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49"/>
  </p:notesMasterIdLst>
  <p:sldIdLst>
    <p:sldId id="347" r:id="rId2"/>
    <p:sldId id="381" r:id="rId3"/>
    <p:sldId id="405" r:id="rId4"/>
    <p:sldId id="398" r:id="rId5"/>
    <p:sldId id="360" r:id="rId6"/>
    <p:sldId id="397" r:id="rId7"/>
    <p:sldId id="383" r:id="rId8"/>
    <p:sldId id="384" r:id="rId9"/>
    <p:sldId id="385" r:id="rId10"/>
    <p:sldId id="403" r:id="rId11"/>
    <p:sldId id="404" r:id="rId12"/>
    <p:sldId id="386" r:id="rId13"/>
    <p:sldId id="388" r:id="rId14"/>
    <p:sldId id="406" r:id="rId15"/>
    <p:sldId id="390" r:id="rId16"/>
    <p:sldId id="391" r:id="rId17"/>
    <p:sldId id="392" r:id="rId18"/>
    <p:sldId id="393" r:id="rId19"/>
    <p:sldId id="394" r:id="rId20"/>
    <p:sldId id="395" r:id="rId21"/>
    <p:sldId id="396" r:id="rId22"/>
    <p:sldId id="364" r:id="rId23"/>
    <p:sldId id="327" r:id="rId24"/>
    <p:sldId id="328" r:id="rId25"/>
    <p:sldId id="329" r:id="rId26"/>
    <p:sldId id="331" r:id="rId27"/>
    <p:sldId id="333" r:id="rId28"/>
    <p:sldId id="319" r:id="rId29"/>
    <p:sldId id="320" r:id="rId30"/>
    <p:sldId id="322" r:id="rId31"/>
    <p:sldId id="407" r:id="rId32"/>
    <p:sldId id="325" r:id="rId33"/>
    <p:sldId id="342" r:id="rId34"/>
    <p:sldId id="343" r:id="rId35"/>
    <p:sldId id="369" r:id="rId36"/>
    <p:sldId id="374" r:id="rId37"/>
    <p:sldId id="344" r:id="rId38"/>
    <p:sldId id="371" r:id="rId39"/>
    <p:sldId id="376" r:id="rId40"/>
    <p:sldId id="345" r:id="rId41"/>
    <p:sldId id="373" r:id="rId42"/>
    <p:sldId id="335" r:id="rId43"/>
    <p:sldId id="336" r:id="rId44"/>
    <p:sldId id="337" r:id="rId45"/>
    <p:sldId id="338" r:id="rId46"/>
    <p:sldId id="400" r:id="rId47"/>
    <p:sldId id="401" r:id="rId4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60D7741A-67F2-4E32-AF22-B96B1909E825}">
          <p14:sldIdLst>
            <p14:sldId id="347"/>
            <p14:sldId id="381"/>
            <p14:sldId id="405"/>
            <p14:sldId id="398"/>
            <p14:sldId id="360"/>
            <p14:sldId id="397"/>
            <p14:sldId id="383"/>
            <p14:sldId id="384"/>
            <p14:sldId id="385"/>
            <p14:sldId id="403"/>
            <p14:sldId id="404"/>
            <p14:sldId id="386"/>
            <p14:sldId id="388"/>
            <p14:sldId id="406"/>
            <p14:sldId id="390"/>
            <p14:sldId id="391"/>
            <p14:sldId id="392"/>
            <p14:sldId id="393"/>
            <p14:sldId id="394"/>
            <p14:sldId id="395"/>
            <p14:sldId id="396"/>
            <p14:sldId id="364"/>
            <p14:sldId id="327"/>
            <p14:sldId id="328"/>
            <p14:sldId id="329"/>
            <p14:sldId id="331"/>
            <p14:sldId id="333"/>
            <p14:sldId id="319"/>
            <p14:sldId id="320"/>
            <p14:sldId id="322"/>
            <p14:sldId id="407"/>
            <p14:sldId id="325"/>
            <p14:sldId id="342"/>
            <p14:sldId id="343"/>
            <p14:sldId id="369"/>
            <p14:sldId id="374"/>
            <p14:sldId id="344"/>
            <p14:sldId id="371"/>
            <p14:sldId id="376"/>
            <p14:sldId id="345"/>
            <p14:sldId id="373"/>
            <p14:sldId id="335"/>
            <p14:sldId id="336"/>
            <p14:sldId id="337"/>
            <p14:sldId id="338"/>
            <p14:sldId id="400"/>
            <p14:sldId id="40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1F00"/>
    <a:srgbClr val="B50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93" autoAdjust="0"/>
    <p:restoredTop sz="93178" autoAdjust="0"/>
  </p:normalViewPr>
  <p:slideViewPr>
    <p:cSldViewPr>
      <p:cViewPr varScale="1">
        <p:scale>
          <a:sx n="59" d="100"/>
          <a:sy n="59" d="100"/>
        </p:scale>
        <p:origin x="786" y="4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las Johansson" userId="508d6fafd68a2615" providerId="LiveId" clId="{41C560BB-B904-4D06-BF31-1BD8DF2B344A}"/>
    <pc:docChg chg="undo redo custSel modSld modMainMaster">
      <pc:chgData name="Niklas Johansson" userId="508d6fafd68a2615" providerId="LiveId" clId="{41C560BB-B904-4D06-BF31-1BD8DF2B344A}" dt="2019-09-10T11:16:17.315" v="265" actId="6549"/>
      <pc:docMkLst>
        <pc:docMk/>
      </pc:docMkLst>
      <pc:sldChg chg="modSp">
        <pc:chgData name="Niklas Johansson" userId="508d6fafd68a2615" providerId="LiveId" clId="{41C560BB-B904-4D06-BF31-1BD8DF2B344A}" dt="2019-09-10T11:16:17.315" v="265" actId="6549"/>
        <pc:sldMkLst>
          <pc:docMk/>
          <pc:sldMk cId="0" sldId="256"/>
        </pc:sldMkLst>
        <pc:spChg chg="mod">
          <ac:chgData name="Niklas Johansson" userId="508d6fafd68a2615" providerId="LiveId" clId="{41C560BB-B904-4D06-BF31-1BD8DF2B344A}" dt="2019-09-10T11:16:17.315" v="265" actId="6549"/>
          <ac:spMkLst>
            <pc:docMk/>
            <pc:sldMk cId="0" sldId="256"/>
            <ac:spMk id="3" creationId="{00000000-0000-0000-0000-000000000000}"/>
          </ac:spMkLst>
        </pc:spChg>
        <pc:spChg chg="mod">
          <ac:chgData name="Niklas Johansson" userId="508d6fafd68a2615" providerId="LiveId" clId="{41C560BB-B904-4D06-BF31-1BD8DF2B344A}" dt="2019-09-10T08:54:16.796" v="243" actId="20577"/>
          <ac:spMkLst>
            <pc:docMk/>
            <pc:sldMk cId="0" sldId="256"/>
            <ac:spMk id="4" creationId="{1F071EC3-F6C0-4E82-B2F9-CA51D81FC13F}"/>
          </ac:spMkLst>
        </pc:spChg>
      </pc:sldChg>
      <pc:sldChg chg="modSp">
        <pc:chgData name="Niklas Johansson" userId="508d6fafd68a2615" providerId="LiveId" clId="{41C560BB-B904-4D06-BF31-1BD8DF2B344A}" dt="2019-09-06T13:18:15.249" v="241" actId="313"/>
        <pc:sldMkLst>
          <pc:docMk/>
          <pc:sldMk cId="0" sldId="258"/>
        </pc:sldMkLst>
        <pc:spChg chg="mod">
          <ac:chgData name="Niklas Johansson" userId="508d6fafd68a2615" providerId="LiveId" clId="{41C560BB-B904-4D06-BF31-1BD8DF2B344A}" dt="2019-09-06T13:18:15.249" v="241" actId="313"/>
          <ac:spMkLst>
            <pc:docMk/>
            <pc:sldMk cId="0" sldId="258"/>
            <ac:spMk id="2" creationId="{429741EC-60DE-485E-9EBE-5EA7CEE376E6}"/>
          </ac:spMkLst>
        </pc:spChg>
      </pc:sldChg>
      <pc:sldChg chg="addSp delSp modSp">
        <pc:chgData name="Niklas Johansson" userId="508d6fafd68a2615" providerId="LiveId" clId="{41C560BB-B904-4D06-BF31-1BD8DF2B344A}" dt="2019-09-10T11:15:58.440" v="260"/>
        <pc:sldMkLst>
          <pc:docMk/>
          <pc:sldMk cId="2407504274" sldId="261"/>
        </pc:sldMkLst>
        <pc:spChg chg="add del mod">
          <ac:chgData name="Niklas Johansson" userId="508d6fafd68a2615" providerId="LiveId" clId="{41C560BB-B904-4D06-BF31-1BD8DF2B344A}" dt="2019-09-10T11:15:35.948" v="251"/>
          <ac:spMkLst>
            <pc:docMk/>
            <pc:sldMk cId="2407504274" sldId="261"/>
            <ac:spMk id="2" creationId="{26C29AFF-6C00-4E9D-AADE-64E669A8F0E4}"/>
          </ac:spMkLst>
        </pc:spChg>
        <pc:spChg chg="mod">
          <ac:chgData name="Niklas Johansson" userId="508d6fafd68a2615" providerId="LiveId" clId="{41C560BB-B904-4D06-BF31-1BD8DF2B344A}" dt="2019-09-10T11:15:58.440" v="260"/>
          <ac:spMkLst>
            <pc:docMk/>
            <pc:sldMk cId="2407504274" sldId="261"/>
            <ac:spMk id="3" creationId="{F62C4DBE-2535-4694-9D42-0F496FDFA898}"/>
          </ac:spMkLst>
        </pc:spChg>
        <pc:spChg chg="add del mod">
          <ac:chgData name="Niklas Johansson" userId="508d6fafd68a2615" providerId="LiveId" clId="{41C560BB-B904-4D06-BF31-1BD8DF2B344A}" dt="2019-09-10T11:15:35.948" v="251"/>
          <ac:spMkLst>
            <pc:docMk/>
            <pc:sldMk cId="2407504274" sldId="261"/>
            <ac:spMk id="4" creationId="{9D1F603D-0D94-407A-B03B-094D6CACA3CD}"/>
          </ac:spMkLst>
        </pc:spChg>
        <pc:spChg chg="add del mod">
          <ac:chgData name="Niklas Johansson" userId="508d6fafd68a2615" providerId="LiveId" clId="{41C560BB-B904-4D06-BF31-1BD8DF2B344A}" dt="2019-09-10T11:15:54.187" v="259"/>
          <ac:spMkLst>
            <pc:docMk/>
            <pc:sldMk cId="2407504274" sldId="261"/>
            <ac:spMk id="6" creationId="{287767C8-7346-449F-BDF9-FDB5CBDC3E30}"/>
          </ac:spMkLst>
        </pc:spChg>
        <pc:spChg chg="add del mod">
          <ac:chgData name="Niklas Johansson" userId="508d6fafd68a2615" providerId="LiveId" clId="{41C560BB-B904-4D06-BF31-1BD8DF2B344A}" dt="2019-09-10T11:15:54.187" v="259"/>
          <ac:spMkLst>
            <pc:docMk/>
            <pc:sldMk cId="2407504274" sldId="261"/>
            <ac:spMk id="7" creationId="{9D8EE225-43BD-468E-AA45-C5D0709AB880}"/>
          </ac:spMkLst>
        </pc:spChg>
        <pc:picChg chg="del">
          <ac:chgData name="Niklas Johansson" userId="508d6fafd68a2615" providerId="LiveId" clId="{41C560BB-B904-4D06-BF31-1BD8DF2B344A}" dt="2019-09-10T11:14:45.520" v="245"/>
          <ac:picMkLst>
            <pc:docMk/>
            <pc:sldMk cId="2407504274" sldId="261"/>
            <ac:picMk id="5" creationId="{1B334229-A804-4AC6-83B5-38AE146D4AB2}"/>
          </ac:picMkLst>
        </pc:picChg>
      </pc:sldChg>
      <pc:sldChg chg="addSp delSp modSp">
        <pc:chgData name="Niklas Johansson" userId="508d6fafd68a2615" providerId="LiveId" clId="{41C560BB-B904-4D06-BF31-1BD8DF2B344A}" dt="2019-09-06T13:18:13.425" v="240" actId="313"/>
        <pc:sldMkLst>
          <pc:docMk/>
          <pc:sldMk cId="2593652725" sldId="263"/>
        </pc:sldMkLst>
        <pc:spChg chg="add del mod">
          <ac:chgData name="Niklas Johansson" userId="508d6fafd68a2615" providerId="LiveId" clId="{41C560BB-B904-4D06-BF31-1BD8DF2B344A}" dt="2019-09-06T13:14:56.030" v="226" actId="20577"/>
          <ac:spMkLst>
            <pc:docMk/>
            <pc:sldMk cId="2593652725" sldId="263"/>
            <ac:spMk id="2" creationId="{00000000-0000-0000-0000-000000000000}"/>
          </ac:spMkLst>
        </pc:spChg>
        <pc:spChg chg="add del">
          <ac:chgData name="Niklas Johansson" userId="508d6fafd68a2615" providerId="LiveId" clId="{41C560BB-B904-4D06-BF31-1BD8DF2B344A}" dt="2019-09-06T13:14:49.225" v="224"/>
          <ac:spMkLst>
            <pc:docMk/>
            <pc:sldMk cId="2593652725" sldId="263"/>
            <ac:spMk id="3" creationId="{00000000-0000-0000-0000-000000000000}"/>
          </ac:spMkLst>
        </pc:spChg>
        <pc:spChg chg="mod">
          <ac:chgData name="Niklas Johansson" userId="508d6fafd68a2615" providerId="LiveId" clId="{41C560BB-B904-4D06-BF31-1BD8DF2B344A}" dt="2019-09-06T13:18:13.425" v="240" actId="313"/>
          <ac:spMkLst>
            <pc:docMk/>
            <pc:sldMk cId="2593652725" sldId="263"/>
            <ac:spMk id="5" creationId="{00000000-0000-0000-0000-000000000000}"/>
          </ac:spMkLst>
        </pc:spChg>
        <pc:spChg chg="add del mod">
          <ac:chgData name="Niklas Johansson" userId="508d6fafd68a2615" providerId="LiveId" clId="{41C560BB-B904-4D06-BF31-1BD8DF2B344A}" dt="2019-09-06T13:14:49.225" v="224"/>
          <ac:spMkLst>
            <pc:docMk/>
            <pc:sldMk cId="2593652725" sldId="263"/>
            <ac:spMk id="7" creationId="{9C0C95E9-7582-43F8-99E6-2B6F8684A739}"/>
          </ac:spMkLst>
        </pc:spChg>
        <pc:spChg chg="add del mod">
          <ac:chgData name="Niklas Johansson" userId="508d6fafd68a2615" providerId="LiveId" clId="{41C560BB-B904-4D06-BF31-1BD8DF2B344A}" dt="2019-09-06T13:14:49.225" v="224"/>
          <ac:spMkLst>
            <pc:docMk/>
            <pc:sldMk cId="2593652725" sldId="263"/>
            <ac:spMk id="8" creationId="{B7B39F34-F610-4F02-A69D-145078EE8153}"/>
          </ac:spMkLst>
        </pc:spChg>
        <pc:spChg chg="add del mod">
          <ac:chgData name="Niklas Johansson" userId="508d6fafd68a2615" providerId="LiveId" clId="{41C560BB-B904-4D06-BF31-1BD8DF2B344A}" dt="2019-09-06T13:14:49.225" v="224"/>
          <ac:spMkLst>
            <pc:docMk/>
            <pc:sldMk cId="2593652725" sldId="263"/>
            <ac:spMk id="9" creationId="{B8801414-C685-499D-BBAA-051E7EDE03E3}"/>
          </ac:spMkLst>
        </pc:spChg>
        <pc:spChg chg="add del mod">
          <ac:chgData name="Niklas Johansson" userId="508d6fafd68a2615" providerId="LiveId" clId="{41C560BB-B904-4D06-BF31-1BD8DF2B344A}" dt="2019-09-06T13:14:49.225" v="224"/>
          <ac:spMkLst>
            <pc:docMk/>
            <pc:sldMk cId="2593652725" sldId="263"/>
            <ac:spMk id="10" creationId="{B31C1FC0-894A-4118-BA77-9695489AFEEA}"/>
          </ac:spMkLst>
        </pc:spChg>
        <pc:spChg chg="add del mod">
          <ac:chgData name="Niklas Johansson" userId="508d6fafd68a2615" providerId="LiveId" clId="{41C560BB-B904-4D06-BF31-1BD8DF2B344A}" dt="2019-09-06T13:14:49.225" v="224"/>
          <ac:spMkLst>
            <pc:docMk/>
            <pc:sldMk cId="2593652725" sldId="263"/>
            <ac:spMk id="11" creationId="{72C3B8BD-BCD6-4033-BC88-49CBF41C07CC}"/>
          </ac:spMkLst>
        </pc:spChg>
      </pc:sldChg>
      <pc:sldMasterChg chg="modSp modSldLayout">
        <pc:chgData name="Niklas Johansson" userId="508d6fafd68a2615" providerId="LiveId" clId="{41C560BB-B904-4D06-BF31-1BD8DF2B344A}" dt="2019-09-10T11:15:51.214" v="258" actId="14100"/>
        <pc:sldMasterMkLst>
          <pc:docMk/>
          <pc:sldMasterMk cId="0" sldId="2147483648"/>
        </pc:sldMasterMkLst>
        <pc:spChg chg="mod">
          <ac:chgData name="Niklas Johansson" userId="508d6fafd68a2615" providerId="LiveId" clId="{41C560BB-B904-4D06-BF31-1BD8DF2B344A}" dt="2019-09-06T13:17:51.198" v="228" actId="20577"/>
          <ac:spMkLst>
            <pc:docMk/>
            <pc:sldMasterMk cId="0" sldId="2147483648"/>
            <ac:spMk id="5" creationId="{00000000-0000-0000-0000-000000000000}"/>
          </ac:spMkLst>
        </pc:spChg>
        <pc:picChg chg="mod">
          <ac:chgData name="Niklas Johansson" userId="508d6fafd68a2615" providerId="LiveId" clId="{41C560BB-B904-4D06-BF31-1BD8DF2B344A}" dt="2019-09-04T07:48:04.021" v="38" actId="962"/>
          <ac:picMkLst>
            <pc:docMk/>
            <pc:sldMasterMk cId="0" sldId="2147483648"/>
            <ac:picMk id="7" creationId="{00000000-0000-0000-0000-000000000000}"/>
          </ac:picMkLst>
        </pc:picChg>
        <pc:sldLayoutChg chg="modSp">
          <pc:chgData name="Niklas Johansson" userId="508d6fafd68a2615" providerId="LiveId" clId="{41C560BB-B904-4D06-BF31-1BD8DF2B344A}" dt="2019-09-04T07:48:39.917" v="78" actId="962"/>
          <pc:sldLayoutMkLst>
            <pc:docMk/>
            <pc:sldMasterMk cId="0" sldId="2147483648"/>
            <pc:sldLayoutMk cId="0" sldId="2147483649"/>
          </pc:sldLayoutMkLst>
          <pc:picChg chg="mod">
            <ac:chgData name="Niklas Johansson" userId="508d6fafd68a2615" providerId="LiveId" clId="{41C560BB-B904-4D06-BF31-1BD8DF2B344A}" dt="2019-09-04T07:48:39.917" v="78" actId="962"/>
            <ac:picMkLst>
              <pc:docMk/>
              <pc:sldMasterMk cId="0" sldId="2147483648"/>
              <pc:sldLayoutMk cId="0" sldId="2147483649"/>
              <ac:picMk id="7" creationId="{00000000-0000-0000-0000-000000000000}"/>
            </ac:picMkLst>
          </pc:picChg>
        </pc:sldLayoutChg>
        <pc:sldLayoutChg chg="modSp">
          <pc:chgData name="Niklas Johansson" userId="508d6fafd68a2615" providerId="LiveId" clId="{41C560BB-B904-4D06-BF31-1BD8DF2B344A}" dt="2019-09-06T13:18:07.732" v="230" actId="313"/>
          <pc:sldLayoutMkLst>
            <pc:docMk/>
            <pc:sldMasterMk cId="0" sldId="2147483648"/>
            <pc:sldLayoutMk cId="0" sldId="2147483650"/>
          </pc:sldLayoutMkLst>
          <pc:spChg chg="mod">
            <ac:chgData name="Niklas Johansson" userId="508d6fafd68a2615" providerId="LiveId" clId="{41C560BB-B904-4D06-BF31-1BD8DF2B344A}" dt="2019-09-06T13:18:07.732" v="230" actId="313"/>
            <ac:spMkLst>
              <pc:docMk/>
              <pc:sldMasterMk cId="0" sldId="2147483648"/>
              <pc:sldLayoutMk cId="0" sldId="2147483650"/>
              <ac:spMk id="5" creationId="{00000000-0000-0000-0000-000000000000}"/>
            </ac:spMkLst>
          </pc:spChg>
        </pc:sldLayoutChg>
        <pc:sldLayoutChg chg="modSp">
          <pc:chgData name="Niklas Johansson" userId="508d6fafd68a2615" providerId="LiveId" clId="{41C560BB-B904-4D06-BF31-1BD8DF2B344A}" dt="2019-09-06T13:18:06.894" v="229" actId="313"/>
          <pc:sldLayoutMkLst>
            <pc:docMk/>
            <pc:sldMasterMk cId="0" sldId="2147483648"/>
            <pc:sldLayoutMk cId="0" sldId="2147483651"/>
          </pc:sldLayoutMkLst>
          <pc:spChg chg="mod">
            <ac:chgData name="Niklas Johansson" userId="508d6fafd68a2615" providerId="LiveId" clId="{41C560BB-B904-4D06-BF31-1BD8DF2B344A}" dt="2019-09-06T13:18:06.894" v="229" actId="313"/>
            <ac:spMkLst>
              <pc:docMk/>
              <pc:sldMasterMk cId="0" sldId="2147483648"/>
              <pc:sldLayoutMk cId="0" sldId="2147483651"/>
              <ac:spMk id="5" creationId="{00000000-0000-0000-0000-000000000000}"/>
            </ac:spMkLst>
          </pc:spChg>
        </pc:sldLayoutChg>
        <pc:sldLayoutChg chg="modSp">
          <pc:chgData name="Niklas Johansson" userId="508d6fafd68a2615" providerId="LiveId" clId="{41C560BB-B904-4D06-BF31-1BD8DF2B344A}" dt="2019-09-06T13:18:09.145" v="232" actId="313"/>
          <pc:sldLayoutMkLst>
            <pc:docMk/>
            <pc:sldMasterMk cId="0" sldId="2147483648"/>
            <pc:sldLayoutMk cId="0" sldId="2147483652"/>
          </pc:sldLayoutMkLst>
          <pc:spChg chg="mod">
            <ac:chgData name="Niklas Johansson" userId="508d6fafd68a2615" providerId="LiveId" clId="{41C560BB-B904-4D06-BF31-1BD8DF2B344A}" dt="2019-09-06T13:18:09.145" v="232" actId="313"/>
            <ac:spMkLst>
              <pc:docMk/>
              <pc:sldMasterMk cId="0" sldId="2147483648"/>
              <pc:sldLayoutMk cId="0" sldId="2147483652"/>
              <ac:spMk id="6" creationId="{00000000-0000-0000-0000-000000000000}"/>
            </ac:spMkLst>
          </pc:spChg>
        </pc:sldLayoutChg>
        <pc:sldLayoutChg chg="modSp">
          <pc:chgData name="Niklas Johansson" userId="508d6fafd68a2615" providerId="LiveId" clId="{41C560BB-B904-4D06-BF31-1BD8DF2B344A}" dt="2019-09-06T13:18:10.302" v="234" actId="313"/>
          <pc:sldLayoutMkLst>
            <pc:docMk/>
            <pc:sldMasterMk cId="0" sldId="2147483648"/>
            <pc:sldLayoutMk cId="0" sldId="2147483653"/>
          </pc:sldLayoutMkLst>
          <pc:spChg chg="mod">
            <ac:chgData name="Niklas Johansson" userId="508d6fafd68a2615" providerId="LiveId" clId="{41C560BB-B904-4D06-BF31-1BD8DF2B344A}" dt="2019-09-06T13:18:10.302" v="234" actId="313"/>
            <ac:spMkLst>
              <pc:docMk/>
              <pc:sldMasterMk cId="0" sldId="2147483648"/>
              <pc:sldLayoutMk cId="0" sldId="2147483653"/>
              <ac:spMk id="8" creationId="{00000000-0000-0000-0000-000000000000}"/>
            </ac:spMkLst>
          </pc:spChg>
        </pc:sldLayoutChg>
        <pc:sldLayoutChg chg="modSp">
          <pc:chgData name="Niklas Johansson" userId="508d6fafd68a2615" providerId="LiveId" clId="{41C560BB-B904-4D06-BF31-1BD8DF2B344A}" dt="2019-09-06T13:18:10.844" v="235" actId="313"/>
          <pc:sldLayoutMkLst>
            <pc:docMk/>
            <pc:sldMasterMk cId="0" sldId="2147483648"/>
            <pc:sldLayoutMk cId="0" sldId="2147483654"/>
          </pc:sldLayoutMkLst>
          <pc:spChg chg="mod">
            <ac:chgData name="Niklas Johansson" userId="508d6fafd68a2615" providerId="LiveId" clId="{41C560BB-B904-4D06-BF31-1BD8DF2B344A}" dt="2019-09-06T13:18:10.844" v="235" actId="313"/>
            <ac:spMkLst>
              <pc:docMk/>
              <pc:sldMasterMk cId="0" sldId="2147483648"/>
              <pc:sldLayoutMk cId="0" sldId="2147483654"/>
              <ac:spMk id="4" creationId="{00000000-0000-0000-0000-000000000000}"/>
            </ac:spMkLst>
          </pc:spChg>
        </pc:sldLayoutChg>
        <pc:sldLayoutChg chg="modSp">
          <pc:chgData name="Niklas Johansson" userId="508d6fafd68a2615" providerId="LiveId" clId="{41C560BB-B904-4D06-BF31-1BD8DF2B344A}" dt="2019-09-06T13:18:11.385" v="236" actId="313"/>
          <pc:sldLayoutMkLst>
            <pc:docMk/>
            <pc:sldMasterMk cId="0" sldId="2147483648"/>
            <pc:sldLayoutMk cId="0" sldId="2147483656"/>
          </pc:sldLayoutMkLst>
          <pc:spChg chg="mod">
            <ac:chgData name="Niklas Johansson" userId="508d6fafd68a2615" providerId="LiveId" clId="{41C560BB-B904-4D06-BF31-1BD8DF2B344A}" dt="2019-09-06T13:18:11.385" v="236" actId="313"/>
            <ac:spMkLst>
              <pc:docMk/>
              <pc:sldMasterMk cId="0" sldId="2147483648"/>
              <pc:sldLayoutMk cId="0" sldId="2147483656"/>
              <ac:spMk id="6" creationId="{00000000-0000-0000-0000-000000000000}"/>
            </ac:spMkLst>
          </pc:spChg>
        </pc:sldLayoutChg>
        <pc:sldLayoutChg chg="modSp">
          <pc:chgData name="Niklas Johansson" userId="508d6fafd68a2615" providerId="LiveId" clId="{41C560BB-B904-4D06-BF31-1BD8DF2B344A}" dt="2019-09-06T13:18:11.869" v="237" actId="313"/>
          <pc:sldLayoutMkLst>
            <pc:docMk/>
            <pc:sldMasterMk cId="0" sldId="2147483648"/>
            <pc:sldLayoutMk cId="0" sldId="2147483657"/>
          </pc:sldLayoutMkLst>
          <pc:spChg chg="mod">
            <ac:chgData name="Niklas Johansson" userId="508d6fafd68a2615" providerId="LiveId" clId="{41C560BB-B904-4D06-BF31-1BD8DF2B344A}" dt="2019-09-06T13:18:11.869" v="237" actId="313"/>
            <ac:spMkLst>
              <pc:docMk/>
              <pc:sldMasterMk cId="0" sldId="2147483648"/>
              <pc:sldLayoutMk cId="0" sldId="2147483657"/>
              <ac:spMk id="6" creationId="{00000000-0000-0000-0000-000000000000}"/>
            </ac:spMkLst>
          </pc:spChg>
        </pc:sldLayoutChg>
        <pc:sldLayoutChg chg="modSp">
          <pc:chgData name="Niklas Johansson" userId="508d6fafd68a2615" providerId="LiveId" clId="{41C560BB-B904-4D06-BF31-1BD8DF2B344A}" dt="2019-09-06T13:18:12.405" v="238" actId="313"/>
          <pc:sldLayoutMkLst>
            <pc:docMk/>
            <pc:sldMasterMk cId="0" sldId="2147483648"/>
            <pc:sldLayoutMk cId="0" sldId="2147483658"/>
          </pc:sldLayoutMkLst>
          <pc:spChg chg="mod">
            <ac:chgData name="Niklas Johansson" userId="508d6fafd68a2615" providerId="LiveId" clId="{41C560BB-B904-4D06-BF31-1BD8DF2B344A}" dt="2019-09-06T13:18:12.405" v="238" actId="313"/>
            <ac:spMkLst>
              <pc:docMk/>
              <pc:sldMasterMk cId="0" sldId="2147483648"/>
              <pc:sldLayoutMk cId="0" sldId="2147483658"/>
              <ac:spMk id="11" creationId="{00000000-0000-0000-0000-000000000000}"/>
            </ac:spMkLst>
          </pc:spChg>
        </pc:sldLayoutChg>
        <pc:sldLayoutChg chg="modSp">
          <pc:chgData name="Niklas Johansson" userId="508d6fafd68a2615" providerId="LiveId" clId="{41C560BB-B904-4D06-BF31-1BD8DF2B344A}" dt="2019-09-06T13:18:12.908" v="239" actId="313"/>
          <pc:sldLayoutMkLst>
            <pc:docMk/>
            <pc:sldMasterMk cId="0" sldId="2147483648"/>
            <pc:sldLayoutMk cId="0" sldId="2147483659"/>
          </pc:sldLayoutMkLst>
          <pc:spChg chg="mod">
            <ac:chgData name="Niklas Johansson" userId="508d6fafd68a2615" providerId="LiveId" clId="{41C560BB-B904-4D06-BF31-1BD8DF2B344A}" dt="2019-09-06T13:18:12.908" v="239" actId="313"/>
            <ac:spMkLst>
              <pc:docMk/>
              <pc:sldMasterMk cId="0" sldId="2147483648"/>
              <pc:sldLayoutMk cId="0" sldId="2147483659"/>
              <ac:spMk id="5" creationId="{00000000-0000-0000-0000-000000000000}"/>
            </ac:spMkLst>
          </pc:spChg>
        </pc:sldLayoutChg>
        <pc:sldLayoutChg chg="modSp">
          <pc:chgData name="Niklas Johansson" userId="508d6fafd68a2615" providerId="LiveId" clId="{41C560BB-B904-4D06-BF31-1BD8DF2B344A}" dt="2019-09-04T07:49:44.129" v="222" actId="962"/>
          <pc:sldLayoutMkLst>
            <pc:docMk/>
            <pc:sldMasterMk cId="0" sldId="2147483648"/>
            <pc:sldLayoutMk cId="0" sldId="2147483660"/>
          </pc:sldLayoutMkLst>
          <pc:picChg chg="mod">
            <ac:chgData name="Niklas Johansson" userId="508d6fafd68a2615" providerId="LiveId" clId="{41C560BB-B904-4D06-BF31-1BD8DF2B344A}" dt="2019-09-04T07:49:44.129" v="222" actId="962"/>
            <ac:picMkLst>
              <pc:docMk/>
              <pc:sldMasterMk cId="0" sldId="2147483648"/>
              <pc:sldLayoutMk cId="0" sldId="2147483660"/>
              <ac:picMk id="6" creationId="{00000000-0000-0000-0000-000000000000}"/>
            </ac:picMkLst>
          </pc:picChg>
        </pc:sldLayoutChg>
        <pc:sldLayoutChg chg="modSp">
          <pc:chgData name="Niklas Johansson" userId="508d6fafd68a2615" providerId="LiveId" clId="{41C560BB-B904-4D06-BF31-1BD8DF2B344A}" dt="2019-09-06T13:18:08.493" v="231" actId="313"/>
          <pc:sldLayoutMkLst>
            <pc:docMk/>
            <pc:sldMasterMk cId="0" sldId="2147483648"/>
            <pc:sldLayoutMk cId="3785783036" sldId="2147483663"/>
          </pc:sldLayoutMkLst>
          <pc:spChg chg="mod">
            <ac:chgData name="Niklas Johansson" userId="508d6fafd68a2615" providerId="LiveId" clId="{41C560BB-B904-4D06-BF31-1BD8DF2B344A}" dt="2019-09-06T13:18:08.493" v="231" actId="313"/>
            <ac:spMkLst>
              <pc:docMk/>
              <pc:sldMasterMk cId="0" sldId="2147483648"/>
              <pc:sldLayoutMk cId="3785783036" sldId="2147483663"/>
              <ac:spMk id="7" creationId="{00000000-0000-0000-0000-000000000000}"/>
            </ac:spMkLst>
          </pc:spChg>
        </pc:sldLayoutChg>
        <pc:sldLayoutChg chg="addSp delSp modSp">
          <pc:chgData name="Niklas Johansson" userId="508d6fafd68a2615" providerId="LiveId" clId="{41C560BB-B904-4D06-BF31-1BD8DF2B344A}" dt="2019-09-10T11:15:51.214" v="258" actId="14100"/>
          <pc:sldLayoutMkLst>
            <pc:docMk/>
            <pc:sldMasterMk cId="0" sldId="2147483648"/>
            <pc:sldLayoutMk cId="3188933023" sldId="2147483666"/>
          </pc:sldLayoutMkLst>
          <pc:spChg chg="add del">
            <ac:chgData name="Niklas Johansson" userId="508d6fafd68a2615" providerId="LiveId" clId="{41C560BB-B904-4D06-BF31-1BD8DF2B344A}" dt="2019-09-10T11:14:30.936" v="244" actId="11529"/>
            <ac:spMkLst>
              <pc:docMk/>
              <pc:sldMasterMk cId="0" sldId="2147483648"/>
              <pc:sldLayoutMk cId="3188933023" sldId="2147483666"/>
              <ac:spMk id="2" creationId="{90678122-922E-444A-92EB-698DFA3CEC46}"/>
            </ac:spMkLst>
          </pc:spChg>
          <pc:spChg chg="add mod">
            <ac:chgData name="Niklas Johansson" userId="508d6fafd68a2615" providerId="LiveId" clId="{41C560BB-B904-4D06-BF31-1BD8DF2B344A}" dt="2019-09-10T11:14:30.936" v="244" actId="11529"/>
            <ac:spMkLst>
              <pc:docMk/>
              <pc:sldMasterMk cId="0" sldId="2147483648"/>
              <pc:sldLayoutMk cId="3188933023" sldId="2147483666"/>
              <ac:spMk id="5" creationId="{A2BA9A23-32C2-4627-9291-1A43C4961BD8}"/>
            </ac:spMkLst>
          </pc:spChg>
          <pc:picChg chg="add mod ord">
            <ac:chgData name="Niklas Johansson" userId="508d6fafd68a2615" providerId="LiveId" clId="{41C560BB-B904-4D06-BF31-1BD8DF2B344A}" dt="2019-09-10T11:15:51.214" v="258" actId="14100"/>
            <ac:picMkLst>
              <pc:docMk/>
              <pc:sldMasterMk cId="0" sldId="2147483648"/>
              <pc:sldLayoutMk cId="3188933023" sldId="2147483666"/>
              <ac:picMk id="7" creationId="{517B50C4-ADE2-4F23-931C-F02A6655D980}"/>
            </ac:picMkLst>
          </pc:picChg>
          <pc:picChg chg="mod">
            <ac:chgData name="Niklas Johansson" userId="508d6fafd68a2615" providerId="LiveId" clId="{41C560BB-B904-4D06-BF31-1BD8DF2B344A}" dt="2019-09-04T07:49:20.200" v="168" actId="1036"/>
            <ac:picMkLst>
              <pc:docMk/>
              <pc:sldMasterMk cId="0" sldId="2147483648"/>
              <pc:sldLayoutMk cId="3188933023" sldId="2147483666"/>
              <ac:picMk id="9" creationId="{00000000-0000-0000-0000-000000000000}"/>
            </ac:picMkLst>
          </pc:picChg>
        </pc:sldLayoutChg>
        <pc:sldLayoutChg chg="modSp">
          <pc:chgData name="Niklas Johansson" userId="508d6fafd68a2615" providerId="LiveId" clId="{41C560BB-B904-4D06-BF31-1BD8DF2B344A}" dt="2019-09-06T13:18:09.742" v="233" actId="313"/>
          <pc:sldLayoutMkLst>
            <pc:docMk/>
            <pc:sldMasterMk cId="0" sldId="2147483648"/>
            <pc:sldLayoutMk cId="1126950965" sldId="2147483672"/>
          </pc:sldLayoutMkLst>
          <pc:spChg chg="mod">
            <ac:chgData name="Niklas Johansson" userId="508d6fafd68a2615" providerId="LiveId" clId="{41C560BB-B904-4D06-BF31-1BD8DF2B344A}" dt="2019-09-06T13:18:09.742" v="233" actId="313"/>
            <ac:spMkLst>
              <pc:docMk/>
              <pc:sldMasterMk cId="0" sldId="2147483648"/>
              <pc:sldLayoutMk cId="1126950965" sldId="2147483672"/>
              <ac:spMk id="14" creationId="{00000000-0000-0000-0000-000000000000}"/>
            </ac:spMkLst>
          </pc:spChg>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680817ankj\AppData\Local\Microsoft\Windows\INetCache\Content.Outlook\IK36SAA6\Beviljade%20timmar%20per%20m&#229;nad%20202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88949226174316E-2"/>
          <c:y val="0.11806890654505291"/>
          <c:w val="0.70837642192347461"/>
          <c:h val="0.80338983050847457"/>
        </c:manualLayout>
      </c:layout>
      <c:barChart>
        <c:barDir val="col"/>
        <c:grouping val="clustered"/>
        <c:varyColors val="0"/>
        <c:ser>
          <c:idx val="1"/>
          <c:order val="0"/>
          <c:tx>
            <c:strRef>
              <c:f>'Beviljade timmar'!$A$1</c:f>
              <c:strCache>
                <c:ptCount val="1"/>
                <c:pt idx="0">
                  <c:v>Vht 515 hemtjänst -beviljade timmar inkl. avdrag för ej utförda timmar 2021</c:v>
                </c:pt>
              </c:strCache>
            </c:strRef>
          </c:tx>
          <c:spPr>
            <a:solidFill>
              <a:srgbClr val="FFFF99"/>
            </a:solidFill>
            <a:ln w="12700">
              <a:solidFill>
                <a:srgbClr val="000000"/>
              </a:solidFill>
              <a:prstDash val="solid"/>
            </a:ln>
          </c:spPr>
          <c:invertIfNegative val="0"/>
          <c:dLbls>
            <c:dLbl>
              <c:idx val="0"/>
              <c:layout>
                <c:manualLayout>
                  <c:x val="1.3793103448275861E-3"/>
                  <c:y val="9.0497737556561094E-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5287064203515572E-17"/>
                  <c:y val="9.0497737556561094E-3"/>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5248868778280547E-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6.8965517241379309E-3"/>
                  <c:y val="-2.2624434389140274E-3"/>
                </c:manualLayout>
              </c:layout>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1000" b="1" i="0" u="none" strike="noStrike" baseline="0">
                    <a:solidFill>
                      <a:srgbClr val="000000"/>
                    </a:solidFill>
                    <a:latin typeface="Times New Roman"/>
                    <a:ea typeface="Times New Roman"/>
                    <a:cs typeface="Times New Roman"/>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'Beviljade timmar fg år'!$C$3:$N$3</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'Beviljade timmar'!$C$9:$N$9</c:f>
              <c:numCache>
                <c:formatCode>#,##0</c:formatCode>
                <c:ptCount val="12"/>
                <c:pt idx="0">
                  <c:v>9427</c:v>
                </c:pt>
                <c:pt idx="1">
                  <c:v>9316</c:v>
                </c:pt>
                <c:pt idx="2">
                  <c:v>9548</c:v>
                </c:pt>
                <c:pt idx="3">
                  <c:v>9099</c:v>
                </c:pt>
                <c:pt idx="4">
                  <c:v>8814</c:v>
                </c:pt>
                <c:pt idx="5">
                  <c:v>8929</c:v>
                </c:pt>
                <c:pt idx="6">
                  <c:v>9249</c:v>
                </c:pt>
                <c:pt idx="7">
                  <c:v>9140</c:v>
                </c:pt>
                <c:pt idx="8">
                  <c:v>8880</c:v>
                </c:pt>
                <c:pt idx="9">
                  <c:v>8819</c:v>
                </c:pt>
                <c:pt idx="10">
                  <c:v>9695</c:v>
                </c:pt>
                <c:pt idx="11">
                  <c:v>9546</c:v>
                </c:pt>
              </c:numCache>
            </c:numRef>
          </c:val>
        </c:ser>
        <c:ser>
          <c:idx val="0"/>
          <c:order val="1"/>
          <c:tx>
            <c:strRef>
              <c:f>'Antal personer'!$A$1</c:f>
              <c:strCache>
                <c:ptCount val="1"/>
                <c:pt idx="0">
                  <c:v>Vht 515 hemtjänst -Antal personer 2021</c:v>
                </c:pt>
              </c:strCache>
            </c:strRef>
          </c:tx>
          <c:spPr>
            <a:solidFill>
              <a:srgbClr val="9999FF"/>
            </a:solidFill>
            <a:ln w="12700">
              <a:solidFill>
                <a:srgbClr val="000000"/>
              </a:solidFill>
              <a:prstDash val="solid"/>
            </a:ln>
          </c:spPr>
          <c:invertIfNegative val="0"/>
          <c:dLbls>
            <c:dLbl>
              <c:idx val="0"/>
              <c:layout>
                <c:manualLayout>
                  <c:x val="2.7586206896551722E-3"/>
                  <c:y val="4.5248868778280547E-3"/>
                </c:manualLayout>
              </c:layout>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1000" b="0" i="0" u="none" strike="noStrike" baseline="0">
                    <a:solidFill>
                      <a:srgbClr val="000000"/>
                    </a:solidFill>
                    <a:latin typeface="Times New Roman"/>
                    <a:ea typeface="Times New Roman"/>
                    <a:cs typeface="Times New Roman"/>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'Beviljade timmar fg år'!$C$3:$N$3</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'Antal personer'!$C$9:$N$9</c:f>
              <c:numCache>
                <c:formatCode>#,##0</c:formatCode>
                <c:ptCount val="12"/>
                <c:pt idx="0">
                  <c:v>589</c:v>
                </c:pt>
                <c:pt idx="1">
                  <c:v>597</c:v>
                </c:pt>
                <c:pt idx="2">
                  <c:v>603</c:v>
                </c:pt>
                <c:pt idx="3">
                  <c:v>605</c:v>
                </c:pt>
                <c:pt idx="4">
                  <c:v>606</c:v>
                </c:pt>
                <c:pt idx="5">
                  <c:v>613</c:v>
                </c:pt>
                <c:pt idx="6">
                  <c:v>625</c:v>
                </c:pt>
                <c:pt idx="7">
                  <c:v>636</c:v>
                </c:pt>
                <c:pt idx="8">
                  <c:v>634</c:v>
                </c:pt>
                <c:pt idx="9">
                  <c:v>628</c:v>
                </c:pt>
                <c:pt idx="10">
                  <c:v>635</c:v>
                </c:pt>
                <c:pt idx="11">
                  <c:v>637</c:v>
                </c:pt>
              </c:numCache>
            </c:numRef>
          </c:val>
        </c:ser>
        <c:dLbls>
          <c:showLegendKey val="0"/>
          <c:showVal val="0"/>
          <c:showCatName val="0"/>
          <c:showSerName val="0"/>
          <c:showPercent val="0"/>
          <c:showBubbleSize val="0"/>
        </c:dLbls>
        <c:gapWidth val="150"/>
        <c:axId val="342613496"/>
        <c:axId val="342613104"/>
      </c:barChart>
      <c:lineChart>
        <c:grouping val="standard"/>
        <c:varyColors val="0"/>
        <c:ser>
          <c:idx val="2"/>
          <c:order val="3"/>
          <c:tx>
            <c:v>Budget 2021 10 023 timmar/mån</c:v>
          </c:tx>
          <c:spPr>
            <a:ln w="25400">
              <a:solidFill>
                <a:srgbClr val="FF0000"/>
              </a:solidFill>
              <a:prstDash val="solid"/>
            </a:ln>
          </c:spPr>
          <c:marker>
            <c:symbol val="triangle"/>
            <c:size val="7"/>
            <c:spPr>
              <a:solidFill>
                <a:srgbClr val="FFFF00"/>
              </a:solidFill>
              <a:ln>
                <a:solidFill>
                  <a:srgbClr val="FFFF00"/>
                </a:solidFill>
                <a:prstDash val="solid"/>
              </a:ln>
            </c:spPr>
          </c:marker>
          <c:val>
            <c:numRef>
              <c:f>'Beviljade timmar'!$C$12:$N$12</c:f>
              <c:numCache>
                <c:formatCode>General</c:formatCode>
                <c:ptCount val="12"/>
                <c:pt idx="0">
                  <c:v>10023</c:v>
                </c:pt>
                <c:pt idx="1">
                  <c:v>10023</c:v>
                </c:pt>
                <c:pt idx="2">
                  <c:v>10023</c:v>
                </c:pt>
                <c:pt idx="3">
                  <c:v>10023</c:v>
                </c:pt>
                <c:pt idx="4">
                  <c:v>10023</c:v>
                </c:pt>
                <c:pt idx="5">
                  <c:v>10023</c:v>
                </c:pt>
                <c:pt idx="6">
                  <c:v>10023</c:v>
                </c:pt>
                <c:pt idx="7">
                  <c:v>10023</c:v>
                </c:pt>
                <c:pt idx="8">
                  <c:v>10023</c:v>
                </c:pt>
                <c:pt idx="9">
                  <c:v>10023</c:v>
                </c:pt>
                <c:pt idx="10">
                  <c:v>10023</c:v>
                </c:pt>
                <c:pt idx="11">
                  <c:v>10023</c:v>
                </c:pt>
              </c:numCache>
            </c:numRef>
          </c:val>
          <c:smooth val="0"/>
        </c:ser>
        <c:ser>
          <c:idx val="3"/>
          <c:order val="4"/>
          <c:tx>
            <c:v>Beviljade timmar 2020</c:v>
          </c:tx>
          <c:spPr>
            <a:ln w="25400">
              <a:solidFill>
                <a:srgbClr val="339966"/>
              </a:solidFill>
              <a:prstDash val="solid"/>
            </a:ln>
          </c:spPr>
          <c:marker>
            <c:symbol val="x"/>
            <c:size val="7"/>
            <c:spPr>
              <a:noFill/>
              <a:ln>
                <a:solidFill>
                  <a:srgbClr val="339966"/>
                </a:solidFill>
                <a:prstDash val="solid"/>
              </a:ln>
            </c:spPr>
          </c:marker>
          <c:dLbls>
            <c:dLbl>
              <c:idx val="0"/>
              <c:layout>
                <c:manualLayout>
                  <c:x val="-6.8965517241379439E-3"/>
                  <c:y val="1.131221719457005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5.5172413793103444E-3"/>
                  <c:y val="1.131221719457009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287064203515572E-17"/>
                  <c:y val="-9.0497737556561285E-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6.8965517241379309E-3"/>
                  <c:y val="-2.26244343891402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1034482758620741E-2"/>
                  <c:y val="-2.036199095022624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6.8965517241379309E-3"/>
                  <c:y val="-1.583710407239821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137931034482809E-3"/>
                  <c:y val="-1.3574660633484205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9.655172413793104E-3"/>
                  <c:y val="-1.1312217194570135E-2"/>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2.3448275862069066E-2"/>
                  <c:y val="-2.2624434389140271E-2"/>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1.9310344827586309E-2"/>
                  <c:y val="1.8099547511312219E-2"/>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2.7586206896551824E-2"/>
                  <c:y val="-2.4886877828054297E-2"/>
                </c:manualLayout>
              </c:layout>
              <c:showLegendKey val="0"/>
              <c:showVal val="1"/>
              <c:showCatName val="0"/>
              <c:showSerName val="0"/>
              <c:showPercent val="0"/>
              <c:showBubbleSize val="0"/>
              <c:extLst>
                <c:ext xmlns:c15="http://schemas.microsoft.com/office/drawing/2012/chart" uri="{CE6537A1-D6FC-4f65-9D91-7224C49458BB}"/>
              </c:extLst>
            </c:dLbl>
            <c:dLbl>
              <c:idx val="11"/>
              <c:layout>
                <c:manualLayout>
                  <c:x val="-2.7586206896551824E-2"/>
                  <c:y val="-1.8099547511312219E-2"/>
                </c:manualLayout>
              </c:layout>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1000" b="0" i="1" u="none" strike="noStrike" baseline="0">
                    <a:solidFill>
                      <a:srgbClr val="008000"/>
                    </a:solidFill>
                    <a:latin typeface="Arial"/>
                    <a:ea typeface="Arial"/>
                    <a:cs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'Beviljade timmar fg år'!$C$9:$N$9</c:f>
              <c:numCache>
                <c:formatCode>#,##0</c:formatCode>
                <c:ptCount val="12"/>
                <c:pt idx="0">
                  <c:v>8951</c:v>
                </c:pt>
                <c:pt idx="1">
                  <c:v>9127</c:v>
                </c:pt>
                <c:pt idx="2">
                  <c:v>9200</c:v>
                </c:pt>
                <c:pt idx="3">
                  <c:v>8892</c:v>
                </c:pt>
                <c:pt idx="4">
                  <c:v>8932</c:v>
                </c:pt>
                <c:pt idx="5">
                  <c:v>9017</c:v>
                </c:pt>
                <c:pt idx="6">
                  <c:v>9022</c:v>
                </c:pt>
                <c:pt idx="7">
                  <c:v>8846</c:v>
                </c:pt>
                <c:pt idx="8">
                  <c:v>8199</c:v>
                </c:pt>
                <c:pt idx="9">
                  <c:v>8259</c:v>
                </c:pt>
                <c:pt idx="10">
                  <c:v>8790</c:v>
                </c:pt>
                <c:pt idx="11">
                  <c:v>9278</c:v>
                </c:pt>
              </c:numCache>
            </c:numRef>
          </c:val>
          <c:smooth val="0"/>
        </c:ser>
        <c:dLbls>
          <c:showLegendKey val="0"/>
          <c:showVal val="0"/>
          <c:showCatName val="0"/>
          <c:showSerName val="0"/>
          <c:showPercent val="0"/>
          <c:showBubbleSize val="0"/>
        </c:dLbls>
        <c:marker val="1"/>
        <c:smooth val="0"/>
        <c:axId val="342612712"/>
        <c:axId val="342615456"/>
        <c:extLst>
          <c:ext xmlns:c15="http://schemas.microsoft.com/office/drawing/2012/chart" uri="{02D57815-91ED-43cb-92C2-25804820EDAC}">
            <c15:filteredLineSeries>
              <c15:ser>
                <c:idx val="4"/>
                <c:order val="2"/>
                <c:tx>
                  <c:v>Budget 2021</c:v>
                </c:tx>
                <c:val>
                  <c:numRef>
                    <c:extLst>
                      <c:ext uri="{02D57815-91ED-43cb-92C2-25804820EDAC}">
                        <c15:formulaRef>
                          <c15:sqref>'Beviljade timmar'!$C$12:$N$12</c15:sqref>
                        </c15:formulaRef>
                      </c:ext>
                    </c:extLst>
                    <c:numCache>
                      <c:formatCode>General</c:formatCode>
                      <c:ptCount val="12"/>
                      <c:pt idx="0">
                        <c:v>10023</c:v>
                      </c:pt>
                      <c:pt idx="1">
                        <c:v>10023</c:v>
                      </c:pt>
                      <c:pt idx="2">
                        <c:v>10023</c:v>
                      </c:pt>
                      <c:pt idx="3">
                        <c:v>10023</c:v>
                      </c:pt>
                      <c:pt idx="4">
                        <c:v>10023</c:v>
                      </c:pt>
                      <c:pt idx="5">
                        <c:v>10023</c:v>
                      </c:pt>
                      <c:pt idx="6">
                        <c:v>10023</c:v>
                      </c:pt>
                      <c:pt idx="7">
                        <c:v>10023</c:v>
                      </c:pt>
                      <c:pt idx="8">
                        <c:v>10023</c:v>
                      </c:pt>
                      <c:pt idx="9">
                        <c:v>10023</c:v>
                      </c:pt>
                      <c:pt idx="10">
                        <c:v>10023</c:v>
                      </c:pt>
                      <c:pt idx="11">
                        <c:v>10023</c:v>
                      </c:pt>
                    </c:numCache>
                  </c:numRef>
                </c:val>
                <c:smooth val="0"/>
              </c15:ser>
            </c15:filteredLineSeries>
          </c:ext>
        </c:extLst>
      </c:lineChart>
      <c:catAx>
        <c:axId val="342613496"/>
        <c:scaling>
          <c:orientation val="minMax"/>
        </c:scaling>
        <c:delete val="0"/>
        <c:axPos val="b"/>
        <c:numFmt formatCode="General"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a:ea typeface="Times New Roman"/>
                <a:cs typeface="Times New Roman"/>
              </a:defRPr>
            </a:pPr>
            <a:endParaRPr lang="sv-SE"/>
          </a:p>
        </c:txPr>
        <c:crossAx val="342613104"/>
        <c:crosses val="autoZero"/>
        <c:auto val="0"/>
        <c:lblAlgn val="ctr"/>
        <c:lblOffset val="100"/>
        <c:tickLblSkip val="1"/>
        <c:tickMarkSkip val="1"/>
        <c:noMultiLvlLbl val="0"/>
      </c:catAx>
      <c:valAx>
        <c:axId val="342613104"/>
        <c:scaling>
          <c:orientation val="minMax"/>
        </c:scaling>
        <c:delete val="0"/>
        <c:axPos val="l"/>
        <c:numFmt formatCode="#,##0"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a:ea typeface="Times New Roman"/>
                <a:cs typeface="Times New Roman"/>
              </a:defRPr>
            </a:pPr>
            <a:endParaRPr lang="sv-SE"/>
          </a:p>
        </c:txPr>
        <c:crossAx val="342613496"/>
        <c:crosses val="autoZero"/>
        <c:crossBetween val="between"/>
      </c:valAx>
      <c:catAx>
        <c:axId val="342612712"/>
        <c:scaling>
          <c:orientation val="minMax"/>
        </c:scaling>
        <c:delete val="1"/>
        <c:axPos val="b"/>
        <c:majorTickMark val="out"/>
        <c:minorTickMark val="none"/>
        <c:tickLblPos val="nextTo"/>
        <c:crossAx val="342615456"/>
        <c:crosses val="autoZero"/>
        <c:auto val="0"/>
        <c:lblAlgn val="ctr"/>
        <c:lblOffset val="100"/>
        <c:noMultiLvlLbl val="0"/>
      </c:catAx>
      <c:valAx>
        <c:axId val="342615456"/>
        <c:scaling>
          <c:orientation val="minMax"/>
        </c:scaling>
        <c:delete val="1"/>
        <c:axPos val="l"/>
        <c:numFmt formatCode="General" sourceLinked="1"/>
        <c:majorTickMark val="out"/>
        <c:minorTickMark val="none"/>
        <c:tickLblPos val="nextTo"/>
        <c:crossAx val="342612712"/>
        <c:crosses val="autoZero"/>
        <c:crossBetween val="between"/>
      </c:valAx>
      <c:spPr>
        <a:solidFill>
          <a:srgbClr val="C0C0C0"/>
        </a:solidFill>
        <a:ln w="12700">
          <a:solidFill>
            <a:srgbClr val="FFFFFF"/>
          </a:solidFill>
          <a:prstDash val="solid"/>
        </a:ln>
      </c:spPr>
    </c:plotArea>
    <c:legend>
      <c:legendPos val="r"/>
      <c:legendEntry>
        <c:idx val="0"/>
        <c:txPr>
          <a:bodyPr/>
          <a:lstStyle/>
          <a:p>
            <a:pPr>
              <a:defRPr sz="900" b="0" i="0" u="none" strike="noStrike" baseline="0">
                <a:solidFill>
                  <a:srgbClr val="000000"/>
                </a:solidFill>
                <a:latin typeface="Times New Roman"/>
                <a:ea typeface="Times New Roman"/>
                <a:cs typeface="Times New Roman"/>
              </a:defRPr>
            </a:pPr>
            <a:endParaRPr lang="sv-SE"/>
          </a:p>
        </c:txPr>
      </c:legendEntry>
      <c:legendEntry>
        <c:idx val="1"/>
        <c:txPr>
          <a:bodyPr/>
          <a:lstStyle/>
          <a:p>
            <a:pPr>
              <a:defRPr sz="900" b="0" i="0" u="none" strike="noStrike" baseline="0">
                <a:solidFill>
                  <a:srgbClr val="000000"/>
                </a:solidFill>
                <a:latin typeface="Times New Roman"/>
                <a:ea typeface="Times New Roman"/>
                <a:cs typeface="Times New Roman"/>
              </a:defRPr>
            </a:pPr>
            <a:endParaRPr lang="sv-SE"/>
          </a:p>
        </c:txPr>
      </c:legendEntry>
      <c:legendEntry>
        <c:idx val="2"/>
        <c:txPr>
          <a:bodyPr/>
          <a:lstStyle/>
          <a:p>
            <a:pPr>
              <a:defRPr sz="900" b="0" i="0" u="none" strike="noStrike" baseline="0">
                <a:solidFill>
                  <a:srgbClr val="000000"/>
                </a:solidFill>
                <a:latin typeface="Times New Roman"/>
                <a:ea typeface="Times New Roman"/>
                <a:cs typeface="Times New Roman"/>
              </a:defRPr>
            </a:pPr>
            <a:endParaRPr lang="sv-SE"/>
          </a:p>
        </c:txPr>
      </c:legendEntry>
      <c:legendEntry>
        <c:idx val="3"/>
        <c:txPr>
          <a:bodyPr/>
          <a:lstStyle/>
          <a:p>
            <a:pPr>
              <a:defRPr sz="900" b="0" i="0" u="none" strike="noStrike" baseline="0">
                <a:solidFill>
                  <a:srgbClr val="000000"/>
                </a:solidFill>
                <a:latin typeface="Times New Roman"/>
                <a:ea typeface="Times New Roman"/>
                <a:cs typeface="Times New Roman"/>
              </a:defRPr>
            </a:pPr>
            <a:endParaRPr lang="sv-SE"/>
          </a:p>
        </c:txPr>
      </c:legendEntry>
      <c:layout>
        <c:manualLayout>
          <c:xMode val="edge"/>
          <c:yMode val="edge"/>
          <c:x val="0.77283171327721967"/>
          <c:y val="0.34123312074678447"/>
          <c:w val="0.22027173499864244"/>
          <c:h val="0.3452390707948837"/>
        </c:manualLayout>
      </c:layout>
      <c:overlay val="0"/>
      <c:spPr>
        <a:solidFill>
          <a:srgbClr val="FFFFFF"/>
        </a:solidFill>
        <a:ln w="3175">
          <a:solidFill>
            <a:srgbClr val="000000"/>
          </a:solidFill>
          <a:prstDash val="solid"/>
        </a:ln>
      </c:spPr>
      <c:txPr>
        <a:bodyPr/>
        <a:lstStyle/>
        <a:p>
          <a:pPr>
            <a:defRPr sz="595" b="0" i="0" u="none" strike="noStrike" baseline="0">
              <a:solidFill>
                <a:srgbClr val="000000"/>
              </a:solidFill>
              <a:latin typeface="Times New Roman"/>
              <a:ea typeface="Times New Roman"/>
              <a:cs typeface="Times New Roman"/>
            </a:defRPr>
          </a:pPr>
          <a:endParaRPr lang="sv-SE"/>
        </a:p>
      </c:txPr>
    </c:legend>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sv-SE"/>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9471DB-B463-4138-B557-DDCEE6EA1C90}" type="datetimeFigureOut">
              <a:rPr lang="sv-SE" smtClean="0"/>
              <a:pPr/>
              <a:t>2022-03-01</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E8D18B-DEA0-4FA7-9201-3F2DF621C670}" type="slidenum">
              <a:rPr lang="sv-SE" smtClean="0"/>
              <a:pPr/>
              <a:t>‹#›</a:t>
            </a:fld>
            <a:endParaRPr lang="sv-SE"/>
          </a:p>
        </p:txBody>
      </p:sp>
    </p:spTree>
    <p:extLst>
      <p:ext uri="{BB962C8B-B14F-4D97-AF65-F5344CB8AC3E}">
        <p14:creationId xmlns:p14="http://schemas.microsoft.com/office/powerpoint/2010/main" val="3708579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1</a:t>
            </a:fld>
            <a:endParaRPr lang="sv-SE"/>
          </a:p>
        </p:txBody>
      </p:sp>
    </p:spTree>
    <p:extLst>
      <p:ext uri="{BB962C8B-B14F-4D97-AF65-F5344CB8AC3E}">
        <p14:creationId xmlns:p14="http://schemas.microsoft.com/office/powerpoint/2010/main" val="1219185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17</a:t>
            </a:fld>
            <a:endParaRPr lang="sv-SE"/>
          </a:p>
        </p:txBody>
      </p:sp>
    </p:spTree>
    <p:extLst>
      <p:ext uri="{BB962C8B-B14F-4D97-AF65-F5344CB8AC3E}">
        <p14:creationId xmlns:p14="http://schemas.microsoft.com/office/powerpoint/2010/main" val="32827465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18</a:t>
            </a:fld>
            <a:endParaRPr lang="sv-SE"/>
          </a:p>
        </p:txBody>
      </p:sp>
    </p:spTree>
    <p:extLst>
      <p:ext uri="{BB962C8B-B14F-4D97-AF65-F5344CB8AC3E}">
        <p14:creationId xmlns:p14="http://schemas.microsoft.com/office/powerpoint/2010/main" val="139532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19</a:t>
            </a:fld>
            <a:endParaRPr lang="sv-SE"/>
          </a:p>
        </p:txBody>
      </p:sp>
    </p:spTree>
    <p:extLst>
      <p:ext uri="{BB962C8B-B14F-4D97-AF65-F5344CB8AC3E}">
        <p14:creationId xmlns:p14="http://schemas.microsoft.com/office/powerpoint/2010/main" val="70574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20</a:t>
            </a:fld>
            <a:endParaRPr lang="sv-SE"/>
          </a:p>
        </p:txBody>
      </p:sp>
    </p:spTree>
    <p:extLst>
      <p:ext uri="{BB962C8B-B14F-4D97-AF65-F5344CB8AC3E}">
        <p14:creationId xmlns:p14="http://schemas.microsoft.com/office/powerpoint/2010/main" val="2663762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21</a:t>
            </a:fld>
            <a:endParaRPr lang="sv-SE"/>
          </a:p>
        </p:txBody>
      </p:sp>
    </p:spTree>
    <p:extLst>
      <p:ext uri="{BB962C8B-B14F-4D97-AF65-F5344CB8AC3E}">
        <p14:creationId xmlns:p14="http://schemas.microsoft.com/office/powerpoint/2010/main" val="1085963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29</a:t>
            </a:fld>
            <a:endParaRPr lang="sv-SE"/>
          </a:p>
        </p:txBody>
      </p:sp>
    </p:spTree>
    <p:extLst>
      <p:ext uri="{BB962C8B-B14F-4D97-AF65-F5344CB8AC3E}">
        <p14:creationId xmlns:p14="http://schemas.microsoft.com/office/powerpoint/2010/main" val="577796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31</a:t>
            </a:fld>
            <a:endParaRPr lang="sv-SE"/>
          </a:p>
        </p:txBody>
      </p:sp>
    </p:spTree>
    <p:extLst>
      <p:ext uri="{BB962C8B-B14F-4D97-AF65-F5344CB8AC3E}">
        <p14:creationId xmlns:p14="http://schemas.microsoft.com/office/powerpoint/2010/main" val="25300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32</a:t>
            </a:fld>
            <a:endParaRPr lang="sv-SE"/>
          </a:p>
        </p:txBody>
      </p:sp>
    </p:spTree>
    <p:extLst>
      <p:ext uri="{BB962C8B-B14F-4D97-AF65-F5344CB8AC3E}">
        <p14:creationId xmlns:p14="http://schemas.microsoft.com/office/powerpoint/2010/main" val="762802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7</a:t>
            </a:fld>
            <a:endParaRPr lang="sv-SE"/>
          </a:p>
        </p:txBody>
      </p:sp>
    </p:spTree>
    <p:extLst>
      <p:ext uri="{BB962C8B-B14F-4D97-AF65-F5344CB8AC3E}">
        <p14:creationId xmlns:p14="http://schemas.microsoft.com/office/powerpoint/2010/main" val="33463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8</a:t>
            </a:fld>
            <a:endParaRPr lang="sv-SE"/>
          </a:p>
        </p:txBody>
      </p:sp>
    </p:spTree>
    <p:extLst>
      <p:ext uri="{BB962C8B-B14F-4D97-AF65-F5344CB8AC3E}">
        <p14:creationId xmlns:p14="http://schemas.microsoft.com/office/powerpoint/2010/main" val="3328771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9</a:t>
            </a:fld>
            <a:endParaRPr lang="sv-SE"/>
          </a:p>
        </p:txBody>
      </p:sp>
    </p:spTree>
    <p:extLst>
      <p:ext uri="{BB962C8B-B14F-4D97-AF65-F5344CB8AC3E}">
        <p14:creationId xmlns:p14="http://schemas.microsoft.com/office/powerpoint/2010/main" val="1027981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12</a:t>
            </a:fld>
            <a:endParaRPr lang="sv-SE"/>
          </a:p>
        </p:txBody>
      </p:sp>
    </p:spTree>
    <p:extLst>
      <p:ext uri="{BB962C8B-B14F-4D97-AF65-F5344CB8AC3E}">
        <p14:creationId xmlns:p14="http://schemas.microsoft.com/office/powerpoint/2010/main" val="4022496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13</a:t>
            </a:fld>
            <a:endParaRPr lang="sv-SE"/>
          </a:p>
        </p:txBody>
      </p:sp>
    </p:spTree>
    <p:extLst>
      <p:ext uri="{BB962C8B-B14F-4D97-AF65-F5344CB8AC3E}">
        <p14:creationId xmlns:p14="http://schemas.microsoft.com/office/powerpoint/2010/main" val="452322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14</a:t>
            </a:fld>
            <a:endParaRPr lang="sv-SE"/>
          </a:p>
        </p:txBody>
      </p:sp>
    </p:spTree>
    <p:extLst>
      <p:ext uri="{BB962C8B-B14F-4D97-AF65-F5344CB8AC3E}">
        <p14:creationId xmlns:p14="http://schemas.microsoft.com/office/powerpoint/2010/main" val="3151204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15</a:t>
            </a:fld>
            <a:endParaRPr lang="sv-SE"/>
          </a:p>
        </p:txBody>
      </p:sp>
    </p:spTree>
    <p:extLst>
      <p:ext uri="{BB962C8B-B14F-4D97-AF65-F5344CB8AC3E}">
        <p14:creationId xmlns:p14="http://schemas.microsoft.com/office/powerpoint/2010/main" val="3539922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16</a:t>
            </a:fld>
            <a:endParaRPr lang="sv-SE"/>
          </a:p>
        </p:txBody>
      </p:sp>
    </p:spTree>
    <p:extLst>
      <p:ext uri="{BB962C8B-B14F-4D97-AF65-F5344CB8AC3E}">
        <p14:creationId xmlns:p14="http://schemas.microsoft.com/office/powerpoint/2010/main" val="1392350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14621" y="446400"/>
            <a:ext cx="11025995" cy="2286000"/>
          </a:xfrm>
        </p:spPr>
        <p:txBody>
          <a:bodyPr lIns="0" tIns="0" rIns="0" bIns="0">
            <a:noAutofit/>
          </a:bodyPr>
          <a:lstStyle>
            <a:lvl1pPr>
              <a:defRPr sz="8800" b="1">
                <a:solidFill>
                  <a:schemeClr val="accent1"/>
                </a:solidFill>
                <a:latin typeface="+mj-lt"/>
                <a:cs typeface="Arial" pitchFamily="34" charset="0"/>
              </a:defRPr>
            </a:lvl1pPr>
          </a:lstStyle>
          <a:p>
            <a:r>
              <a:rPr lang="sv-SE" dirty="0"/>
              <a:t>Klicka här för att ändra format</a:t>
            </a:r>
          </a:p>
        </p:txBody>
      </p:sp>
      <p:sp>
        <p:nvSpPr>
          <p:cNvPr id="3" name="Underrubrik 2"/>
          <p:cNvSpPr>
            <a:spLocks noGrp="1"/>
          </p:cNvSpPr>
          <p:nvPr>
            <p:ph type="subTitle" idx="1" hasCustomPrompt="1"/>
          </p:nvPr>
        </p:nvSpPr>
        <p:spPr>
          <a:xfrm>
            <a:off x="6661680" y="5894840"/>
            <a:ext cx="4978936" cy="792088"/>
          </a:xfrm>
        </p:spPr>
        <p:txBody>
          <a:bodyPr lIns="0" tIns="0" rIns="0" bIns="0" anchor="b">
            <a:normAutofit/>
          </a:bodyPr>
          <a:lstStyle>
            <a:lvl1pPr marL="0" indent="0" algn="r">
              <a:buNone/>
              <a:defRPr sz="2000" b="1">
                <a:solidFill>
                  <a:schemeClr val="accent2"/>
                </a:solidFill>
                <a:latin typeface="+mj-lt"/>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ange förvaltning</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2" y="273050"/>
            <a:ext cx="4011084"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BFE3BB34-F4F6-4146-A5F6-86629616186C}" type="datetime1">
              <a:rPr lang="sv-SE" smtClean="0"/>
              <a:t>2022-03-01</a:t>
            </a:fld>
            <a:endParaRPr lang="sv-SE" dirty="0"/>
          </a:p>
        </p:txBody>
      </p:sp>
      <p:sp>
        <p:nvSpPr>
          <p:cNvPr id="6" name="Platshållare för sidfot 5"/>
          <p:cNvSpPr>
            <a:spLocks noGrp="1"/>
          </p:cNvSpPr>
          <p:nvPr>
            <p:ph type="ftr" sz="quarter" idx="11"/>
          </p:nvPr>
        </p:nvSpPr>
        <p:spPr/>
        <p:txBody>
          <a:bodyPr/>
          <a:lstStyle>
            <a:lvl1pPr>
              <a:defRPr/>
            </a:lvl1pPr>
          </a:lstStyle>
          <a:p>
            <a:r>
              <a:rPr lang="sv-SE" dirty="0"/>
              <a:t>solvesborg.se</a:t>
            </a:r>
          </a:p>
        </p:txBody>
      </p:sp>
      <p:sp>
        <p:nvSpPr>
          <p:cNvPr id="7" name="Platshållare för bildnummer 6"/>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4" name="Platshållare för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BFE3BB34-F4F6-4146-A5F6-86629616186C}" type="datetime1">
              <a:rPr lang="sv-SE" smtClean="0"/>
              <a:t>2022-03-01</a:t>
            </a:fld>
            <a:endParaRPr lang="sv-SE" dirty="0"/>
          </a:p>
        </p:txBody>
      </p:sp>
      <p:sp>
        <p:nvSpPr>
          <p:cNvPr id="6" name="Platshållare för sidfot 5"/>
          <p:cNvSpPr>
            <a:spLocks noGrp="1"/>
          </p:cNvSpPr>
          <p:nvPr>
            <p:ph type="ftr" sz="quarter" idx="11"/>
          </p:nvPr>
        </p:nvSpPr>
        <p:spPr/>
        <p:txBody>
          <a:bodyPr/>
          <a:lstStyle>
            <a:lvl1pPr>
              <a:defRPr/>
            </a:lvl1pPr>
          </a:lstStyle>
          <a:p>
            <a:r>
              <a:rPr lang="sv-SE" dirty="0"/>
              <a:t>solvesborg.se</a:t>
            </a:r>
          </a:p>
        </p:txBody>
      </p:sp>
      <p:sp>
        <p:nvSpPr>
          <p:cNvPr id="7" name="Platshållare för bildnummer 6"/>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8" name="Platshållare för datum 7"/>
          <p:cNvSpPr>
            <a:spLocks noGrp="1"/>
          </p:cNvSpPr>
          <p:nvPr>
            <p:ph type="dt" sz="half" idx="10"/>
          </p:nvPr>
        </p:nvSpPr>
        <p:spPr/>
        <p:txBody>
          <a:bodyPr/>
          <a:lstStyle/>
          <a:p>
            <a:fld id="{BFE3BB34-F4F6-4146-A5F6-86629616186C}" type="datetime1">
              <a:rPr lang="sv-SE" smtClean="0"/>
              <a:t>2022-03-01</a:t>
            </a:fld>
            <a:endParaRPr lang="sv-SE" dirty="0"/>
          </a:p>
        </p:txBody>
      </p:sp>
      <p:sp>
        <p:nvSpPr>
          <p:cNvPr id="11" name="Platshållare för sidfot 10"/>
          <p:cNvSpPr>
            <a:spLocks noGrp="1"/>
          </p:cNvSpPr>
          <p:nvPr>
            <p:ph type="ftr" sz="quarter" idx="11"/>
          </p:nvPr>
        </p:nvSpPr>
        <p:spPr/>
        <p:txBody>
          <a:bodyPr/>
          <a:lstStyle>
            <a:lvl1pPr>
              <a:defRPr/>
            </a:lvl1pPr>
          </a:lstStyle>
          <a:p>
            <a:r>
              <a:rPr lang="sv-SE" dirty="0"/>
              <a:t>solvesborg.se</a:t>
            </a:r>
          </a:p>
        </p:txBody>
      </p:sp>
      <p:sp>
        <p:nvSpPr>
          <p:cNvPr id="12" name="Platshållare för bildnummer 11"/>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41"/>
            <a:ext cx="27432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609600" y="274641"/>
            <a:ext cx="80264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lvl1pPr>
              <a:defRPr/>
            </a:lvl1pPr>
          </a:lstStyle>
          <a:p>
            <a:r>
              <a:rPr lang="sv-SE" dirty="0"/>
              <a:t>solvesborg.se</a:t>
            </a:r>
          </a:p>
        </p:txBody>
      </p:sp>
      <p:sp>
        <p:nvSpPr>
          <p:cNvPr id="6" name="Platshållare för bildnummer 5"/>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ntakt generell bild">
    <p:bg>
      <p:bgRef idx="1001">
        <a:schemeClr val="bg1"/>
      </p:bgRef>
    </p:bg>
    <p:spTree>
      <p:nvGrpSpPr>
        <p:cNvPr id="1" name=""/>
        <p:cNvGrpSpPr/>
        <p:nvPr/>
      </p:nvGrpSpPr>
      <p:grpSpPr>
        <a:xfrm>
          <a:off x="0" y="0"/>
          <a:ext cx="0" cy="0"/>
          <a:chOff x="0" y="0"/>
          <a:chExt cx="0" cy="0"/>
        </a:xfrm>
      </p:grpSpPr>
      <p:pic>
        <p:nvPicPr>
          <p:cNvPr id="7" name="Bildobjekt 6">
            <a:extLst>
              <a:ext uri="{FF2B5EF4-FFF2-40B4-BE49-F238E27FC236}">
                <a16:creationId xmlns="" xmlns:a16="http://schemas.microsoft.com/office/drawing/2014/main" id="{517B50C4-ADE2-4F23-931C-F02A6655D980}"/>
              </a:ext>
              <a:ext uri="{C183D7F6-B498-43B3-948B-1728B52AA6E4}">
                <adec:decorative xmlns=""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3719" y="0"/>
            <a:ext cx="6096000" cy="6858000"/>
          </a:xfrm>
          <a:prstGeom prst="rect">
            <a:avLst/>
          </a:prstGeom>
        </p:spPr>
      </p:pic>
      <p:sp>
        <p:nvSpPr>
          <p:cNvPr id="3" name="Platshållare för innehåll 2"/>
          <p:cNvSpPr>
            <a:spLocks noGrp="1"/>
          </p:cNvSpPr>
          <p:nvPr>
            <p:ph idx="1" hasCustomPrompt="1"/>
          </p:nvPr>
        </p:nvSpPr>
        <p:spPr>
          <a:xfrm>
            <a:off x="614621" y="1485816"/>
            <a:ext cx="5223894" cy="4031416"/>
          </a:xfrm>
        </p:spPr>
        <p:txBody>
          <a:bodyPr/>
          <a:lstStyle>
            <a:lvl1pPr marL="0" indent="0">
              <a:buNone/>
              <a:defRPr sz="2400" b="0"/>
            </a:lvl1pPr>
            <a:lvl2pPr marL="0" indent="0">
              <a:buNone/>
              <a:defRPr b="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textruta 3">
            <a:extLst>
              <a:ext uri="{FF2B5EF4-FFF2-40B4-BE49-F238E27FC236}">
                <a16:creationId xmlns="" xmlns:a16="http://schemas.microsoft.com/office/drawing/2014/main" id="{2502E936-5FB2-4EA0-94E7-E4FAAC8F492A}"/>
              </a:ext>
            </a:extLst>
          </p:cNvPr>
          <p:cNvSpPr txBox="1"/>
          <p:nvPr userDrawn="1"/>
        </p:nvSpPr>
        <p:spPr>
          <a:xfrm flipH="1">
            <a:off x="614621" y="470152"/>
            <a:ext cx="5223894" cy="1015663"/>
          </a:xfrm>
          <a:prstGeom prst="rect">
            <a:avLst/>
          </a:prstGeom>
          <a:noFill/>
        </p:spPr>
        <p:txBody>
          <a:bodyPr wrap="square" rtlCol="0">
            <a:spAutoFit/>
          </a:bodyPr>
          <a:lstStyle/>
          <a:p>
            <a:r>
              <a:rPr lang="sv-SE" sz="6000" b="1" dirty="0">
                <a:solidFill>
                  <a:schemeClr val="accent2"/>
                </a:solidFill>
              </a:rPr>
              <a:t>Kontakt</a:t>
            </a:r>
          </a:p>
        </p:txBody>
      </p:sp>
      <p:sp>
        <p:nvSpPr>
          <p:cNvPr id="5" name="Platshållare för bild 4">
            <a:extLst>
              <a:ext uri="{FF2B5EF4-FFF2-40B4-BE49-F238E27FC236}">
                <a16:creationId xmlns="" xmlns:a16="http://schemas.microsoft.com/office/drawing/2014/main" id="{A2BA9A23-32C2-4627-9291-1A43C4961BD8}"/>
              </a:ext>
            </a:extLst>
          </p:cNvPr>
          <p:cNvSpPr>
            <a:spLocks noGrp="1"/>
          </p:cNvSpPr>
          <p:nvPr>
            <p:ph type="pic" sz="quarter" idx="10"/>
          </p:nvPr>
        </p:nvSpPr>
        <p:spPr>
          <a:xfrm>
            <a:off x="6096000" y="0"/>
            <a:ext cx="6096000" cy="6858000"/>
          </a:xfrm>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318893302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sta sida">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D1397134-C98B-4CCD-9A3D-D8F682F639F4}"/>
              </a:ext>
            </a:extLst>
          </p:cNvPr>
          <p:cNvSpPr>
            <a:spLocks noGrp="1"/>
          </p:cNvSpPr>
          <p:nvPr>
            <p:ph type="title"/>
          </p:nvPr>
        </p:nvSpPr>
        <p:spPr>
          <a:xfrm>
            <a:off x="609600" y="2204864"/>
            <a:ext cx="10972800" cy="1867644"/>
          </a:xfrm>
        </p:spPr>
        <p:txBody>
          <a:bodyPr>
            <a:noAutofit/>
          </a:bodyPr>
          <a:lstStyle>
            <a:lvl1pPr algn="ctr">
              <a:defRPr sz="9600">
                <a:solidFill>
                  <a:schemeClr val="accent1"/>
                </a:solidFill>
              </a:defRPr>
            </a:lvl1pPr>
          </a:lstStyle>
          <a:p>
            <a:r>
              <a:rPr lang="sv-SE" smtClean="0"/>
              <a:t>Klicka här för att ändra format</a:t>
            </a:r>
            <a:endParaRPr lang="sv-SE"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3"/>
            <a:ext cx="10363200" cy="1362075"/>
          </a:xfrm>
        </p:spPr>
        <p:txBody>
          <a:bodyPr anchor="t"/>
          <a:lstStyle>
            <a:lvl1pPr algn="l">
              <a:defRPr sz="4000" b="1" cap="all"/>
            </a:lvl1pPr>
          </a:lstStyle>
          <a:p>
            <a:r>
              <a:rPr lang="sv-SE" smtClean="0"/>
              <a:t>Klicka här för att ändra format</a:t>
            </a:r>
            <a:endParaRPr lang="sv-SE" dirty="0"/>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lvl1pPr>
              <a:defRPr/>
            </a:lvl1pPr>
          </a:lstStyle>
          <a:p>
            <a:r>
              <a:rPr lang="sv-SE" dirty="0"/>
              <a:t>solvesborg.se</a:t>
            </a:r>
          </a:p>
        </p:txBody>
      </p:sp>
      <p:sp>
        <p:nvSpPr>
          <p:cNvPr id="6" name="Platshållare för bildnummer 5"/>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lvl1pPr>
              <a:defRPr/>
            </a:lvl1pPr>
          </a:lstStyle>
          <a:p>
            <a:r>
              <a:rPr lang="sv-SE" dirty="0"/>
              <a:t>solvesborg.se</a:t>
            </a:r>
          </a:p>
        </p:txBody>
      </p:sp>
      <p:sp>
        <p:nvSpPr>
          <p:cNvPr id="6" name="Platshållare för bildnummer 5"/>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npassad layout">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4A087E4E-BD76-4147-A379-DBD2BE1EC4A2}"/>
              </a:ext>
            </a:extLst>
          </p:cNvPr>
          <p:cNvSpPr>
            <a:spLocks noGrp="1"/>
          </p:cNvSpPr>
          <p:nvPr>
            <p:ph type="title"/>
          </p:nvPr>
        </p:nvSpPr>
        <p:spPr/>
        <p:txBody>
          <a:bodyPr/>
          <a:lstStyle/>
          <a:p>
            <a:r>
              <a:rPr lang="sv-SE" smtClean="0"/>
              <a:t>Klicka här för att ändra format</a:t>
            </a:r>
            <a:endParaRPr lang="sv-SE"/>
          </a:p>
        </p:txBody>
      </p:sp>
      <p:sp>
        <p:nvSpPr>
          <p:cNvPr id="6" name="Platshållare för datum 5"/>
          <p:cNvSpPr>
            <a:spLocks noGrp="1"/>
          </p:cNvSpPr>
          <p:nvPr>
            <p:ph type="dt" sz="half" idx="10"/>
          </p:nvPr>
        </p:nvSpPr>
        <p:spPr/>
        <p:txBody>
          <a:bodyPr/>
          <a:lstStyle/>
          <a:p>
            <a:fld id="{BFE3BB34-F4F6-4146-A5F6-86629616186C}" type="datetime1">
              <a:rPr lang="sv-SE" smtClean="0"/>
              <a:t>2022-03-01</a:t>
            </a:fld>
            <a:endParaRPr lang="sv-SE" dirty="0"/>
          </a:p>
        </p:txBody>
      </p:sp>
      <p:sp>
        <p:nvSpPr>
          <p:cNvPr id="7" name="Platshållare för sidfot 6"/>
          <p:cNvSpPr>
            <a:spLocks noGrp="1"/>
          </p:cNvSpPr>
          <p:nvPr>
            <p:ph type="ftr" sz="quarter" idx="11"/>
          </p:nvPr>
        </p:nvSpPr>
        <p:spPr/>
        <p:txBody>
          <a:bodyPr/>
          <a:lstStyle>
            <a:lvl1pPr>
              <a:defRPr/>
            </a:lvl1pPr>
          </a:lstStyle>
          <a:p>
            <a:r>
              <a:rPr lang="sv-SE" dirty="0"/>
              <a:t>solvesborg.se</a:t>
            </a:r>
          </a:p>
        </p:txBody>
      </p:sp>
      <p:sp>
        <p:nvSpPr>
          <p:cNvPr id="8" name="Platshållare för bildnummer 7"/>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extLst>
      <p:ext uri="{BB962C8B-B14F-4D97-AF65-F5344CB8AC3E}">
        <p14:creationId xmlns:p14="http://schemas.microsoft.com/office/powerpoint/2010/main" val="378578303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BFE3BB34-F4F6-4146-A5F6-86629616186C}" type="datetime1">
              <a:rPr lang="sv-SE" smtClean="0"/>
              <a:t>2022-03-01</a:t>
            </a:fld>
            <a:endParaRPr lang="sv-SE" dirty="0"/>
          </a:p>
        </p:txBody>
      </p:sp>
      <p:sp>
        <p:nvSpPr>
          <p:cNvPr id="6" name="Platshållare för sidfot 5"/>
          <p:cNvSpPr>
            <a:spLocks noGrp="1"/>
          </p:cNvSpPr>
          <p:nvPr>
            <p:ph type="ftr" sz="quarter" idx="11"/>
          </p:nvPr>
        </p:nvSpPr>
        <p:spPr/>
        <p:txBody>
          <a:bodyPr/>
          <a:lstStyle>
            <a:lvl1pPr>
              <a:defRPr/>
            </a:lvl1pPr>
          </a:lstStyle>
          <a:p>
            <a:r>
              <a:rPr lang="sv-SE" dirty="0"/>
              <a:t>solvesborg.se</a:t>
            </a:r>
          </a:p>
        </p:txBody>
      </p:sp>
      <p:sp>
        <p:nvSpPr>
          <p:cNvPr id="7" name="Platshållare för bildnummer 6"/>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ång rubrik och innehåll 2">
    <p:bg>
      <p:bgRef idx="1001">
        <a:schemeClr val="bg1"/>
      </p:bgRef>
    </p:bg>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353485" y="285646"/>
            <a:ext cx="5486400" cy="5591626"/>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Rubrik 3">
            <a:extLst>
              <a:ext uri="{FF2B5EF4-FFF2-40B4-BE49-F238E27FC236}">
                <a16:creationId xmlns="" xmlns:a16="http://schemas.microsoft.com/office/drawing/2014/main" id="{4E894920-4AE6-47BE-86BB-F16BE623C904}"/>
              </a:ext>
            </a:extLst>
          </p:cNvPr>
          <p:cNvSpPr>
            <a:spLocks noGrp="1"/>
          </p:cNvSpPr>
          <p:nvPr>
            <p:ph type="title"/>
          </p:nvPr>
        </p:nvSpPr>
        <p:spPr>
          <a:xfrm>
            <a:off x="352115" y="285646"/>
            <a:ext cx="5486400" cy="5591626"/>
          </a:xfrm>
        </p:spPr>
        <p:txBody>
          <a:bodyPr anchor="t">
            <a:normAutofit/>
          </a:bodyPr>
          <a:lstStyle>
            <a:lvl1pPr>
              <a:defRPr sz="3600">
                <a:solidFill>
                  <a:schemeClr val="accent1"/>
                </a:solidFill>
              </a:defRPr>
            </a:lvl1pPr>
          </a:lstStyle>
          <a:p>
            <a:r>
              <a:rPr lang="sv-SE" smtClean="0"/>
              <a:t>Klicka här för att ändra format</a:t>
            </a:r>
            <a:endParaRPr lang="sv-SE" dirty="0"/>
          </a:p>
        </p:txBody>
      </p:sp>
      <p:sp>
        <p:nvSpPr>
          <p:cNvPr id="13" name="Platshållare för datum 12"/>
          <p:cNvSpPr>
            <a:spLocks noGrp="1"/>
          </p:cNvSpPr>
          <p:nvPr>
            <p:ph type="dt" sz="half" idx="10"/>
          </p:nvPr>
        </p:nvSpPr>
        <p:spPr/>
        <p:txBody>
          <a:bodyPr/>
          <a:lstStyle/>
          <a:p>
            <a:fld id="{BFE3BB34-F4F6-4146-A5F6-86629616186C}" type="datetime1">
              <a:rPr lang="sv-SE" smtClean="0"/>
              <a:t>2022-03-01</a:t>
            </a:fld>
            <a:endParaRPr lang="sv-SE" dirty="0"/>
          </a:p>
        </p:txBody>
      </p:sp>
      <p:sp>
        <p:nvSpPr>
          <p:cNvPr id="14" name="Platshållare för sidfot 13"/>
          <p:cNvSpPr>
            <a:spLocks noGrp="1"/>
          </p:cNvSpPr>
          <p:nvPr>
            <p:ph type="ftr" sz="quarter" idx="11"/>
          </p:nvPr>
        </p:nvSpPr>
        <p:spPr/>
        <p:txBody>
          <a:bodyPr/>
          <a:lstStyle>
            <a:lvl1pPr>
              <a:defRPr/>
            </a:lvl1pPr>
          </a:lstStyle>
          <a:p>
            <a:r>
              <a:rPr lang="sv-SE" dirty="0"/>
              <a:t>solvesborg.se</a:t>
            </a:r>
          </a:p>
        </p:txBody>
      </p:sp>
      <p:sp>
        <p:nvSpPr>
          <p:cNvPr id="15" name="Platshållare för bildnummer 14"/>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extLst>
      <p:ext uri="{BB962C8B-B14F-4D97-AF65-F5344CB8AC3E}">
        <p14:creationId xmlns:p14="http://schemas.microsoft.com/office/powerpoint/2010/main" val="112695096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BFE3BB34-F4F6-4146-A5F6-86629616186C}" type="datetime1">
              <a:rPr lang="sv-SE" smtClean="0"/>
              <a:t>2022-03-01</a:t>
            </a:fld>
            <a:endParaRPr lang="sv-SE" dirty="0"/>
          </a:p>
        </p:txBody>
      </p:sp>
      <p:sp>
        <p:nvSpPr>
          <p:cNvPr id="8" name="Platshållare för sidfot 7"/>
          <p:cNvSpPr>
            <a:spLocks noGrp="1"/>
          </p:cNvSpPr>
          <p:nvPr>
            <p:ph type="ftr" sz="quarter" idx="11"/>
          </p:nvPr>
        </p:nvSpPr>
        <p:spPr/>
        <p:txBody>
          <a:bodyPr/>
          <a:lstStyle>
            <a:lvl1pPr>
              <a:defRPr/>
            </a:lvl1pPr>
          </a:lstStyle>
          <a:p>
            <a:r>
              <a:rPr lang="sv-SE" dirty="0"/>
              <a:t>solvesborg.se</a:t>
            </a:r>
          </a:p>
        </p:txBody>
      </p:sp>
      <p:sp>
        <p:nvSpPr>
          <p:cNvPr id="9" name="Platshållare för bildnummer 8"/>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BFE3BB34-F4F6-4146-A5F6-86629616186C}" type="datetime1">
              <a:rPr lang="sv-SE" smtClean="0"/>
              <a:t>2022-03-01</a:t>
            </a:fld>
            <a:endParaRPr lang="sv-SE" dirty="0"/>
          </a:p>
        </p:txBody>
      </p:sp>
      <p:sp>
        <p:nvSpPr>
          <p:cNvPr id="4" name="Platshållare för sidfot 3"/>
          <p:cNvSpPr>
            <a:spLocks noGrp="1"/>
          </p:cNvSpPr>
          <p:nvPr>
            <p:ph type="ftr" sz="quarter" idx="11"/>
          </p:nvPr>
        </p:nvSpPr>
        <p:spPr/>
        <p:txBody>
          <a:bodyPr/>
          <a:lstStyle>
            <a:lvl1pPr>
              <a:defRPr/>
            </a:lvl1pPr>
          </a:lstStyle>
          <a:p>
            <a:r>
              <a:rPr lang="sv-SE" dirty="0"/>
              <a:t>solvesborg.se</a:t>
            </a:r>
          </a:p>
        </p:txBody>
      </p:sp>
      <p:sp>
        <p:nvSpPr>
          <p:cNvPr id="5" name="Platshållare för bildnummer 4"/>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210667" y="6520260"/>
            <a:ext cx="1357941" cy="216000"/>
          </a:xfrm>
          <a:prstGeom prst="rect">
            <a:avLst/>
          </a:prstGeom>
        </p:spPr>
        <p:txBody>
          <a:bodyPr vert="horz" lIns="91440" tIns="45720" rIns="91440" bIns="45720" rtlCol="0" anchor="ctr"/>
          <a:lstStyle>
            <a:lvl1pPr algn="r">
              <a:defRPr sz="1000">
                <a:solidFill>
                  <a:schemeClr val="accent2"/>
                </a:solidFill>
                <a:latin typeface="+mj-lt"/>
                <a:cs typeface="Arial" pitchFamily="34" charset="0"/>
              </a:defRPr>
            </a:lvl1pPr>
          </a:lstStyle>
          <a:p>
            <a:fld id="{BFE3BB34-F4F6-4146-A5F6-86629616186C}" type="datetime1">
              <a:rPr lang="sv-SE" smtClean="0"/>
              <a:t>2022-03-01</a:t>
            </a:fld>
            <a:endParaRPr lang="sv-SE" dirty="0"/>
          </a:p>
        </p:txBody>
      </p:sp>
      <p:sp>
        <p:nvSpPr>
          <p:cNvPr id="5" name="Platshållare för sidfot 4"/>
          <p:cNvSpPr>
            <a:spLocks noGrp="1"/>
          </p:cNvSpPr>
          <p:nvPr>
            <p:ph type="ftr" sz="quarter" idx="3"/>
          </p:nvPr>
        </p:nvSpPr>
        <p:spPr>
          <a:xfrm>
            <a:off x="2999656" y="6308731"/>
            <a:ext cx="6192688" cy="427529"/>
          </a:xfrm>
          <a:prstGeom prst="rect">
            <a:avLst/>
          </a:prstGeom>
        </p:spPr>
        <p:txBody>
          <a:bodyPr vert="horz" lIns="91440" tIns="45720" rIns="91440" bIns="45720" rtlCol="0" anchor="ctr"/>
          <a:lstStyle>
            <a:lvl1pPr algn="ctr">
              <a:defRPr sz="1200" b="1">
                <a:solidFill>
                  <a:schemeClr val="accent2"/>
                </a:solidFill>
                <a:latin typeface="+mj-lt"/>
                <a:cs typeface="Arial" pitchFamily="34" charset="0"/>
              </a:defRPr>
            </a:lvl1pPr>
          </a:lstStyle>
          <a:p>
            <a:r>
              <a:rPr lang="sv-SE" dirty="0"/>
              <a:t>solvesborg.se</a:t>
            </a:r>
          </a:p>
        </p:txBody>
      </p:sp>
      <p:sp>
        <p:nvSpPr>
          <p:cNvPr id="6" name="Platshållare för bildnummer 5"/>
          <p:cNvSpPr>
            <a:spLocks noGrp="1"/>
          </p:cNvSpPr>
          <p:nvPr>
            <p:ph type="sldNum" sz="quarter" idx="4"/>
          </p:nvPr>
        </p:nvSpPr>
        <p:spPr>
          <a:xfrm>
            <a:off x="10224459" y="6309344"/>
            <a:ext cx="1344149" cy="216000"/>
          </a:xfrm>
          <a:prstGeom prst="rect">
            <a:avLst/>
          </a:prstGeom>
        </p:spPr>
        <p:txBody>
          <a:bodyPr vert="horz" lIns="91440" tIns="45720" rIns="91440" bIns="45720" rtlCol="0" anchor="ctr"/>
          <a:lstStyle>
            <a:lvl1pPr algn="r">
              <a:defRPr sz="1000">
                <a:solidFill>
                  <a:schemeClr val="accent2"/>
                </a:solidFill>
                <a:latin typeface="+mj-lt"/>
                <a:cs typeface="Arial" pitchFamily="34" charset="0"/>
              </a:defRPr>
            </a:lvl1pPr>
          </a:lstStyle>
          <a:p>
            <a:r>
              <a:rPr lang="sv-SE"/>
              <a:t>Sida </a:t>
            </a:r>
            <a:fld id="{442FF2AC-5952-4A76-A4C8-7FBE2B124180}" type="slidenum">
              <a:rPr lang="sv-SE" smtClean="0"/>
              <a:pPr/>
              <a:t>‹#›</a:t>
            </a:fld>
            <a:endParaRPr lang="sv-SE" dirty="0"/>
          </a:p>
        </p:txBody>
      </p:sp>
      <p:pic>
        <p:nvPicPr>
          <p:cNvPr id="7" name="Bildobjekt 6" descr="Sölvesborgs kommun"/>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614621" y="6181011"/>
            <a:ext cx="1875873" cy="50591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3" r:id="rId4"/>
    <p:sldLayoutId id="2147483652" r:id="rId5"/>
    <p:sldLayoutId id="2147483672" r:id="rId6"/>
    <p:sldLayoutId id="2147483653" r:id="rId7"/>
    <p:sldLayoutId id="2147483654" r:id="rId8"/>
    <p:sldLayoutId id="2147483655" r:id="rId9"/>
    <p:sldLayoutId id="2147483656" r:id="rId10"/>
    <p:sldLayoutId id="2147483657" r:id="rId11"/>
    <p:sldLayoutId id="2147483658" r:id="rId12"/>
    <p:sldLayoutId id="2147483659" r:id="rId13"/>
    <p:sldLayoutId id="2147483666" r:id="rId14"/>
    <p:sldLayoutId id="2147483660" r:id="rId15"/>
  </p:sldLayoutIdLst>
  <p:hf hdr="0"/>
  <p:txStyles>
    <p:titleStyle>
      <a:lvl1pPr algn="l" defTabSz="914400" rtl="0" eaLnBrk="1" latinLnBrk="0" hangingPunct="1">
        <a:spcBef>
          <a:spcPct val="0"/>
        </a:spcBef>
        <a:buNone/>
        <a:defRPr sz="4400" b="1" kern="1200">
          <a:solidFill>
            <a:schemeClr val="accent1"/>
          </a:solidFill>
          <a:latin typeface="+mj-lt"/>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accent2"/>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000" kern="1200">
          <a:solidFill>
            <a:schemeClr val="accent2"/>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accent2"/>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1600" kern="1200">
          <a:solidFill>
            <a:schemeClr val="accent2"/>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1400" kern="1200">
          <a:solidFill>
            <a:schemeClr val="accent2"/>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cid:56f0fae5-1c31-4cdc-b4e4-78dcbf460181@sbkf.mail.onmicrosoft.com" TargetMode="Externa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8.jpeg"/><Relationship Id="rId7" Type="http://schemas.openxmlformats.org/officeDocument/2006/relationships/image" Target="cid:225d5d20-7908-416e-815d-8c0fc4361f7f@sbkf.mail.onmicrosoft.com" TargetMode="External"/><Relationship Id="rId2" Type="http://schemas.openxmlformats.org/officeDocument/2006/relationships/image" Target="../media/image17.jpeg"/><Relationship Id="rId1" Type="http://schemas.openxmlformats.org/officeDocument/2006/relationships/slideLayout" Target="../slideLayouts/slideLayout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cid:56f0fae5-1c31-4cdc-b4e4-78dcbf460181@sbkf.mail.onmicrosoft.com" TargetMode="External"/><Relationship Id="rId9"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 xmlns:a16="http://schemas.microsoft.com/office/drawing/2014/main" id="{1F071EC3-F6C0-4E82-B2F9-CA51D81FC13F}"/>
              </a:ext>
            </a:extLst>
          </p:cNvPr>
          <p:cNvSpPr>
            <a:spLocks noGrp="1"/>
          </p:cNvSpPr>
          <p:nvPr>
            <p:ph type="ctrTitle"/>
          </p:nvPr>
        </p:nvSpPr>
        <p:spPr>
          <a:xfrm>
            <a:off x="623392" y="332656"/>
            <a:ext cx="11025995" cy="3312368"/>
          </a:xfrm>
        </p:spPr>
        <p:txBody>
          <a:bodyPr/>
          <a:lstStyle/>
          <a:p>
            <a:r>
              <a:rPr lang="sv-SE" sz="3600" dirty="0" smtClean="0"/>
              <a:t/>
            </a:r>
            <a:br>
              <a:rPr lang="sv-SE" sz="3600" dirty="0" smtClean="0"/>
            </a:br>
            <a:r>
              <a:rPr lang="sv-SE" sz="3600" dirty="0" smtClean="0"/>
              <a:t>Omsorgsnämnden</a:t>
            </a:r>
            <a:r>
              <a:rPr lang="sv-SE" sz="3200" dirty="0" smtClean="0"/>
              <a:t/>
            </a:r>
            <a:br>
              <a:rPr lang="sv-SE" sz="3200" dirty="0" smtClean="0"/>
            </a:br>
            <a:r>
              <a:rPr lang="sv-SE" sz="3200" dirty="0"/>
              <a:t/>
            </a:r>
            <a:br>
              <a:rPr lang="sv-SE" sz="3200" dirty="0"/>
            </a:br>
            <a:r>
              <a:rPr lang="sv-SE" sz="3200" dirty="0"/>
              <a:t/>
            </a:r>
            <a:br>
              <a:rPr lang="sv-SE" sz="3200" dirty="0"/>
            </a:br>
            <a:r>
              <a:rPr lang="sv-SE" dirty="0"/>
              <a:t>Bokslut </a:t>
            </a:r>
            <a:r>
              <a:rPr lang="sv-SE" dirty="0" smtClean="0"/>
              <a:t/>
            </a:r>
            <a:br>
              <a:rPr lang="sv-SE" dirty="0" smtClean="0"/>
            </a:br>
            <a:r>
              <a:rPr lang="sv-SE" dirty="0" smtClean="0"/>
              <a:t>2021</a:t>
            </a:r>
            <a:endParaRPr lang="sv-SE" dirty="0"/>
          </a:p>
        </p:txBody>
      </p:sp>
      <p:sp>
        <p:nvSpPr>
          <p:cNvPr id="3" name="Underrubrik 2"/>
          <p:cNvSpPr>
            <a:spLocks noGrp="1"/>
          </p:cNvSpPr>
          <p:nvPr>
            <p:ph type="subTitle" idx="1"/>
          </p:nvPr>
        </p:nvSpPr>
        <p:spPr>
          <a:xfrm>
            <a:off x="623392" y="5229200"/>
            <a:ext cx="4978936" cy="792088"/>
          </a:xfrm>
        </p:spPr>
        <p:txBody>
          <a:bodyPr>
            <a:normAutofit fontScale="77500" lnSpcReduction="20000"/>
          </a:bodyPr>
          <a:lstStyle/>
          <a:p>
            <a:pPr algn="l"/>
            <a:r>
              <a:rPr lang="sv-SE" sz="1800" b="0" dirty="0"/>
              <a:t>Annelie Kjellström </a:t>
            </a:r>
          </a:p>
          <a:p>
            <a:pPr algn="l"/>
            <a:r>
              <a:rPr lang="sv-SE" sz="1800" b="0" dirty="0" smtClean="0"/>
              <a:t>Förvaltningschef </a:t>
            </a:r>
            <a:br>
              <a:rPr lang="sv-SE" sz="1800" b="0" dirty="0" smtClean="0"/>
            </a:br>
            <a:r>
              <a:rPr lang="sv-SE" sz="1800" b="0" dirty="0" smtClean="0"/>
              <a:t>Vård- och omsorgsförvaltningen</a:t>
            </a:r>
          </a:p>
          <a:p>
            <a:pPr algn="l"/>
            <a:r>
              <a:rPr lang="sv-SE" sz="1800" b="0" dirty="0" smtClean="0"/>
              <a:t>2022-02-15</a:t>
            </a:r>
          </a:p>
          <a:p>
            <a:pPr algn="l"/>
            <a:endParaRPr lang="sv-SE" sz="1800" b="0" dirty="0"/>
          </a:p>
        </p:txBody>
      </p:sp>
      <p:pic>
        <p:nvPicPr>
          <p:cNvPr id="5" name="Bildobjekt 4"/>
          <p:cNvPicPr>
            <a:picLocks noChangeAspect="1"/>
          </p:cNvPicPr>
          <p:nvPr/>
        </p:nvPicPr>
        <p:blipFill rotWithShape="1">
          <a:blip r:embed="rId3" cstate="print">
            <a:extLst>
              <a:ext uri="{28A0092B-C50C-407E-A947-70E740481C1C}">
                <a14:useLocalDpi xmlns:a14="http://schemas.microsoft.com/office/drawing/2010/main" val="0"/>
              </a:ext>
            </a:extLst>
          </a:blip>
          <a:srcRect l="8302" t="10076" r="8565" b="9310"/>
          <a:stretch/>
        </p:blipFill>
        <p:spPr>
          <a:xfrm>
            <a:off x="5087888" y="819495"/>
            <a:ext cx="3247650" cy="2361927"/>
          </a:xfrm>
          <a:prstGeom prst="rect">
            <a:avLst/>
          </a:prstGeom>
        </p:spPr>
      </p:pic>
      <p:pic>
        <p:nvPicPr>
          <p:cNvPr id="6" name="Bildobjekt 5" descr="cid:56f0fae5-1c31-4cdc-b4e4-78dcbf460181@sbkf.mail.onmicrosoft.com"/>
          <p:cNvPicPr/>
          <p:nvPr/>
        </p:nvPicPr>
        <p:blipFill rotWithShape="1">
          <a:blip r:embed="rId4" r:link="rId5" cstate="print">
            <a:extLst>
              <a:ext uri="{28A0092B-C50C-407E-A947-70E740481C1C}">
                <a14:useLocalDpi xmlns:a14="http://schemas.microsoft.com/office/drawing/2010/main" val="0"/>
              </a:ext>
            </a:extLst>
          </a:blip>
          <a:srcRect l="26151" t="1" r="16360" b="19298"/>
          <a:stretch/>
        </p:blipFill>
        <p:spPr bwMode="auto">
          <a:xfrm rot="5400000">
            <a:off x="8905337" y="305138"/>
            <a:ext cx="2897291" cy="2808312"/>
          </a:xfrm>
          <a:prstGeom prst="rect">
            <a:avLst/>
          </a:prstGeom>
          <a:noFill/>
          <a:ln>
            <a:noFill/>
          </a:ln>
        </p:spPr>
      </p:pic>
      <p:pic>
        <p:nvPicPr>
          <p:cNvPr id="8" name="Bildobjekt 7"/>
          <p:cNvPicPr>
            <a:picLocks noChangeAspect="1"/>
          </p:cNvPicPr>
          <p:nvPr/>
        </p:nvPicPr>
        <p:blipFill>
          <a:blip r:embed="rId6"/>
          <a:stretch>
            <a:fillRect/>
          </a:stretch>
        </p:blipFill>
        <p:spPr>
          <a:xfrm>
            <a:off x="4079776" y="3717032"/>
            <a:ext cx="4009930" cy="2663657"/>
          </a:xfrm>
          <a:prstGeom prst="rect">
            <a:avLst/>
          </a:prstGeom>
        </p:spPr>
      </p:pic>
      <p:pic>
        <p:nvPicPr>
          <p:cNvPr id="7" name="Bildobjekt 6"/>
          <p:cNvPicPr>
            <a:picLocks noChangeAspect="1"/>
          </p:cNvPicPr>
          <p:nvPr/>
        </p:nvPicPr>
        <p:blipFill>
          <a:blip r:embed="rId7"/>
          <a:stretch>
            <a:fillRect/>
          </a:stretch>
        </p:blipFill>
        <p:spPr>
          <a:xfrm>
            <a:off x="8555802" y="3717032"/>
            <a:ext cx="3093585" cy="2360423"/>
          </a:xfrm>
          <a:prstGeom prst="rect">
            <a:avLst/>
          </a:prstGeom>
        </p:spPr>
      </p:pic>
      <p:sp>
        <p:nvSpPr>
          <p:cNvPr id="9" name="textruta 8"/>
          <p:cNvSpPr txBox="1"/>
          <p:nvPr/>
        </p:nvSpPr>
        <p:spPr>
          <a:xfrm>
            <a:off x="6240016" y="3191330"/>
            <a:ext cx="1152128" cy="261610"/>
          </a:xfrm>
          <a:prstGeom prst="rect">
            <a:avLst/>
          </a:prstGeom>
          <a:noFill/>
        </p:spPr>
        <p:txBody>
          <a:bodyPr wrap="square" rtlCol="0">
            <a:spAutoFit/>
          </a:bodyPr>
          <a:lstStyle/>
          <a:p>
            <a:r>
              <a:rPr lang="sv-SE" sz="1100" dirty="0"/>
              <a:t>Slottsgården</a:t>
            </a:r>
          </a:p>
        </p:txBody>
      </p:sp>
      <p:sp>
        <p:nvSpPr>
          <p:cNvPr id="10" name="textruta 9"/>
          <p:cNvSpPr txBox="1"/>
          <p:nvPr/>
        </p:nvSpPr>
        <p:spPr>
          <a:xfrm>
            <a:off x="9912424" y="3191330"/>
            <a:ext cx="1152128" cy="261610"/>
          </a:xfrm>
          <a:prstGeom prst="rect">
            <a:avLst/>
          </a:prstGeom>
          <a:noFill/>
        </p:spPr>
        <p:txBody>
          <a:bodyPr wrap="square" rtlCol="0">
            <a:spAutoFit/>
          </a:bodyPr>
          <a:lstStyle/>
          <a:p>
            <a:r>
              <a:rPr lang="sv-SE" sz="1100" dirty="0" smtClean="0"/>
              <a:t>Gerbogården</a:t>
            </a:r>
            <a:endParaRPr lang="sv-SE" sz="1100" dirty="0"/>
          </a:p>
        </p:txBody>
      </p:sp>
      <p:sp>
        <p:nvSpPr>
          <p:cNvPr id="11" name="textruta 10"/>
          <p:cNvSpPr txBox="1"/>
          <p:nvPr/>
        </p:nvSpPr>
        <p:spPr>
          <a:xfrm>
            <a:off x="5508677" y="6429584"/>
            <a:ext cx="1152128" cy="261610"/>
          </a:xfrm>
          <a:prstGeom prst="rect">
            <a:avLst/>
          </a:prstGeom>
          <a:noFill/>
        </p:spPr>
        <p:txBody>
          <a:bodyPr wrap="square" rtlCol="0">
            <a:spAutoFit/>
          </a:bodyPr>
          <a:lstStyle/>
          <a:p>
            <a:r>
              <a:rPr lang="sv-SE" sz="1100" dirty="0" smtClean="0"/>
              <a:t>Duvans café</a:t>
            </a:r>
            <a:endParaRPr lang="sv-SE" sz="1100" dirty="0"/>
          </a:p>
        </p:txBody>
      </p:sp>
      <p:sp>
        <p:nvSpPr>
          <p:cNvPr id="12" name="textruta 11"/>
          <p:cNvSpPr txBox="1"/>
          <p:nvPr/>
        </p:nvSpPr>
        <p:spPr>
          <a:xfrm>
            <a:off x="9624392" y="6098968"/>
            <a:ext cx="1152128" cy="261610"/>
          </a:xfrm>
          <a:prstGeom prst="rect">
            <a:avLst/>
          </a:prstGeom>
          <a:noFill/>
        </p:spPr>
        <p:txBody>
          <a:bodyPr wrap="square" rtlCol="0">
            <a:spAutoFit/>
          </a:bodyPr>
          <a:lstStyle/>
          <a:p>
            <a:r>
              <a:rPr lang="sv-SE" sz="1100" dirty="0" smtClean="0"/>
              <a:t>Klockljungan </a:t>
            </a:r>
            <a:endParaRPr lang="sv-SE" sz="1100" dirty="0"/>
          </a:p>
        </p:txBody>
      </p:sp>
    </p:spTree>
    <p:extLst>
      <p:ext uri="{BB962C8B-B14F-4D97-AF65-F5344CB8AC3E}">
        <p14:creationId xmlns:p14="http://schemas.microsoft.com/office/powerpoint/2010/main" val="3184211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87988" y="332858"/>
            <a:ext cx="12399168" cy="1143000"/>
          </a:xfrm>
        </p:spPr>
        <p:txBody>
          <a:bodyPr>
            <a:normAutofit/>
          </a:bodyPr>
          <a:lstStyle/>
          <a:p>
            <a:r>
              <a:rPr lang="sv-SE" sz="3200" dirty="0" smtClean="0">
                <a:solidFill>
                  <a:schemeClr val="accent2"/>
                </a:solidFill>
                <a:ea typeface="+mn-ea"/>
              </a:rPr>
              <a:t>Ny servicebostad Klockljungan </a:t>
            </a:r>
            <a:endParaRPr lang="sv-SE" sz="3200" dirty="0">
              <a:solidFill>
                <a:schemeClr val="accent2"/>
              </a:solidFill>
              <a:ea typeface="+mn-ea"/>
            </a:endParaRPr>
          </a:p>
        </p:txBody>
      </p:sp>
      <p:sp>
        <p:nvSpPr>
          <p:cNvPr id="3" name="Platshållare för innehåll 2"/>
          <p:cNvSpPr>
            <a:spLocks noGrp="1"/>
          </p:cNvSpPr>
          <p:nvPr>
            <p:ph idx="1"/>
          </p:nvPr>
        </p:nvSpPr>
        <p:spPr>
          <a:xfrm>
            <a:off x="491667" y="877268"/>
            <a:ext cx="11091624" cy="5805264"/>
          </a:xfrm>
        </p:spPr>
        <p:txBody>
          <a:bodyPr>
            <a:normAutofit/>
          </a:bodyPr>
          <a:lstStyle/>
          <a:p>
            <a:endParaRPr lang="sv-SE" sz="3600" dirty="0" smtClean="0">
              <a:latin typeface="+mn-lt"/>
            </a:endParaRPr>
          </a:p>
          <a:p>
            <a:pPr marL="0" indent="0">
              <a:buNone/>
            </a:pPr>
            <a:endParaRPr lang="sv-SE" sz="2000" dirty="0"/>
          </a:p>
          <a:p>
            <a:pPr marL="0" indent="0">
              <a:buNone/>
            </a:pPr>
            <a:r>
              <a:rPr lang="sv-SE" dirty="0" smtClean="0"/>
              <a:t/>
            </a:r>
            <a:br>
              <a:rPr lang="sv-SE" dirty="0" smtClean="0"/>
            </a:b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10</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8" name="Bildobjekt 7"/>
          <p:cNvPicPr>
            <a:picLocks noChangeAspect="1"/>
          </p:cNvPicPr>
          <p:nvPr/>
        </p:nvPicPr>
        <p:blipFill>
          <a:blip r:embed="rId2"/>
          <a:stretch>
            <a:fillRect/>
          </a:stretch>
        </p:blipFill>
        <p:spPr>
          <a:xfrm>
            <a:off x="477013" y="1441720"/>
            <a:ext cx="3405259" cy="2712483"/>
          </a:xfrm>
          <a:prstGeom prst="rect">
            <a:avLst/>
          </a:prstGeom>
        </p:spPr>
      </p:pic>
      <p:pic>
        <p:nvPicPr>
          <p:cNvPr id="10" name="Bildobjekt 9"/>
          <p:cNvPicPr>
            <a:picLocks noChangeAspect="1"/>
          </p:cNvPicPr>
          <p:nvPr/>
        </p:nvPicPr>
        <p:blipFill>
          <a:blip r:embed="rId3"/>
          <a:stretch>
            <a:fillRect/>
          </a:stretch>
        </p:blipFill>
        <p:spPr>
          <a:xfrm>
            <a:off x="6911292" y="1475858"/>
            <a:ext cx="4349450" cy="2644206"/>
          </a:xfrm>
          <a:prstGeom prst="rect">
            <a:avLst/>
          </a:prstGeom>
        </p:spPr>
      </p:pic>
      <p:pic>
        <p:nvPicPr>
          <p:cNvPr id="11" name="Bildobjekt 10"/>
          <p:cNvPicPr>
            <a:picLocks noChangeAspect="1"/>
          </p:cNvPicPr>
          <p:nvPr/>
        </p:nvPicPr>
        <p:blipFill>
          <a:blip r:embed="rId4"/>
          <a:stretch>
            <a:fillRect/>
          </a:stretch>
        </p:blipFill>
        <p:spPr>
          <a:xfrm>
            <a:off x="3575720" y="3481180"/>
            <a:ext cx="3672408" cy="2802069"/>
          </a:xfrm>
          <a:prstGeom prst="rect">
            <a:avLst/>
          </a:prstGeom>
        </p:spPr>
      </p:pic>
    </p:spTree>
    <p:extLst>
      <p:ext uri="{BB962C8B-B14F-4D97-AF65-F5344CB8AC3E}">
        <p14:creationId xmlns:p14="http://schemas.microsoft.com/office/powerpoint/2010/main" val="337236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87988" y="332858"/>
            <a:ext cx="12399168" cy="1143000"/>
          </a:xfrm>
        </p:spPr>
        <p:txBody>
          <a:bodyPr>
            <a:normAutofit/>
          </a:bodyPr>
          <a:lstStyle/>
          <a:p>
            <a:r>
              <a:rPr lang="sv-SE" sz="3200" dirty="0" smtClean="0">
                <a:solidFill>
                  <a:schemeClr val="accent2"/>
                </a:solidFill>
                <a:ea typeface="+mn-ea"/>
              </a:rPr>
              <a:t>Ny daglig verksamhet Lagret </a:t>
            </a:r>
            <a:endParaRPr lang="sv-SE" sz="3200" dirty="0">
              <a:solidFill>
                <a:schemeClr val="accent2"/>
              </a:solidFill>
              <a:ea typeface="+mn-ea"/>
            </a:endParaRPr>
          </a:p>
        </p:txBody>
      </p:sp>
      <p:sp>
        <p:nvSpPr>
          <p:cNvPr id="3" name="Platshållare för innehåll 2"/>
          <p:cNvSpPr>
            <a:spLocks noGrp="1"/>
          </p:cNvSpPr>
          <p:nvPr>
            <p:ph idx="1"/>
          </p:nvPr>
        </p:nvSpPr>
        <p:spPr>
          <a:xfrm>
            <a:off x="695400" y="1856708"/>
            <a:ext cx="11091624" cy="5805264"/>
          </a:xfrm>
        </p:spPr>
        <p:txBody>
          <a:bodyPr>
            <a:normAutofit/>
          </a:bodyPr>
          <a:lstStyle/>
          <a:p>
            <a:endParaRPr lang="sv-SE" sz="3600" dirty="0" smtClean="0">
              <a:latin typeface="+mn-lt"/>
            </a:endParaRPr>
          </a:p>
          <a:p>
            <a:pPr marL="0" indent="0">
              <a:buNone/>
            </a:pPr>
            <a:endParaRPr lang="sv-SE" sz="2000" dirty="0"/>
          </a:p>
          <a:p>
            <a:pPr marL="0" indent="0">
              <a:buNone/>
            </a:pPr>
            <a:r>
              <a:rPr lang="sv-SE" dirty="0" smtClean="0"/>
              <a:t/>
            </a:r>
            <a:br>
              <a:rPr lang="sv-SE" dirty="0" smtClean="0"/>
            </a:b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11</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9" name="Bildobjekt 8"/>
          <p:cNvPicPr>
            <a:picLocks noChangeAspect="1"/>
          </p:cNvPicPr>
          <p:nvPr/>
        </p:nvPicPr>
        <p:blipFill>
          <a:blip r:embed="rId2"/>
          <a:stretch>
            <a:fillRect/>
          </a:stretch>
        </p:blipFill>
        <p:spPr>
          <a:xfrm>
            <a:off x="1559496" y="1439439"/>
            <a:ext cx="7692565" cy="4183139"/>
          </a:xfrm>
          <a:prstGeom prst="rect">
            <a:avLst/>
          </a:prstGeom>
        </p:spPr>
      </p:pic>
    </p:spTree>
    <p:extLst>
      <p:ext uri="{BB962C8B-B14F-4D97-AF65-F5344CB8AC3E}">
        <p14:creationId xmlns:p14="http://schemas.microsoft.com/office/powerpoint/2010/main" val="321531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353125"/>
            <a:ext cx="10972800" cy="1143000"/>
          </a:xfrm>
        </p:spPr>
        <p:txBody>
          <a:bodyPr>
            <a:noAutofit/>
          </a:bodyPr>
          <a:lstStyle/>
          <a:p>
            <a:r>
              <a:rPr lang="sv-SE" altLang="sv-SE" sz="3200" dirty="0" smtClean="0">
                <a:solidFill>
                  <a:schemeClr val="accent2"/>
                </a:solidFill>
                <a:ea typeface="+mn-ea"/>
              </a:rPr>
              <a:t>De viktigaste/största händelserna under året</a:t>
            </a:r>
            <a:endParaRPr lang="sv-SE" sz="3600" dirty="0"/>
          </a:p>
        </p:txBody>
      </p:sp>
      <p:sp>
        <p:nvSpPr>
          <p:cNvPr id="3" name="Platshållare för innehåll 2"/>
          <p:cNvSpPr>
            <a:spLocks noGrp="1"/>
          </p:cNvSpPr>
          <p:nvPr>
            <p:ph idx="1"/>
          </p:nvPr>
        </p:nvSpPr>
        <p:spPr>
          <a:xfrm>
            <a:off x="263352" y="706794"/>
            <a:ext cx="11548864" cy="5496479"/>
          </a:xfrm>
        </p:spPr>
        <p:txBody>
          <a:bodyPr>
            <a:normAutofit/>
          </a:bodyPr>
          <a:lstStyle/>
          <a:p>
            <a:pPr>
              <a:spcBef>
                <a:spcPct val="0"/>
              </a:spcBef>
              <a:buFontTx/>
              <a:buNone/>
            </a:pPr>
            <a:endParaRPr lang="sv-SE" altLang="sv-SE" dirty="0">
              <a:latin typeface="CG Omega" panose="020B0502050508020304" pitchFamily="34" charset="0"/>
            </a:endParaRPr>
          </a:p>
          <a:p>
            <a:r>
              <a:rPr lang="sv-SE" dirty="0"/>
              <a:t>Under året har tekniken som införskaffades under 2020 också börjat användas allt mer och vissa justeringar av infrastrukturen har varit nödvändig för att få det att fungera. Streaming och casting till de nya Smart TV-apparaterna har varit mycket uppskattat. </a:t>
            </a:r>
          </a:p>
          <a:p>
            <a:r>
              <a:rPr lang="sv-SE" dirty="0" smtClean="0"/>
              <a:t>Verksamheten hälso- och sjukvård har trots ett ansträngt läge, på grund av frånvaro och arbetsbelastning, lyckats att fullfölja sitt uppdrag från regionen med att vaccinera samtliga doser covid-19 vaccin för de patienter man har ansvar för och även vaccinerat medarbetare. Totalt blev det 1 408 givna vaccindoser under 2021.</a:t>
            </a:r>
            <a:br>
              <a:rPr lang="sv-SE" dirty="0" smtClean="0"/>
            </a:br>
            <a:r>
              <a:rPr lang="sv-SE" dirty="0" smtClean="0"/>
              <a:t>Verksamheten har även utfört ett mycket stort antal provtagningar både utifrån patienter med symtom, men även i en mycket stor mängd smittspårningar och screeningar. Detta utöver ordinarie arbetsuppgifter. </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12</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427834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713709"/>
            <a:ext cx="10972800" cy="1143000"/>
          </a:xfrm>
        </p:spPr>
        <p:txBody>
          <a:bodyPr>
            <a:noAutofit/>
          </a:bodyPr>
          <a:lstStyle/>
          <a:p>
            <a:r>
              <a:rPr lang="sv-SE" altLang="sv-SE" sz="3200" dirty="0" smtClean="0">
                <a:solidFill>
                  <a:schemeClr val="accent2"/>
                </a:solidFill>
                <a:ea typeface="+mn-ea"/>
              </a:rPr>
              <a:t>De viktigaste anledningarna till redovisat ekonomiskt resultat</a:t>
            </a:r>
            <a:endParaRPr lang="sv-SE" sz="3600" dirty="0"/>
          </a:p>
        </p:txBody>
      </p:sp>
      <p:sp>
        <p:nvSpPr>
          <p:cNvPr id="3" name="Platshållare för innehåll 2"/>
          <p:cNvSpPr>
            <a:spLocks noGrp="1"/>
          </p:cNvSpPr>
          <p:nvPr>
            <p:ph idx="1"/>
          </p:nvPr>
        </p:nvSpPr>
        <p:spPr>
          <a:xfrm>
            <a:off x="230668" y="713709"/>
            <a:ext cx="11697979" cy="5707395"/>
          </a:xfrm>
        </p:spPr>
        <p:txBody>
          <a:bodyPr>
            <a:normAutofit fontScale="92500"/>
          </a:bodyPr>
          <a:lstStyle/>
          <a:p>
            <a:pPr>
              <a:spcBef>
                <a:spcPct val="0"/>
              </a:spcBef>
              <a:buFontTx/>
              <a:buNone/>
            </a:pPr>
            <a:endParaRPr lang="sv-SE" altLang="sv-SE" dirty="0" smtClean="0">
              <a:latin typeface="CG Omega" panose="020B0502050508020304" pitchFamily="34" charset="0"/>
            </a:endParaRPr>
          </a:p>
          <a:p>
            <a:pPr>
              <a:spcBef>
                <a:spcPct val="0"/>
              </a:spcBef>
              <a:buFontTx/>
              <a:buNone/>
            </a:pPr>
            <a:endParaRPr lang="sv-SE" altLang="sv-SE" dirty="0" smtClean="0">
              <a:latin typeface="CG Omega" panose="020B0502050508020304" pitchFamily="34" charset="0"/>
            </a:endParaRPr>
          </a:p>
          <a:p>
            <a:pPr>
              <a:spcBef>
                <a:spcPct val="0"/>
              </a:spcBef>
              <a:buFontTx/>
              <a:buNone/>
            </a:pPr>
            <a:endParaRPr lang="sv-SE" altLang="sv-SE" dirty="0">
              <a:latin typeface="CG Omega" panose="020B0502050508020304" pitchFamily="34" charset="0"/>
            </a:endParaRPr>
          </a:p>
          <a:p>
            <a:pPr>
              <a:spcAft>
                <a:spcPts val="600"/>
              </a:spcAft>
            </a:pPr>
            <a:r>
              <a:rPr lang="sv-SE" dirty="0"/>
              <a:t>Även 2021 påverkades verksamheterna av pandemin, vilket utgör en kostnad på </a:t>
            </a:r>
            <a:r>
              <a:rPr lang="sv-SE" dirty="0" smtClean="0"/>
              <a:t/>
            </a:r>
            <a:br>
              <a:rPr lang="sv-SE" dirty="0" smtClean="0"/>
            </a:br>
            <a:r>
              <a:rPr lang="sv-SE" dirty="0" smtClean="0"/>
              <a:t>-</a:t>
            </a:r>
            <a:r>
              <a:rPr lang="sv-SE" dirty="0"/>
              <a:t>9 543 tkr. Förvaltningens resultat blev ett överskott på 4 031 tkr. </a:t>
            </a:r>
            <a:endParaRPr lang="sv-SE" dirty="0" smtClean="0"/>
          </a:p>
          <a:p>
            <a:pPr>
              <a:spcAft>
                <a:spcPts val="600"/>
              </a:spcAft>
            </a:pPr>
            <a:r>
              <a:rPr lang="sv-SE" dirty="0" smtClean="0"/>
              <a:t>Överskottet </a:t>
            </a:r>
            <a:r>
              <a:rPr lang="sv-SE" dirty="0"/>
              <a:t>beror till viss del på att all verksamhet inte kunnat utföras fullt ut på grund av pandemin. Det är </a:t>
            </a:r>
            <a:r>
              <a:rPr lang="sv-SE" dirty="0" smtClean="0"/>
              <a:t>som exempel </a:t>
            </a:r>
            <a:r>
              <a:rPr lang="sv-SE" dirty="0"/>
              <a:t>LSS övriga insatser, mötesplatser, utbildningsmedel samt senarelagd rekrytering för kvalitetsundersköterskor som påverkats av pandemin, vilket genererat ett överskott på cirka 4 200 </a:t>
            </a:r>
            <a:r>
              <a:rPr lang="sv-SE" dirty="0" smtClean="0"/>
              <a:t>tkr.</a:t>
            </a:r>
          </a:p>
          <a:p>
            <a:pPr>
              <a:spcAft>
                <a:spcPts val="600"/>
              </a:spcAft>
            </a:pPr>
            <a:r>
              <a:rPr lang="sv-SE" dirty="0" smtClean="0"/>
              <a:t>Andra </a:t>
            </a:r>
            <a:r>
              <a:rPr lang="sv-SE" dirty="0"/>
              <a:t>större avvikelser är att ersättningen till privat aktör för särskilt boende (LOV) visar ett överskott på 6 403 tkr, vilket beror på färre boendeplatser än budgeterat. </a:t>
            </a:r>
            <a:endParaRPr lang="sv-SE" dirty="0" smtClean="0"/>
          </a:p>
          <a:p>
            <a:pPr>
              <a:spcAft>
                <a:spcPts val="600"/>
              </a:spcAft>
            </a:pPr>
            <a:r>
              <a:rPr lang="sv-SE" dirty="0" smtClean="0"/>
              <a:t>Resursfördelningen </a:t>
            </a:r>
            <a:r>
              <a:rPr lang="sv-SE" dirty="0"/>
              <a:t>för hemtjänst har en positiv avvikelse på 4 604 tkr. </a:t>
            </a:r>
            <a:endParaRPr lang="sv-SE" dirty="0" smtClean="0"/>
          </a:p>
          <a:p>
            <a:pPr>
              <a:spcAft>
                <a:spcPts val="600"/>
              </a:spcAft>
            </a:pPr>
            <a:r>
              <a:rPr lang="sv-SE" dirty="0" smtClean="0"/>
              <a:t>De </a:t>
            </a:r>
            <a:r>
              <a:rPr lang="sv-SE" dirty="0"/>
              <a:t>fyra sista månaderna var det inga institutionsplaceringar, vilket gav en positiv avvikelse på 1 700 tkr. </a:t>
            </a:r>
            <a:endParaRPr lang="sv-SE" dirty="0" smtClean="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13</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445747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82488" y="452319"/>
            <a:ext cx="10972800" cy="1143000"/>
          </a:xfrm>
        </p:spPr>
        <p:txBody>
          <a:bodyPr>
            <a:noAutofit/>
          </a:bodyPr>
          <a:lstStyle/>
          <a:p>
            <a:r>
              <a:rPr lang="sv-SE" altLang="sv-SE" sz="3200" dirty="0" smtClean="0">
                <a:solidFill>
                  <a:schemeClr val="accent2"/>
                </a:solidFill>
                <a:ea typeface="+mn-ea"/>
              </a:rPr>
              <a:t>De viktigaste anledningarna till redovisat ekonomiskt resultat</a:t>
            </a:r>
            <a:endParaRPr lang="sv-SE" sz="3600" dirty="0"/>
          </a:p>
        </p:txBody>
      </p:sp>
      <p:sp>
        <p:nvSpPr>
          <p:cNvPr id="3" name="Platshållare för innehåll 2"/>
          <p:cNvSpPr>
            <a:spLocks noGrp="1"/>
          </p:cNvSpPr>
          <p:nvPr>
            <p:ph idx="1"/>
          </p:nvPr>
        </p:nvSpPr>
        <p:spPr>
          <a:xfrm>
            <a:off x="219907" y="672503"/>
            <a:ext cx="11752185" cy="5757545"/>
          </a:xfrm>
        </p:spPr>
        <p:txBody>
          <a:bodyPr>
            <a:normAutofit fontScale="92500"/>
          </a:bodyPr>
          <a:lstStyle/>
          <a:p>
            <a:pPr>
              <a:spcBef>
                <a:spcPct val="0"/>
              </a:spcBef>
              <a:buFontTx/>
              <a:buNone/>
            </a:pPr>
            <a:endParaRPr lang="sv-SE" altLang="sv-SE" dirty="0" smtClean="0">
              <a:latin typeface="CG Omega" panose="020B0502050508020304" pitchFamily="34" charset="0"/>
            </a:endParaRPr>
          </a:p>
          <a:p>
            <a:pPr>
              <a:spcBef>
                <a:spcPct val="0"/>
              </a:spcBef>
              <a:buFontTx/>
              <a:buNone/>
            </a:pPr>
            <a:endParaRPr lang="sv-SE" altLang="sv-SE" dirty="0">
              <a:latin typeface="CG Omega" panose="020B0502050508020304" pitchFamily="34" charset="0"/>
            </a:endParaRPr>
          </a:p>
          <a:p>
            <a:pPr>
              <a:spcAft>
                <a:spcPts val="600"/>
              </a:spcAft>
            </a:pPr>
            <a:r>
              <a:rPr lang="sv-SE" dirty="0"/>
              <a:t>Verksamheten för barn/ungdom LSS sålde mer platser till andra kommuner än budgeterat, vilket resulterade i ett överskott på 1 001 tkr. </a:t>
            </a:r>
            <a:endParaRPr lang="sv-SE"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spcAft>
                <a:spcPts val="600"/>
              </a:spcAft>
            </a:pPr>
            <a:r>
              <a:rPr lang="sv-SE" dirty="0" smtClean="0"/>
              <a:t>IT </a:t>
            </a:r>
            <a:r>
              <a:rPr lang="sv-SE" dirty="0"/>
              <a:t>visar ett positivt resultat med 1 374 tkr, vilket beror på att avtalet för larmupphandlingen blev överklagat och byte av larm kunde därför inte genomföras under året</a:t>
            </a:r>
            <a:r>
              <a:rPr lang="sv-SE" dirty="0" smtClean="0"/>
              <a:t>.</a:t>
            </a:r>
          </a:p>
          <a:p>
            <a:pPr>
              <a:spcAft>
                <a:spcPts val="600"/>
              </a:spcAft>
            </a:pPr>
            <a:r>
              <a:rPr lang="sv-SE" dirty="0"/>
              <a:t>Hemtjänstgrupperna överskred budget med -1 466 tkr, vilket beror på covid-19 kostnader som uppgick till -2 507 tkr. Totalt för hela hemtjänsten blev resultatet +688 tkr.</a:t>
            </a:r>
          </a:p>
          <a:p>
            <a:pPr>
              <a:spcAft>
                <a:spcPts val="600"/>
              </a:spcAft>
            </a:pPr>
            <a:r>
              <a:rPr lang="sv-SE" dirty="0"/>
              <a:t>Även särskilt boende överskred budget med -8 566 tkr, därav </a:t>
            </a:r>
            <a:r>
              <a:rPr lang="sv-SE" dirty="0" smtClean="0"/>
              <a:t>covid-19 </a:t>
            </a:r>
            <a:r>
              <a:rPr lang="sv-SE" dirty="0"/>
              <a:t>kostnader med </a:t>
            </a:r>
            <a:r>
              <a:rPr lang="sv-SE" dirty="0" smtClean="0"/>
              <a:t/>
            </a:r>
            <a:br>
              <a:rPr lang="sv-SE" dirty="0" smtClean="0"/>
            </a:br>
            <a:r>
              <a:rPr lang="sv-SE" dirty="0" smtClean="0"/>
              <a:t>-</a:t>
            </a:r>
            <a:r>
              <a:rPr lang="sv-SE" dirty="0"/>
              <a:t>3 003 tkr. Av personalkostnaderna -</a:t>
            </a:r>
            <a:r>
              <a:rPr lang="sv-SE" dirty="0" smtClean="0"/>
              <a:t>7 620 </a:t>
            </a:r>
            <a:r>
              <a:rPr lang="sv-SE" dirty="0"/>
              <a:t>tkr beror avvikelsen främst på sjukersättning och semesteruttag, vilket utgör 70 % av kostnaden. Det har också </a:t>
            </a:r>
            <a:r>
              <a:rPr lang="sv-SE" dirty="0" smtClean="0"/>
              <a:t>varit </a:t>
            </a:r>
            <a:r>
              <a:rPr lang="sv-SE" dirty="0"/>
              <a:t>svårt att dra ner personal </a:t>
            </a:r>
            <a:r>
              <a:rPr lang="sv-SE" dirty="0" smtClean="0"/>
              <a:t>på grund av omställningen och </a:t>
            </a:r>
            <a:r>
              <a:rPr lang="sv-SE" dirty="0"/>
              <a:t>det har varit ett </a:t>
            </a:r>
            <a:r>
              <a:rPr lang="sv-SE" dirty="0" smtClean="0"/>
              <a:t>behov </a:t>
            </a:r>
            <a:r>
              <a:rPr lang="sv-SE" dirty="0"/>
              <a:t>av palliativ vård. Intäkterna för särskilt boende </a:t>
            </a:r>
            <a:r>
              <a:rPr lang="sv-SE" dirty="0" smtClean="0"/>
              <a:t>har minskat </a:t>
            </a:r>
            <a:r>
              <a:rPr lang="sv-SE" dirty="0"/>
              <a:t>eftersom färre personer har bott på </a:t>
            </a:r>
            <a:r>
              <a:rPr lang="sv-SE" dirty="0" smtClean="0"/>
              <a:t>boende, </a:t>
            </a:r>
            <a:r>
              <a:rPr lang="sv-SE" dirty="0"/>
              <a:t>vilket ger ett underskott på -1 727 tkr.</a:t>
            </a:r>
          </a:p>
          <a:p>
            <a:pPr>
              <a:spcAft>
                <a:spcPts val="600"/>
              </a:spcAft>
            </a:pP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14</a:t>
            </a:fld>
            <a:endParaRPr lang="sv-SE" dirty="0"/>
          </a:p>
        </p:txBody>
      </p:sp>
      <p:sp>
        <p:nvSpPr>
          <p:cNvPr id="8" name="textruta 7"/>
          <p:cNvSpPr txBox="1"/>
          <p:nvPr/>
        </p:nvSpPr>
        <p:spPr>
          <a:xfrm>
            <a:off x="263352" y="177762"/>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81584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713709"/>
            <a:ext cx="10972800" cy="1143000"/>
          </a:xfrm>
        </p:spPr>
        <p:txBody>
          <a:bodyPr>
            <a:noAutofit/>
          </a:bodyPr>
          <a:lstStyle/>
          <a:p>
            <a:r>
              <a:rPr lang="sv-SE" altLang="sv-SE" sz="3200" dirty="0" smtClean="0">
                <a:solidFill>
                  <a:schemeClr val="accent2"/>
                </a:solidFill>
                <a:ea typeface="+mn-ea"/>
              </a:rPr>
              <a:t>De viktigaste anledningarna till redovisat ekonomiskt resultat</a:t>
            </a:r>
            <a:endParaRPr lang="sv-SE" sz="3600" dirty="0"/>
          </a:p>
        </p:txBody>
      </p:sp>
      <p:sp>
        <p:nvSpPr>
          <p:cNvPr id="3" name="Platshållare för innehåll 2"/>
          <p:cNvSpPr>
            <a:spLocks noGrp="1"/>
          </p:cNvSpPr>
          <p:nvPr>
            <p:ph idx="1"/>
          </p:nvPr>
        </p:nvSpPr>
        <p:spPr>
          <a:xfrm>
            <a:off x="235448" y="1131781"/>
            <a:ext cx="11548864" cy="5496479"/>
          </a:xfrm>
        </p:spPr>
        <p:txBody>
          <a:bodyPr>
            <a:normAutofit/>
          </a:bodyPr>
          <a:lstStyle/>
          <a:p>
            <a:pPr>
              <a:spcBef>
                <a:spcPct val="0"/>
              </a:spcBef>
              <a:buFontTx/>
              <a:buNone/>
            </a:pPr>
            <a:endParaRPr lang="sv-SE" altLang="sv-SE" dirty="0" smtClean="0">
              <a:latin typeface="CG Omega" panose="020B0502050508020304" pitchFamily="34" charset="0"/>
            </a:endParaRPr>
          </a:p>
          <a:p>
            <a:pPr>
              <a:spcBef>
                <a:spcPct val="0"/>
              </a:spcBef>
              <a:buFontTx/>
              <a:buNone/>
            </a:pPr>
            <a:endParaRPr lang="sv-SE" altLang="sv-SE" dirty="0">
              <a:latin typeface="CG Omega" panose="020B0502050508020304" pitchFamily="34" charset="0"/>
            </a:endParaRPr>
          </a:p>
          <a:p>
            <a:r>
              <a:rPr lang="sv-SE" dirty="0"/>
              <a:t>Det har också varit ett ökat behov av medicintekniska hjälpmedel vilket gör en negativ avvikelse på -906 tkr. Budgeten har justerats till 2022. </a:t>
            </a:r>
            <a:endParaRPr lang="sv-SE" dirty="0" smtClean="0"/>
          </a:p>
          <a:p>
            <a:r>
              <a:rPr lang="sv-SE" dirty="0" smtClean="0"/>
              <a:t>Även </a:t>
            </a:r>
            <a:r>
              <a:rPr lang="sv-SE" dirty="0"/>
              <a:t>bostadsanpassningen visar ett negativt resultat på -1 </a:t>
            </a:r>
            <a:r>
              <a:rPr lang="sv-SE" dirty="0" smtClean="0"/>
              <a:t>295 tkr, </a:t>
            </a:r>
            <a:r>
              <a:rPr lang="sv-SE" dirty="0"/>
              <a:t>vilket främst beror på att behovet av hissar har ökat samt att virkespriserna ökat. </a:t>
            </a:r>
            <a:endParaRPr lang="sv-SE" dirty="0" smtClean="0"/>
          </a:p>
          <a:p>
            <a:r>
              <a:rPr lang="sv-SE" dirty="0" smtClean="0"/>
              <a:t>Korttidsverksamheten </a:t>
            </a:r>
            <a:r>
              <a:rPr lang="sv-SE" dirty="0"/>
              <a:t>har haft en hög vårdtyngd och hög sjukfrånvaro och mycket semesteruttag, vilket har resulterat i ett underskott på -677 tkr</a:t>
            </a:r>
            <a:r>
              <a:rPr lang="sv-SE" dirty="0" smtClean="0"/>
              <a:t>.</a:t>
            </a:r>
          </a:p>
          <a:p>
            <a:r>
              <a:rPr lang="sv-SE" dirty="0" smtClean="0"/>
              <a:t>På </a:t>
            </a:r>
            <a:r>
              <a:rPr lang="sv-SE" dirty="0"/>
              <a:t>grund av pandemin har bemanningspoolen tid som inte är bokad samt en hög sjukfrånvaro. Resursgruppen är inte budgeterad vilket gör att bemanningsenheten totalt har en negativ avvikelse på -714 tkr.</a:t>
            </a:r>
          </a:p>
          <a:p>
            <a:pPr>
              <a:spcAft>
                <a:spcPts val="600"/>
              </a:spcAft>
            </a:pP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15</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52949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79376" y="660730"/>
            <a:ext cx="10972800" cy="1143000"/>
          </a:xfrm>
        </p:spPr>
        <p:txBody>
          <a:bodyPr>
            <a:noAutofit/>
          </a:bodyPr>
          <a:lstStyle/>
          <a:p>
            <a:r>
              <a:rPr lang="sv-SE" altLang="sv-SE" sz="3200" dirty="0" smtClean="0">
                <a:solidFill>
                  <a:schemeClr val="accent2"/>
                </a:solidFill>
                <a:ea typeface="+mn-ea"/>
              </a:rPr>
              <a:t>De bästa/viktigaste måluppfyllelserna</a:t>
            </a:r>
            <a:endParaRPr lang="sv-SE" sz="3600" dirty="0"/>
          </a:p>
        </p:txBody>
      </p:sp>
      <p:sp>
        <p:nvSpPr>
          <p:cNvPr id="3" name="Platshållare för innehåll 2"/>
          <p:cNvSpPr>
            <a:spLocks noGrp="1"/>
          </p:cNvSpPr>
          <p:nvPr>
            <p:ph idx="1"/>
          </p:nvPr>
        </p:nvSpPr>
        <p:spPr>
          <a:xfrm>
            <a:off x="119336" y="918323"/>
            <a:ext cx="11548864" cy="5496479"/>
          </a:xfrm>
        </p:spPr>
        <p:txBody>
          <a:bodyPr>
            <a:normAutofit fontScale="92500" lnSpcReduction="10000"/>
          </a:bodyPr>
          <a:lstStyle/>
          <a:p>
            <a:pPr>
              <a:spcBef>
                <a:spcPct val="0"/>
              </a:spcBef>
              <a:buFontTx/>
              <a:buNone/>
            </a:pPr>
            <a:endParaRPr lang="sv-SE" altLang="sv-SE" dirty="0" smtClean="0">
              <a:latin typeface="CG Omega" panose="020B0502050508020304" pitchFamily="34" charset="0"/>
            </a:endParaRPr>
          </a:p>
          <a:p>
            <a:pPr>
              <a:spcBef>
                <a:spcPct val="0"/>
              </a:spcBef>
              <a:buFontTx/>
              <a:buNone/>
            </a:pPr>
            <a:endParaRPr lang="sv-SE" altLang="sv-SE" dirty="0">
              <a:latin typeface="CG Omega" panose="020B0502050508020304" pitchFamily="34" charset="0"/>
            </a:endParaRPr>
          </a:p>
          <a:p>
            <a:pPr lvl="0"/>
            <a:r>
              <a:rPr lang="sv-SE" dirty="0"/>
              <a:t>Resultaten från medarbetarundersökningen under hösten 2021 visar på höga resultat på HME-frågorna kring medarbetarengagemang. Detta under den ansträngda period som pandemin </a:t>
            </a:r>
            <a:r>
              <a:rPr lang="sv-SE" dirty="0" smtClean="0"/>
              <a:t>har inneburit</a:t>
            </a:r>
            <a:r>
              <a:rPr lang="sv-SE" dirty="0"/>
              <a:t>. Medarbetarengagemang är en sammanslagning kring frågor där medarbetare svarat på </a:t>
            </a:r>
            <a:r>
              <a:rPr lang="sv-SE" dirty="0" smtClean="0"/>
              <a:t>om </a:t>
            </a:r>
            <a:r>
              <a:rPr lang="sv-SE" dirty="0"/>
              <a:t>de upplever sitt arbete som meningsfullt, om de utvecklas i sitt arbete och om de ser fram emot att gå till arbetet. </a:t>
            </a:r>
          </a:p>
          <a:p>
            <a:pPr lvl="0"/>
            <a:r>
              <a:rPr lang="sv-SE" dirty="0"/>
              <a:t>Tretton tillsvidareanställda medarbetare kunde under året utbilda sig till undersköterskor tack vare ett samarbete med </a:t>
            </a:r>
            <a:r>
              <a:rPr lang="sv-SE" dirty="0" err="1"/>
              <a:t>Valjevikens</a:t>
            </a:r>
            <a:r>
              <a:rPr lang="sv-SE" dirty="0"/>
              <a:t> folkhögskola och statliga medel från Äldreomsorgslyftet.</a:t>
            </a:r>
          </a:p>
          <a:p>
            <a:pPr lvl="0"/>
            <a:r>
              <a:rPr lang="sv-SE" dirty="0"/>
              <a:t>Kontinuiteten har fortsatt att stärkas inom hemtjänsten trots medarbetarnas högre frånvaro på grund av gällande restriktionerna.</a:t>
            </a:r>
          </a:p>
          <a:p>
            <a:pPr lvl="0"/>
            <a:r>
              <a:rPr lang="sv-SE" dirty="0"/>
              <a:t>Implementeringen av arbetssättet individens behov i centrum (IBIC) sker i snabbare takt än beräknat. Arbetssättet som innebär att både biståndsbeslut och utförandet har sin utgångspunkt i individens behov, resurser och mål ökar individens möjlighet att vara delaktig i och påverka stödet från verksamheten.</a:t>
            </a:r>
          </a:p>
          <a:p>
            <a:pPr>
              <a:spcAft>
                <a:spcPts val="600"/>
              </a:spcAft>
            </a:pP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16</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9" name="Bildobjekt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73353" y="43241"/>
            <a:ext cx="1918312" cy="1644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975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79376" y="688864"/>
            <a:ext cx="10972800" cy="1143000"/>
          </a:xfrm>
        </p:spPr>
        <p:txBody>
          <a:bodyPr>
            <a:noAutofit/>
          </a:bodyPr>
          <a:lstStyle/>
          <a:p>
            <a:r>
              <a:rPr lang="sv-SE" altLang="sv-SE" sz="3200" dirty="0" smtClean="0">
                <a:solidFill>
                  <a:schemeClr val="accent2"/>
                </a:solidFill>
                <a:ea typeface="+mn-ea"/>
              </a:rPr>
              <a:t>De viktigaste förbättrings-/utvecklingsområdena</a:t>
            </a:r>
            <a:endParaRPr lang="sv-SE" sz="3600" dirty="0"/>
          </a:p>
        </p:txBody>
      </p:sp>
      <p:sp>
        <p:nvSpPr>
          <p:cNvPr id="3" name="Platshållare för innehåll 2"/>
          <p:cNvSpPr>
            <a:spLocks noGrp="1"/>
          </p:cNvSpPr>
          <p:nvPr>
            <p:ph idx="1"/>
          </p:nvPr>
        </p:nvSpPr>
        <p:spPr>
          <a:xfrm>
            <a:off x="119336" y="918323"/>
            <a:ext cx="11548864" cy="5496479"/>
          </a:xfrm>
        </p:spPr>
        <p:txBody>
          <a:bodyPr>
            <a:normAutofit/>
          </a:bodyPr>
          <a:lstStyle/>
          <a:p>
            <a:pPr>
              <a:spcBef>
                <a:spcPct val="0"/>
              </a:spcBef>
              <a:buFontTx/>
              <a:buNone/>
            </a:pPr>
            <a:endParaRPr lang="sv-SE" altLang="sv-SE" dirty="0" smtClean="0">
              <a:latin typeface="CG Omega" panose="020B0502050508020304" pitchFamily="34" charset="0"/>
            </a:endParaRPr>
          </a:p>
          <a:p>
            <a:pPr>
              <a:spcBef>
                <a:spcPct val="0"/>
              </a:spcBef>
              <a:buFontTx/>
              <a:buNone/>
            </a:pPr>
            <a:endParaRPr lang="sv-SE" altLang="sv-SE" dirty="0">
              <a:latin typeface="CG Omega" panose="020B0502050508020304" pitchFamily="34" charset="0"/>
            </a:endParaRPr>
          </a:p>
          <a:p>
            <a:pPr lvl="0"/>
            <a:r>
              <a:rPr lang="sv-SE" dirty="0" smtClean="0"/>
              <a:t>Att </a:t>
            </a:r>
            <a:r>
              <a:rPr lang="sv-SE" dirty="0"/>
              <a:t>öka brukarens upplevelse av delaktighet i upprättande av genomförandeplaner.</a:t>
            </a:r>
          </a:p>
          <a:p>
            <a:pPr lvl="0"/>
            <a:r>
              <a:rPr lang="sv-SE" dirty="0"/>
              <a:t>Att öka brukarens möjlighet till meningsfull tillvaro i form av socialt innehåll inom särskilt boende och möjliggöra besök på öppna mötesplatser från det ordinära boendet.</a:t>
            </a:r>
          </a:p>
          <a:p>
            <a:pPr lvl="0"/>
            <a:r>
              <a:rPr lang="sv-SE" dirty="0"/>
              <a:t>Följsamhet till basala hygienrutiner behöver förbättras.</a:t>
            </a:r>
          </a:p>
          <a:p>
            <a:pPr lvl="0"/>
            <a:r>
              <a:rPr lang="sv-SE" dirty="0"/>
              <a:t>Användandet av tekniska lösningar så som </a:t>
            </a:r>
            <a:r>
              <a:rPr lang="sv-SE" dirty="0" smtClean="0"/>
              <a:t>trygghetstillsyn </a:t>
            </a:r>
            <a:r>
              <a:rPr lang="sv-SE" dirty="0"/>
              <a:t>behöver öka.</a:t>
            </a:r>
          </a:p>
          <a:p>
            <a:pPr>
              <a:spcAft>
                <a:spcPts val="600"/>
              </a:spcAft>
            </a:pP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17</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9" name="Bildobjekt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30481" y="404664"/>
            <a:ext cx="1918312" cy="1644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7363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79376" y="552363"/>
            <a:ext cx="10972800" cy="1143000"/>
          </a:xfrm>
        </p:spPr>
        <p:txBody>
          <a:bodyPr>
            <a:noAutofit/>
          </a:bodyPr>
          <a:lstStyle/>
          <a:p>
            <a:r>
              <a:rPr lang="sv-SE" sz="3200" dirty="0" smtClean="0">
                <a:solidFill>
                  <a:schemeClr val="accent2"/>
                </a:solidFill>
                <a:ea typeface="+mn-ea"/>
              </a:rPr>
              <a:t>God ekonomisk hushållning </a:t>
            </a:r>
            <a:endParaRPr lang="sv-SE" sz="3600" dirty="0"/>
          </a:p>
        </p:txBody>
      </p:sp>
      <p:sp>
        <p:nvSpPr>
          <p:cNvPr id="3" name="Platshållare för innehåll 2"/>
          <p:cNvSpPr>
            <a:spLocks noGrp="1"/>
          </p:cNvSpPr>
          <p:nvPr>
            <p:ph idx="1"/>
          </p:nvPr>
        </p:nvSpPr>
        <p:spPr>
          <a:xfrm>
            <a:off x="119336" y="713709"/>
            <a:ext cx="11548864" cy="5496479"/>
          </a:xfrm>
        </p:spPr>
        <p:txBody>
          <a:bodyPr>
            <a:normAutofit/>
          </a:bodyPr>
          <a:lstStyle/>
          <a:p>
            <a:pPr>
              <a:spcBef>
                <a:spcPct val="0"/>
              </a:spcBef>
              <a:buFontTx/>
              <a:buNone/>
            </a:pPr>
            <a:endParaRPr lang="sv-SE" altLang="sv-SE" dirty="0" smtClean="0">
              <a:latin typeface="CG Omega" panose="020B0502050508020304" pitchFamily="34" charset="0"/>
            </a:endParaRPr>
          </a:p>
          <a:p>
            <a:pPr>
              <a:spcBef>
                <a:spcPct val="0"/>
              </a:spcBef>
              <a:buFontTx/>
              <a:buNone/>
            </a:pPr>
            <a:endParaRPr lang="sv-SE" altLang="sv-SE" dirty="0">
              <a:latin typeface="CG Omega" panose="020B0502050508020304" pitchFamily="34" charset="0"/>
            </a:endParaRPr>
          </a:p>
          <a:p>
            <a:r>
              <a:rPr lang="sv-SE" dirty="0"/>
              <a:t>Även 2021 påverkades verksamheterna av pandemin, vilket utgör en kostnad på -9 543 tkr. Förvaltningens resultat blev ett överskott på 4 031 tkr. </a:t>
            </a:r>
            <a:endParaRPr lang="sv-SE" dirty="0" smtClean="0"/>
          </a:p>
          <a:p>
            <a:r>
              <a:rPr lang="sv-SE" dirty="0" smtClean="0"/>
              <a:t>Pandemi </a:t>
            </a:r>
            <a:r>
              <a:rPr lang="sv-SE" dirty="0"/>
              <a:t>har gjort att omsorgsförvaltningen i huvudsak även detta år fokuserat på att säkra vård- och omsorgsarbetet för brukarna/patienterna och medarbetarna. </a:t>
            </a:r>
            <a:endParaRPr lang="sv-SE" dirty="0" smtClean="0"/>
          </a:p>
          <a:p>
            <a:r>
              <a:rPr lang="sv-SE" dirty="0" smtClean="0"/>
              <a:t>Flera </a:t>
            </a:r>
            <a:r>
              <a:rPr lang="sv-SE" dirty="0"/>
              <a:t>verksamheter visar ett budgetöverskott. </a:t>
            </a:r>
            <a:r>
              <a:rPr lang="sv-SE" dirty="0" smtClean="0"/>
              <a:t>Detta </a:t>
            </a:r>
            <a:r>
              <a:rPr lang="sv-SE" dirty="0"/>
              <a:t>eftersom pandemin har gjort att förvaltningen inte har kunnat bedriva verksamheten som det var planerat men samtidigt har det varit ökade kostnader för till exempel skyddsutrustning och medarbetarnas frånvaro, utifrån gällande rekommendationer. </a:t>
            </a:r>
            <a:r>
              <a:rPr lang="sv-SE" dirty="0" smtClean="0"/>
              <a:t/>
            </a:r>
            <a:br>
              <a:rPr lang="sv-SE" dirty="0" smtClean="0"/>
            </a:br>
            <a:r>
              <a:rPr lang="sv-SE" b="1" dirty="0" smtClean="0"/>
              <a:t>Omsorgsnämnden </a:t>
            </a:r>
            <a:r>
              <a:rPr lang="sv-SE" b="1" dirty="0"/>
              <a:t>har haft en god ekonomisk </a:t>
            </a:r>
            <a:r>
              <a:rPr lang="sv-SE" b="1" dirty="0" smtClean="0"/>
              <a:t>hushållning</a:t>
            </a:r>
            <a:endParaRPr lang="sv-SE" b="1" dirty="0"/>
          </a:p>
          <a:p>
            <a:pPr>
              <a:spcAft>
                <a:spcPts val="600"/>
              </a:spcAft>
            </a:pP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18</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8463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21568" y="595679"/>
            <a:ext cx="10972800" cy="1143000"/>
          </a:xfrm>
        </p:spPr>
        <p:txBody>
          <a:bodyPr>
            <a:noAutofit/>
          </a:bodyPr>
          <a:lstStyle/>
          <a:p>
            <a:r>
              <a:rPr lang="sv-SE" sz="3200" dirty="0" smtClean="0">
                <a:solidFill>
                  <a:schemeClr val="accent2"/>
                </a:solidFill>
                <a:ea typeface="+mn-ea"/>
              </a:rPr>
              <a:t>Intern kontroll</a:t>
            </a:r>
            <a:endParaRPr lang="sv-SE" sz="3600" dirty="0"/>
          </a:p>
        </p:txBody>
      </p:sp>
      <p:sp>
        <p:nvSpPr>
          <p:cNvPr id="3" name="Platshållare för innehåll 2"/>
          <p:cNvSpPr>
            <a:spLocks noGrp="1"/>
          </p:cNvSpPr>
          <p:nvPr>
            <p:ph idx="1"/>
          </p:nvPr>
        </p:nvSpPr>
        <p:spPr>
          <a:xfrm>
            <a:off x="321568" y="713709"/>
            <a:ext cx="11548864" cy="5496479"/>
          </a:xfrm>
        </p:spPr>
        <p:txBody>
          <a:bodyPr>
            <a:normAutofit fontScale="92500"/>
          </a:bodyPr>
          <a:lstStyle/>
          <a:p>
            <a:pPr>
              <a:spcBef>
                <a:spcPct val="0"/>
              </a:spcBef>
              <a:buFontTx/>
              <a:buNone/>
            </a:pPr>
            <a:endParaRPr lang="sv-SE" altLang="sv-SE" dirty="0" smtClean="0">
              <a:latin typeface="CG Omega" panose="020B0502050508020304" pitchFamily="34" charset="0"/>
            </a:endParaRPr>
          </a:p>
          <a:p>
            <a:pPr>
              <a:spcBef>
                <a:spcPct val="0"/>
              </a:spcBef>
              <a:buFontTx/>
              <a:buNone/>
            </a:pPr>
            <a:endParaRPr lang="sv-SE" altLang="sv-SE" dirty="0" smtClean="0">
              <a:latin typeface="CG Omega" panose="020B0502050508020304" pitchFamily="34" charset="0"/>
            </a:endParaRPr>
          </a:p>
          <a:p>
            <a:pPr marL="0" indent="0">
              <a:buNone/>
            </a:pPr>
            <a:r>
              <a:rPr lang="sv-SE" dirty="0" smtClean="0"/>
              <a:t>Det </a:t>
            </a:r>
            <a:r>
              <a:rPr lang="sv-SE" dirty="0"/>
              <a:t>interna kontrollarbetet har redovisats under året enligt kontrollplanen som togs beslut om i omsorgsnämnden 2021-03-25. De beslutade kontrollområdena var individens behov i centrum (IBIC), basal hygien och kompetensförsörjning.</a:t>
            </a:r>
          </a:p>
          <a:p>
            <a:r>
              <a:rPr lang="sv-SE" dirty="0"/>
              <a:t>Implementeringen av IBIC, som innebär ett förändrat arbetssätt, kan i sin tur föranleda risker. Genom att riskerna följts i den interna kontrollplanen har riskerna minimerats.</a:t>
            </a:r>
          </a:p>
          <a:p>
            <a:r>
              <a:rPr lang="sv-SE" dirty="0"/>
              <a:t>Flertalet mätningar av följsamhet till basal hygien har genomförts under året och kompetenshöjande insatser har genomförts till viss del. Arbetet under året har inte bidragit helt till att riskerna minskat. Följsamhet till basal hygien kommer fortsätta att vara ett prioriterat område för förvaltningen.</a:t>
            </a:r>
          </a:p>
          <a:p>
            <a:r>
              <a:rPr lang="sv-SE" dirty="0"/>
              <a:t>Kompetensförsörjningen har i den interna kontrollen följts utifrån flera riskaspekter. Arbetet kring kompetensförsörjning är ett långsiktigt arbete som kommer att fortsätta i förvaltningen.</a:t>
            </a:r>
          </a:p>
          <a:p>
            <a:pPr marL="0" indent="0">
              <a:buNone/>
            </a:pPr>
            <a:r>
              <a:rPr lang="sv-SE" dirty="0"/>
              <a:t>Återrapporteringar har skett under året till omsorgsnämnden enligt beslutad plan.</a:t>
            </a:r>
          </a:p>
          <a:p>
            <a:pPr>
              <a:spcAft>
                <a:spcPts val="600"/>
              </a:spcAft>
            </a:pP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19</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23637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551384" y="450441"/>
            <a:ext cx="10972800" cy="1143000"/>
          </a:xfrm>
        </p:spPr>
        <p:txBody>
          <a:bodyPr>
            <a:normAutofit/>
          </a:bodyPr>
          <a:lstStyle/>
          <a:p>
            <a:r>
              <a:rPr lang="sv-SE" sz="3200" dirty="0">
                <a:solidFill>
                  <a:schemeClr val="accent2"/>
                </a:solidFill>
                <a:ea typeface="+mn-ea"/>
              </a:rPr>
              <a:t>Lite fakta </a:t>
            </a:r>
            <a:r>
              <a:rPr lang="sv-SE" sz="3200" dirty="0" smtClean="0">
                <a:solidFill>
                  <a:schemeClr val="accent2"/>
                </a:solidFill>
                <a:ea typeface="+mn-ea"/>
              </a:rPr>
              <a:t>2021</a:t>
            </a:r>
            <a:endParaRPr lang="sv-SE" sz="3200" dirty="0">
              <a:solidFill>
                <a:schemeClr val="accent2"/>
              </a:solidFill>
              <a:ea typeface="+mn-ea"/>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a:t>
            </a:fld>
            <a:endParaRPr lang="sv-SE" dirty="0"/>
          </a:p>
        </p:txBody>
      </p:sp>
      <p:pic>
        <p:nvPicPr>
          <p:cNvPr id="8" name="Platshållare för innehåll 7"/>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24269"/>
          <a:stretch/>
        </p:blipFill>
        <p:spPr>
          <a:xfrm>
            <a:off x="7392144" y="1420265"/>
            <a:ext cx="4492080" cy="4360550"/>
          </a:xfrm>
          <a:prstGeom prst="rect">
            <a:avLst/>
          </a:prstGeom>
        </p:spPr>
      </p:pic>
      <p:sp>
        <p:nvSpPr>
          <p:cNvPr id="10" name="textruta 9"/>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3" name="Rektangel 2"/>
          <p:cNvSpPr/>
          <p:nvPr/>
        </p:nvSpPr>
        <p:spPr>
          <a:xfrm>
            <a:off x="623392" y="1420265"/>
            <a:ext cx="6408712" cy="455945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sv-SE" dirty="0">
                <a:solidFill>
                  <a:schemeClr val="accent2"/>
                </a:solidFill>
                <a:latin typeface="+mj-lt"/>
                <a:cs typeface="Arial" pitchFamily="34" charset="0"/>
              </a:rPr>
              <a:t>Ca 1 150 kommuninvånare </a:t>
            </a:r>
            <a:r>
              <a:rPr lang="sv-SE" dirty="0" smtClean="0">
                <a:solidFill>
                  <a:schemeClr val="accent2"/>
                </a:solidFill>
                <a:latin typeface="+mj-lt"/>
                <a:cs typeface="Arial" pitchFamily="34" charset="0"/>
              </a:rPr>
              <a:t>hade beslut</a:t>
            </a:r>
            <a:r>
              <a:rPr lang="sv-SE" dirty="0">
                <a:solidFill>
                  <a:schemeClr val="accent2"/>
                </a:solidFill>
                <a:latin typeface="+mj-lt"/>
                <a:cs typeface="Arial" pitchFamily="34" charset="0"/>
              </a:rPr>
              <a:t>, </a:t>
            </a:r>
            <a:r>
              <a:rPr lang="sv-SE" dirty="0" smtClean="0">
                <a:solidFill>
                  <a:schemeClr val="accent2"/>
                </a:solidFill>
                <a:latin typeface="+mj-lt"/>
                <a:cs typeface="Arial" pitchFamily="34" charset="0"/>
              </a:rPr>
              <a:t>7 </a:t>
            </a:r>
            <a:r>
              <a:rPr lang="sv-SE" dirty="0">
                <a:solidFill>
                  <a:schemeClr val="accent2"/>
                </a:solidFill>
                <a:latin typeface="+mj-lt"/>
                <a:cs typeface="Arial" pitchFamily="34" charset="0"/>
              </a:rPr>
              <a:t>till 105 år </a:t>
            </a:r>
          </a:p>
          <a:p>
            <a:pPr marL="285750" indent="-285750">
              <a:buFont typeface="Arial" panose="020B0604020202020204" pitchFamily="34" charset="0"/>
              <a:buChar char="•"/>
            </a:pPr>
            <a:r>
              <a:rPr lang="sv-SE" dirty="0">
                <a:solidFill>
                  <a:schemeClr val="accent2"/>
                </a:solidFill>
                <a:latin typeface="+mj-lt"/>
                <a:cs typeface="Arial" pitchFamily="34" charset="0"/>
              </a:rPr>
              <a:t>Ca 617 </a:t>
            </a:r>
            <a:r>
              <a:rPr lang="sv-SE" dirty="0" smtClean="0">
                <a:solidFill>
                  <a:schemeClr val="accent2"/>
                </a:solidFill>
                <a:latin typeface="+mj-lt"/>
                <a:cs typeface="Arial" pitchFamily="34" charset="0"/>
              </a:rPr>
              <a:t>brukare hade hemtjänst och </a:t>
            </a:r>
            <a:r>
              <a:rPr lang="sv-SE" dirty="0">
                <a:solidFill>
                  <a:schemeClr val="accent2"/>
                </a:solidFill>
                <a:latin typeface="+mj-lt"/>
                <a:cs typeface="Arial" pitchFamily="34" charset="0"/>
              </a:rPr>
              <a:t>ca 930 besök </a:t>
            </a:r>
            <a:r>
              <a:rPr lang="sv-SE" dirty="0" smtClean="0">
                <a:solidFill>
                  <a:schemeClr val="accent2"/>
                </a:solidFill>
                <a:latin typeface="+mj-lt"/>
                <a:cs typeface="Arial" pitchFamily="34" charset="0"/>
              </a:rPr>
              <a:t>genomfördes </a:t>
            </a:r>
            <a:r>
              <a:rPr lang="sv-SE" dirty="0">
                <a:solidFill>
                  <a:schemeClr val="accent2"/>
                </a:solidFill>
                <a:latin typeface="+mj-lt"/>
                <a:cs typeface="Arial" pitchFamily="34" charset="0"/>
              </a:rPr>
              <a:t>varje dygn</a:t>
            </a:r>
          </a:p>
          <a:p>
            <a:pPr marL="285750" indent="-285750">
              <a:buFont typeface="Arial" panose="020B0604020202020204" pitchFamily="34" charset="0"/>
              <a:buChar char="•"/>
            </a:pPr>
            <a:r>
              <a:rPr lang="sv-SE" dirty="0">
                <a:solidFill>
                  <a:schemeClr val="accent2"/>
                </a:solidFill>
                <a:latin typeface="+mj-lt"/>
                <a:cs typeface="Arial" pitchFamily="34" charset="0"/>
              </a:rPr>
              <a:t>Ca 170 </a:t>
            </a:r>
            <a:r>
              <a:rPr lang="sv-SE" dirty="0" smtClean="0">
                <a:solidFill>
                  <a:schemeClr val="accent2"/>
                </a:solidFill>
                <a:latin typeface="+mj-lt"/>
                <a:cs typeface="Arial" pitchFamily="34" charset="0"/>
              </a:rPr>
              <a:t>var </a:t>
            </a:r>
            <a:r>
              <a:rPr lang="sv-SE" dirty="0">
                <a:solidFill>
                  <a:schemeClr val="accent2"/>
                </a:solidFill>
                <a:latin typeface="+mj-lt"/>
                <a:cs typeface="Arial" pitchFamily="34" charset="0"/>
              </a:rPr>
              <a:t>hemsjukvårdspatienter samtidigt</a:t>
            </a:r>
            <a:br>
              <a:rPr lang="sv-SE" dirty="0">
                <a:solidFill>
                  <a:schemeClr val="accent2"/>
                </a:solidFill>
                <a:latin typeface="+mj-lt"/>
                <a:cs typeface="Arial" pitchFamily="34" charset="0"/>
              </a:rPr>
            </a:br>
            <a:r>
              <a:rPr lang="sv-SE" dirty="0">
                <a:solidFill>
                  <a:schemeClr val="accent2"/>
                </a:solidFill>
                <a:latin typeface="+mj-lt"/>
                <a:cs typeface="Arial" pitchFamily="34" charset="0"/>
              </a:rPr>
              <a:t>och det har varit </a:t>
            </a:r>
            <a:r>
              <a:rPr lang="sv-SE" dirty="0" smtClean="0">
                <a:solidFill>
                  <a:schemeClr val="accent2"/>
                </a:solidFill>
                <a:latin typeface="+mj-lt"/>
                <a:cs typeface="Arial" pitchFamily="34" charset="0"/>
              </a:rPr>
              <a:t>448 </a:t>
            </a:r>
            <a:r>
              <a:rPr lang="sv-SE" dirty="0">
                <a:solidFill>
                  <a:schemeClr val="accent2"/>
                </a:solidFill>
                <a:latin typeface="+mj-lt"/>
                <a:cs typeface="Arial" pitchFamily="34" charset="0"/>
              </a:rPr>
              <a:t>unika patienter</a:t>
            </a:r>
          </a:p>
          <a:p>
            <a:pPr marL="285750" indent="-285750">
              <a:buFont typeface="Arial" panose="020B0604020202020204" pitchFamily="34" charset="0"/>
              <a:buChar char="•"/>
            </a:pPr>
            <a:r>
              <a:rPr lang="sv-SE" dirty="0">
                <a:solidFill>
                  <a:schemeClr val="accent2"/>
                </a:solidFill>
                <a:latin typeface="+mj-lt"/>
                <a:cs typeface="Arial" pitchFamily="34" charset="0"/>
              </a:rPr>
              <a:t>105 </a:t>
            </a:r>
            <a:r>
              <a:rPr lang="sv-SE" dirty="0" smtClean="0">
                <a:solidFill>
                  <a:schemeClr val="accent2"/>
                </a:solidFill>
                <a:latin typeface="+mj-lt"/>
                <a:cs typeface="Arial" pitchFamily="34" charset="0"/>
              </a:rPr>
              <a:t>brukare har </a:t>
            </a:r>
            <a:r>
              <a:rPr lang="sv-SE" dirty="0">
                <a:solidFill>
                  <a:schemeClr val="accent2"/>
                </a:solidFill>
                <a:latin typeface="+mj-lt"/>
                <a:cs typeface="Arial" pitchFamily="34" charset="0"/>
              </a:rPr>
              <a:t>arbetat inom daglig </a:t>
            </a:r>
            <a:r>
              <a:rPr lang="sv-SE" dirty="0" smtClean="0">
                <a:solidFill>
                  <a:schemeClr val="accent2"/>
                </a:solidFill>
                <a:latin typeface="+mj-lt"/>
                <a:cs typeface="Arial" pitchFamily="34" charset="0"/>
              </a:rPr>
              <a:t>verksamhet</a:t>
            </a:r>
            <a:r>
              <a:rPr lang="sv-SE" dirty="0">
                <a:solidFill>
                  <a:schemeClr val="accent2"/>
                </a:solidFill>
                <a:latin typeface="+mj-lt"/>
                <a:cs typeface="Arial" pitchFamily="34" charset="0"/>
              </a:rPr>
              <a:t>, </a:t>
            </a:r>
            <a:r>
              <a:rPr lang="sv-SE" dirty="0" smtClean="0">
                <a:solidFill>
                  <a:schemeClr val="accent2"/>
                </a:solidFill>
                <a:latin typeface="+mj-lt"/>
                <a:cs typeface="Arial" pitchFamily="34" charset="0"/>
              </a:rPr>
              <a:t/>
            </a:r>
            <a:br>
              <a:rPr lang="sv-SE" dirty="0" smtClean="0">
                <a:solidFill>
                  <a:schemeClr val="accent2"/>
                </a:solidFill>
                <a:latin typeface="+mj-lt"/>
                <a:cs typeface="Arial" pitchFamily="34" charset="0"/>
              </a:rPr>
            </a:br>
            <a:r>
              <a:rPr lang="sv-SE" dirty="0" smtClean="0">
                <a:solidFill>
                  <a:schemeClr val="accent2"/>
                </a:solidFill>
                <a:latin typeface="+mj-lt"/>
                <a:cs typeface="Arial" pitchFamily="34" charset="0"/>
              </a:rPr>
              <a:t>125 </a:t>
            </a:r>
            <a:r>
              <a:rPr lang="sv-SE" dirty="0">
                <a:solidFill>
                  <a:schemeClr val="accent2"/>
                </a:solidFill>
                <a:latin typeface="+mj-lt"/>
                <a:cs typeface="Arial" pitchFamily="34" charset="0"/>
              </a:rPr>
              <a:t>beslut </a:t>
            </a:r>
          </a:p>
          <a:p>
            <a:pPr marL="285750" indent="-285750">
              <a:buFont typeface="Arial" panose="020B0604020202020204" pitchFamily="34" charset="0"/>
              <a:buChar char="•"/>
            </a:pPr>
            <a:r>
              <a:rPr lang="sv-SE" dirty="0">
                <a:solidFill>
                  <a:schemeClr val="accent2"/>
                </a:solidFill>
                <a:latin typeface="+mj-lt"/>
                <a:cs typeface="Arial" pitchFamily="34" charset="0"/>
              </a:rPr>
              <a:t>Tillsvidareanställda 211231: </a:t>
            </a:r>
          </a:p>
          <a:p>
            <a:r>
              <a:rPr lang="sv-SE" dirty="0">
                <a:solidFill>
                  <a:schemeClr val="accent2"/>
                </a:solidFill>
                <a:latin typeface="+mj-lt"/>
                <a:cs typeface="Arial" pitchFamily="34" charset="0"/>
              </a:rPr>
              <a:t>     622 varav </a:t>
            </a:r>
            <a:r>
              <a:rPr lang="sv-SE" dirty="0" smtClean="0">
                <a:solidFill>
                  <a:schemeClr val="accent2"/>
                </a:solidFill>
                <a:latin typeface="+mj-lt"/>
                <a:cs typeface="Arial" pitchFamily="34" charset="0"/>
              </a:rPr>
              <a:t>584 var </a:t>
            </a:r>
            <a:r>
              <a:rPr lang="sv-SE" dirty="0">
                <a:solidFill>
                  <a:schemeClr val="accent2"/>
                </a:solidFill>
                <a:latin typeface="+mj-lt"/>
                <a:cs typeface="Arial" pitchFamily="34" charset="0"/>
              </a:rPr>
              <a:t>kvinnor och 38 </a:t>
            </a:r>
            <a:r>
              <a:rPr lang="sv-SE" dirty="0" smtClean="0">
                <a:solidFill>
                  <a:schemeClr val="accent2"/>
                </a:solidFill>
                <a:latin typeface="+mj-lt"/>
                <a:cs typeface="Arial" pitchFamily="34" charset="0"/>
              </a:rPr>
              <a:t>män </a:t>
            </a:r>
            <a:r>
              <a:rPr lang="sv-SE" dirty="0">
                <a:solidFill>
                  <a:schemeClr val="accent2"/>
                </a:solidFill>
                <a:latin typeface="+mj-lt"/>
                <a:cs typeface="Arial" pitchFamily="34" charset="0"/>
              </a:rPr>
              <a:t>(6%)</a:t>
            </a:r>
          </a:p>
          <a:p>
            <a:pPr marL="285750" indent="-285750">
              <a:buFont typeface="Arial" panose="020B0604020202020204" pitchFamily="34" charset="0"/>
              <a:buChar char="•"/>
            </a:pPr>
            <a:r>
              <a:rPr lang="sv-SE" dirty="0">
                <a:solidFill>
                  <a:schemeClr val="accent2"/>
                </a:solidFill>
                <a:latin typeface="+mj-lt"/>
                <a:cs typeface="Arial" pitchFamily="34" charset="0"/>
              </a:rPr>
              <a:t>Visstidsanställda 211231:</a:t>
            </a:r>
          </a:p>
          <a:p>
            <a:r>
              <a:rPr lang="sv-SE" dirty="0">
                <a:solidFill>
                  <a:schemeClr val="accent2"/>
                </a:solidFill>
                <a:latin typeface="+mj-lt"/>
                <a:cs typeface="Arial" pitchFamily="34" charset="0"/>
              </a:rPr>
              <a:t>     63 varav 46 </a:t>
            </a:r>
            <a:r>
              <a:rPr lang="sv-SE" dirty="0" smtClean="0">
                <a:solidFill>
                  <a:schemeClr val="accent2"/>
                </a:solidFill>
                <a:latin typeface="+mj-lt"/>
                <a:cs typeface="Arial" pitchFamily="34" charset="0"/>
              </a:rPr>
              <a:t>var </a:t>
            </a:r>
            <a:r>
              <a:rPr lang="sv-SE" dirty="0">
                <a:solidFill>
                  <a:schemeClr val="accent2"/>
                </a:solidFill>
                <a:latin typeface="+mj-lt"/>
                <a:cs typeface="Arial" pitchFamily="34" charset="0"/>
              </a:rPr>
              <a:t>kvinnor och 17 män (</a:t>
            </a:r>
            <a:r>
              <a:rPr lang="sv-SE" dirty="0" smtClean="0">
                <a:solidFill>
                  <a:schemeClr val="accent2"/>
                </a:solidFill>
                <a:latin typeface="+mj-lt"/>
                <a:cs typeface="Arial" pitchFamily="34" charset="0"/>
              </a:rPr>
              <a:t>27%)</a:t>
            </a:r>
            <a:endParaRPr lang="sv-SE" dirty="0">
              <a:solidFill>
                <a:schemeClr val="accent2"/>
              </a:solidFill>
              <a:latin typeface="+mj-lt"/>
              <a:cs typeface="Arial" pitchFamily="34" charset="0"/>
            </a:endParaRPr>
          </a:p>
          <a:p>
            <a:pPr marL="285750" indent="-285750">
              <a:buFont typeface="Arial" panose="020B0604020202020204" pitchFamily="34" charset="0"/>
              <a:buChar char="•"/>
            </a:pPr>
            <a:r>
              <a:rPr lang="sv-SE" dirty="0" smtClean="0">
                <a:solidFill>
                  <a:schemeClr val="accent2"/>
                </a:solidFill>
                <a:latin typeface="+mj-lt"/>
                <a:cs typeface="Arial" pitchFamily="34" charset="0"/>
              </a:rPr>
              <a:t>Timanställda</a:t>
            </a:r>
            <a:r>
              <a:rPr lang="sv-SE" dirty="0">
                <a:solidFill>
                  <a:schemeClr val="accent2"/>
                </a:solidFill>
                <a:latin typeface="+mj-lt"/>
                <a:cs typeface="Arial" pitchFamily="34" charset="0"/>
              </a:rPr>
              <a:t>: 171 </a:t>
            </a:r>
            <a:r>
              <a:rPr lang="sv-SE" dirty="0" smtClean="0">
                <a:solidFill>
                  <a:schemeClr val="accent2"/>
                </a:solidFill>
                <a:latin typeface="+mj-lt"/>
                <a:cs typeface="Arial" pitchFamily="34" charset="0"/>
              </a:rPr>
              <a:t>varav 128 var kvinnor och</a:t>
            </a:r>
            <a:r>
              <a:rPr lang="sv-SE" dirty="0">
                <a:solidFill>
                  <a:schemeClr val="accent2"/>
                </a:solidFill>
                <a:latin typeface="+mj-lt"/>
                <a:cs typeface="Arial" pitchFamily="34" charset="0"/>
              </a:rPr>
              <a:t> </a:t>
            </a:r>
            <a:r>
              <a:rPr lang="sv-SE" dirty="0" smtClean="0">
                <a:solidFill>
                  <a:schemeClr val="accent2"/>
                </a:solidFill>
                <a:latin typeface="+mj-lt"/>
                <a:cs typeface="Arial" pitchFamily="34" charset="0"/>
              </a:rPr>
              <a:t>43 </a:t>
            </a:r>
            <a:r>
              <a:rPr lang="sv-SE" dirty="0">
                <a:solidFill>
                  <a:schemeClr val="accent2"/>
                </a:solidFill>
                <a:latin typeface="+mj-lt"/>
                <a:cs typeface="Arial" pitchFamily="34" charset="0"/>
              </a:rPr>
              <a:t>män (25%)</a:t>
            </a:r>
          </a:p>
          <a:p>
            <a:pPr marL="285750" indent="-285750">
              <a:buFont typeface="Arial" panose="020B0604020202020204" pitchFamily="34" charset="0"/>
              <a:buChar char="•"/>
            </a:pPr>
            <a:r>
              <a:rPr lang="sv-SE" dirty="0">
                <a:solidFill>
                  <a:schemeClr val="accent2"/>
                </a:solidFill>
                <a:latin typeface="+mj-lt"/>
                <a:cs typeface="Arial" pitchFamily="34" charset="0"/>
              </a:rPr>
              <a:t>Sjukfrånvaro:</a:t>
            </a:r>
          </a:p>
          <a:p>
            <a:r>
              <a:rPr lang="sv-SE" dirty="0">
                <a:solidFill>
                  <a:schemeClr val="accent2"/>
                </a:solidFill>
                <a:latin typeface="+mj-lt"/>
                <a:cs typeface="Arial" pitchFamily="34" charset="0"/>
              </a:rPr>
              <a:t>     2019                2020               2021</a:t>
            </a:r>
          </a:p>
          <a:p>
            <a:r>
              <a:rPr lang="sv-SE" dirty="0">
                <a:solidFill>
                  <a:schemeClr val="accent2"/>
                </a:solidFill>
                <a:latin typeface="+mj-lt"/>
                <a:cs typeface="Arial" pitchFamily="34" charset="0"/>
              </a:rPr>
              <a:t>     8,4%                10,8%              9,9</a:t>
            </a:r>
            <a:r>
              <a:rPr lang="sv-SE" dirty="0" smtClean="0">
                <a:solidFill>
                  <a:schemeClr val="accent2"/>
                </a:solidFill>
                <a:latin typeface="+mj-lt"/>
                <a:cs typeface="Arial" pitchFamily="34" charset="0"/>
              </a:rPr>
              <a:t>%</a:t>
            </a:r>
            <a:r>
              <a:rPr lang="sv-SE" dirty="0">
                <a:solidFill>
                  <a:schemeClr val="accent2"/>
                </a:solidFill>
                <a:latin typeface="+mj-lt"/>
                <a:cs typeface="Arial" pitchFamily="34" charset="0"/>
              </a:rPr>
              <a:t> </a:t>
            </a:r>
          </a:p>
        </p:txBody>
      </p:sp>
    </p:spTree>
    <p:extLst>
      <p:ext uri="{BB962C8B-B14F-4D97-AF65-F5344CB8AC3E}">
        <p14:creationId xmlns:p14="http://schemas.microsoft.com/office/powerpoint/2010/main" val="188080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0678" y="599755"/>
            <a:ext cx="10972800" cy="1143000"/>
          </a:xfrm>
        </p:spPr>
        <p:txBody>
          <a:bodyPr>
            <a:noAutofit/>
          </a:bodyPr>
          <a:lstStyle/>
          <a:p>
            <a:r>
              <a:rPr lang="sv-SE" sz="3200" dirty="0" smtClean="0">
                <a:solidFill>
                  <a:schemeClr val="accent2"/>
                </a:solidFill>
                <a:ea typeface="+mn-ea"/>
              </a:rPr>
              <a:t>Utmaningar 2022</a:t>
            </a:r>
            <a:endParaRPr lang="sv-SE" sz="3600" dirty="0"/>
          </a:p>
        </p:txBody>
      </p:sp>
      <p:sp>
        <p:nvSpPr>
          <p:cNvPr id="3" name="Platshållare för innehåll 2"/>
          <p:cNvSpPr>
            <a:spLocks noGrp="1"/>
          </p:cNvSpPr>
          <p:nvPr>
            <p:ph idx="1"/>
          </p:nvPr>
        </p:nvSpPr>
        <p:spPr>
          <a:xfrm>
            <a:off x="278523" y="733517"/>
            <a:ext cx="11548864" cy="5496479"/>
          </a:xfrm>
        </p:spPr>
        <p:txBody>
          <a:bodyPr>
            <a:normAutofit fontScale="92500"/>
          </a:bodyPr>
          <a:lstStyle/>
          <a:p>
            <a:pPr>
              <a:spcBef>
                <a:spcPct val="0"/>
              </a:spcBef>
              <a:buFontTx/>
              <a:buNone/>
            </a:pPr>
            <a:endParaRPr lang="sv-SE" altLang="sv-SE" dirty="0" smtClean="0">
              <a:latin typeface="CG Omega" panose="020B0502050508020304" pitchFamily="34" charset="0"/>
            </a:endParaRPr>
          </a:p>
          <a:p>
            <a:pPr>
              <a:spcBef>
                <a:spcPct val="0"/>
              </a:spcBef>
              <a:buFontTx/>
              <a:buNone/>
            </a:pPr>
            <a:endParaRPr lang="sv-SE" altLang="sv-SE" dirty="0">
              <a:latin typeface="CG Omega" panose="020B0502050508020304" pitchFamily="34" charset="0"/>
            </a:endParaRPr>
          </a:p>
          <a:p>
            <a:r>
              <a:rPr lang="sv-SE" dirty="0" smtClean="0"/>
              <a:t>Verksamheterna </a:t>
            </a:r>
            <a:r>
              <a:rPr lang="sv-SE" dirty="0"/>
              <a:t>kommer att behöva återhämta sig när pandemin är över. Medarbetarna </a:t>
            </a:r>
            <a:r>
              <a:rPr lang="sv-SE" dirty="0" smtClean="0"/>
              <a:t>har </a:t>
            </a:r>
            <a:r>
              <a:rPr lang="sv-SE" dirty="0"/>
              <a:t>snart arbetat med pandemin i två år och gjort ett fantastiskt arbete för medborgarna i Sölvesborgs kommun men det har varit en ansträngande period. Förvaltningens rutin för </a:t>
            </a:r>
            <a:r>
              <a:rPr lang="sv-SE" dirty="0" smtClean="0"/>
              <a:t>covid-19 </a:t>
            </a:r>
            <a:r>
              <a:rPr lang="sv-SE" dirty="0"/>
              <a:t>är som exempel reviderad </a:t>
            </a:r>
            <a:r>
              <a:rPr lang="sv-SE" dirty="0" smtClean="0"/>
              <a:t>45 </a:t>
            </a:r>
            <a:r>
              <a:rPr lang="sv-SE" dirty="0"/>
              <a:t>gånger. När en normal arbetssituation förhoppningsvis kommer behövs energi fyllas på som till exempel kompetensutveckling och andra personalfrämjande aktiviteter.</a:t>
            </a:r>
          </a:p>
          <a:p>
            <a:r>
              <a:rPr lang="sv-SE" dirty="0"/>
              <a:t>Rekryteringsbehovet och svårigheten att kunna rekrytera behörig och legitimerad personal har en direkt påverkan på kvaliteten i nämndens verksamheter.</a:t>
            </a:r>
          </a:p>
          <a:p>
            <a:r>
              <a:rPr lang="sv-SE" dirty="0"/>
              <a:t>Den demografiska utvecklingen visar att antalet 80 år och äldre ökar med cirka 500 personer under de kommande tio åren. En ökning finns i samtliga äldre åldersgrupper. Att volymen på lång sikt kommer att öka i Sölvesborg, inom samtliga insatser, är troligt och sen ska innehållet av omsorgen och behoven mötas och formas på bästa sätt. </a:t>
            </a:r>
          </a:p>
          <a:p>
            <a:pPr>
              <a:spcAft>
                <a:spcPts val="600"/>
              </a:spcAft>
            </a:pP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20</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61752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27783" y="670791"/>
            <a:ext cx="10972800" cy="1143000"/>
          </a:xfrm>
        </p:spPr>
        <p:txBody>
          <a:bodyPr>
            <a:noAutofit/>
          </a:bodyPr>
          <a:lstStyle/>
          <a:p>
            <a:r>
              <a:rPr lang="sv-SE" sz="3200" dirty="0" smtClean="0">
                <a:solidFill>
                  <a:schemeClr val="accent2"/>
                </a:solidFill>
                <a:ea typeface="+mn-ea"/>
              </a:rPr>
              <a:t>Utmaningar 2022</a:t>
            </a:r>
            <a:endParaRPr lang="sv-SE" sz="3600" dirty="0"/>
          </a:p>
        </p:txBody>
      </p:sp>
      <p:sp>
        <p:nvSpPr>
          <p:cNvPr id="3" name="Platshållare för innehåll 2"/>
          <p:cNvSpPr>
            <a:spLocks noGrp="1"/>
          </p:cNvSpPr>
          <p:nvPr>
            <p:ph idx="1"/>
          </p:nvPr>
        </p:nvSpPr>
        <p:spPr>
          <a:xfrm>
            <a:off x="321568" y="670791"/>
            <a:ext cx="11548864" cy="5496479"/>
          </a:xfrm>
        </p:spPr>
        <p:txBody>
          <a:bodyPr>
            <a:normAutofit/>
          </a:bodyPr>
          <a:lstStyle/>
          <a:p>
            <a:pPr>
              <a:spcBef>
                <a:spcPct val="0"/>
              </a:spcBef>
              <a:buFontTx/>
              <a:buNone/>
            </a:pPr>
            <a:endParaRPr lang="sv-SE" altLang="sv-SE" dirty="0" smtClean="0">
              <a:latin typeface="CG Omega" panose="020B0502050508020304" pitchFamily="34" charset="0"/>
            </a:endParaRPr>
          </a:p>
          <a:p>
            <a:pPr>
              <a:spcBef>
                <a:spcPct val="0"/>
              </a:spcBef>
              <a:buFontTx/>
              <a:buNone/>
            </a:pPr>
            <a:endParaRPr lang="sv-SE" altLang="sv-SE" dirty="0">
              <a:latin typeface="CG Omega" panose="020B0502050508020304" pitchFamily="34" charset="0"/>
            </a:endParaRPr>
          </a:p>
          <a:p>
            <a:r>
              <a:rPr lang="sv-SE" dirty="0"/>
              <a:t>Det systematiska kvalitetsarbetet behöver fortsätta att utvecklas genom ett tydligare analysarbete där verksamhetens samtliga nivåer bidrar. Analysen ska leda fram till aktiviteter och åtgärder som utvecklar verksamheten mot ökad måluppfyllelse.</a:t>
            </a:r>
          </a:p>
          <a:p>
            <a:r>
              <a:rPr lang="sv-SE" dirty="0"/>
              <a:t>Regeringen har tagit beslut om att uppdra åt en utredare att ta fram ett förslag på en äldreomsorgslag som senast ska redovisas den 30 juni 2022. Regeringen ser ett behov av en tydligare definition av äldreomsorg och dess uppdrag och innehåll. Lagen ska komplettera </a:t>
            </a:r>
            <a:r>
              <a:rPr lang="sv-SE" dirty="0" smtClean="0"/>
              <a:t>socialtjänstlagen (</a:t>
            </a:r>
            <a:r>
              <a:rPr lang="sv-SE" dirty="0" err="1" smtClean="0"/>
              <a:t>SoL</a:t>
            </a:r>
            <a:r>
              <a:rPr lang="sv-SE" dirty="0" smtClean="0"/>
              <a:t>) </a:t>
            </a:r>
            <a:r>
              <a:rPr lang="sv-SE" dirty="0"/>
              <a:t>med särskilda bestämmelser kring vård och omsorg om äldre personer. </a:t>
            </a:r>
            <a:endParaRPr lang="sv-SE" dirty="0" smtClean="0"/>
          </a:p>
          <a:p>
            <a:pPr marL="0" indent="0">
              <a:buNone/>
            </a:pPr>
            <a:r>
              <a:rPr lang="sv-SE" dirty="0" smtClean="0"/>
              <a:t>     Även </a:t>
            </a:r>
            <a:r>
              <a:rPr lang="sv-SE" dirty="0" err="1"/>
              <a:t>SoL</a:t>
            </a:r>
            <a:r>
              <a:rPr lang="sv-SE" dirty="0"/>
              <a:t> och LSS är under utredning att förändras.  </a:t>
            </a:r>
          </a:p>
          <a:p>
            <a:pPr>
              <a:spcAft>
                <a:spcPts val="600"/>
              </a:spcAft>
            </a:pP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21</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91879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76509" y="1067297"/>
            <a:ext cx="11449272" cy="1143000"/>
          </a:xfrm>
        </p:spPr>
        <p:txBody>
          <a:bodyPr>
            <a:noAutofit/>
          </a:bodyPr>
          <a:lstStyle/>
          <a:p>
            <a:r>
              <a:rPr lang="sv-SE" sz="3200" dirty="0">
                <a:solidFill>
                  <a:schemeClr val="accent2"/>
                </a:solidFill>
                <a:ea typeface="+mn-ea"/>
              </a:rPr>
              <a:t>Analys av årets utfall verksamhet och </a:t>
            </a:r>
            <a:r>
              <a:rPr lang="sv-SE" sz="3200" dirty="0" smtClean="0">
                <a:solidFill>
                  <a:schemeClr val="accent2"/>
                </a:solidFill>
                <a:ea typeface="+mn-ea"/>
              </a:rPr>
              <a:t>ekonomi,   </a:t>
            </a:r>
            <a:r>
              <a:rPr lang="sv-SE" sz="3200" dirty="0">
                <a:solidFill>
                  <a:schemeClr val="accent2"/>
                </a:solidFill>
                <a:ea typeface="+mn-ea"/>
              </a:rPr>
              <a:t>förvaltningsgemensamt</a:t>
            </a:r>
            <a:r>
              <a:rPr lang="sv-SE" sz="3200" dirty="0" smtClean="0">
                <a:solidFill>
                  <a:schemeClr val="accent2"/>
                </a:solidFill>
                <a:ea typeface="+mn-ea"/>
              </a:rPr>
              <a:t> + 2 518 tkr, </a:t>
            </a:r>
            <a:r>
              <a:rPr lang="sv-SE" sz="3200" dirty="0">
                <a:solidFill>
                  <a:schemeClr val="accent2"/>
                </a:solidFill>
                <a:ea typeface="+mn-ea"/>
              </a:rPr>
              <a:t>varav kostnader för covid-19 är 62 tkr</a:t>
            </a:r>
          </a:p>
        </p:txBody>
      </p:sp>
      <p:sp>
        <p:nvSpPr>
          <p:cNvPr id="3" name="Platshållare för innehåll 2"/>
          <p:cNvSpPr>
            <a:spLocks noGrp="1"/>
          </p:cNvSpPr>
          <p:nvPr>
            <p:ph idx="1"/>
          </p:nvPr>
        </p:nvSpPr>
        <p:spPr>
          <a:xfrm>
            <a:off x="476509" y="2636912"/>
            <a:ext cx="11692880" cy="4525963"/>
          </a:xfrm>
        </p:spPr>
        <p:txBody>
          <a:bodyPr>
            <a:normAutofit/>
          </a:bodyPr>
          <a:lstStyle/>
          <a:p>
            <a:r>
              <a:rPr lang="sv-SE" dirty="0" smtClean="0"/>
              <a:t>Administration     	+</a:t>
            </a:r>
            <a:r>
              <a:rPr lang="sv-SE" dirty="0"/>
              <a:t>1 172 </a:t>
            </a:r>
            <a:r>
              <a:rPr lang="sv-SE" dirty="0" smtClean="0"/>
              <a:t>tkr</a:t>
            </a:r>
          </a:p>
          <a:p>
            <a:pPr marL="0" indent="0">
              <a:buNone/>
            </a:pPr>
            <a:r>
              <a:rPr lang="sv-SE" dirty="0" smtClean="0"/>
              <a:t>Administrationen </a:t>
            </a:r>
            <a:r>
              <a:rPr lang="sv-SE" dirty="0"/>
              <a:t>visar på ett överskott bland annat på grund av att utbildningsmedel inte kunnat användas samt en vakant tjänst.</a:t>
            </a:r>
          </a:p>
          <a:p>
            <a:pPr marL="0" indent="0">
              <a:buNone/>
            </a:pPr>
            <a:endParaRPr lang="sv-SE" b="1" dirty="0"/>
          </a:p>
          <a:p>
            <a:r>
              <a:rPr lang="sv-SE" dirty="0" smtClean="0"/>
              <a:t>IT	 		+</a:t>
            </a:r>
            <a:r>
              <a:rPr lang="sv-SE" dirty="0"/>
              <a:t>1 374 </a:t>
            </a:r>
            <a:r>
              <a:rPr lang="sv-SE" dirty="0" smtClean="0"/>
              <a:t>tkr</a:t>
            </a:r>
          </a:p>
          <a:p>
            <a:pPr marL="0" indent="0">
              <a:buNone/>
            </a:pPr>
            <a:r>
              <a:rPr lang="sv-SE" dirty="0" smtClean="0"/>
              <a:t>IT </a:t>
            </a:r>
            <a:r>
              <a:rPr lang="sv-SE" dirty="0"/>
              <a:t>visar ett positivt </a:t>
            </a:r>
            <a:r>
              <a:rPr lang="sv-SE" dirty="0" smtClean="0"/>
              <a:t>resultat, </a:t>
            </a:r>
            <a:r>
              <a:rPr lang="sv-SE" dirty="0"/>
              <a:t>vilket beror på att avtalet för larmupphandlingen blev överklagat och kunde därför inte genomföras 2021.</a:t>
            </a:r>
          </a:p>
          <a:p>
            <a:endParaRPr lang="sv-SE" sz="2200" b="1"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22</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78511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1210988"/>
            <a:ext cx="11692880" cy="1143000"/>
          </a:xfrm>
        </p:spPr>
        <p:txBody>
          <a:bodyPr>
            <a:noAutofit/>
          </a:bodyPr>
          <a:lstStyle/>
          <a:p>
            <a:r>
              <a:rPr lang="sv-SE" sz="3200" dirty="0">
                <a:solidFill>
                  <a:schemeClr val="accent2"/>
                </a:solidFill>
                <a:ea typeface="+mn-ea"/>
              </a:rPr>
              <a:t>Analys av </a:t>
            </a:r>
            <a:r>
              <a:rPr lang="sv-SE" sz="3200" dirty="0" smtClean="0">
                <a:solidFill>
                  <a:schemeClr val="accent2"/>
                </a:solidFill>
                <a:ea typeface="+mn-ea"/>
              </a:rPr>
              <a:t>verksamhet </a:t>
            </a:r>
            <a:r>
              <a:rPr lang="sv-SE" sz="3200" dirty="0">
                <a:solidFill>
                  <a:schemeClr val="accent2"/>
                </a:solidFill>
                <a:ea typeface="+mn-ea"/>
              </a:rPr>
              <a:t>och </a:t>
            </a:r>
            <a:r>
              <a:rPr lang="sv-SE" sz="3200" dirty="0" smtClean="0">
                <a:solidFill>
                  <a:schemeClr val="accent2"/>
                </a:solidFill>
                <a:ea typeface="+mn-ea"/>
              </a:rPr>
              <a:t>ekonomi</a:t>
            </a:r>
            <a:r>
              <a:rPr lang="sv-SE" sz="3200" dirty="0"/>
              <a:t> </a:t>
            </a:r>
            <a:r>
              <a:rPr lang="sv-SE" sz="3200" dirty="0" smtClean="0"/>
              <a:t/>
            </a:r>
            <a:br>
              <a:rPr lang="sv-SE" sz="3200" dirty="0" smtClean="0"/>
            </a:br>
            <a:r>
              <a:rPr lang="sv-SE" sz="3200" dirty="0" smtClean="0">
                <a:solidFill>
                  <a:schemeClr val="accent2"/>
                </a:solidFill>
                <a:ea typeface="+mn-ea"/>
              </a:rPr>
              <a:t>myndighet och öppen verksamhet + 11 275 tkr, </a:t>
            </a:r>
            <a:br>
              <a:rPr lang="sv-SE" sz="3200" dirty="0" smtClean="0">
                <a:solidFill>
                  <a:schemeClr val="accent2"/>
                </a:solidFill>
                <a:ea typeface="+mn-ea"/>
              </a:rPr>
            </a:br>
            <a:r>
              <a:rPr lang="sv-SE" sz="3200" dirty="0" smtClean="0">
                <a:solidFill>
                  <a:schemeClr val="accent2"/>
                </a:solidFill>
                <a:ea typeface="+mn-ea"/>
              </a:rPr>
              <a:t>varav kostnader för covid-19 är 261 tkr</a:t>
            </a:r>
            <a:r>
              <a:rPr lang="sv-SE" sz="3200" dirty="0"/>
              <a:t/>
            </a:r>
            <a:br>
              <a:rPr lang="sv-SE" sz="3200" dirty="0"/>
            </a:br>
            <a:endParaRPr lang="sv-SE" sz="3200" dirty="0">
              <a:solidFill>
                <a:schemeClr val="accent2"/>
              </a:solidFill>
              <a:ea typeface="+mn-ea"/>
            </a:endParaRPr>
          </a:p>
        </p:txBody>
      </p:sp>
      <p:sp>
        <p:nvSpPr>
          <p:cNvPr id="3" name="Platshållare för innehåll 2"/>
          <p:cNvSpPr>
            <a:spLocks noGrp="1"/>
          </p:cNvSpPr>
          <p:nvPr>
            <p:ph idx="1"/>
          </p:nvPr>
        </p:nvSpPr>
        <p:spPr>
          <a:xfrm>
            <a:off x="609600" y="2564904"/>
            <a:ext cx="10972800" cy="4525963"/>
          </a:xfrm>
        </p:spPr>
        <p:txBody>
          <a:bodyPr>
            <a:normAutofit/>
          </a:bodyPr>
          <a:lstStyle/>
          <a:p>
            <a:r>
              <a:rPr lang="sv-SE" dirty="0" smtClean="0">
                <a:latin typeface="+mn-lt"/>
              </a:rPr>
              <a:t>Resurspott </a:t>
            </a:r>
            <a:r>
              <a:rPr lang="sv-SE" dirty="0">
                <a:latin typeface="+mn-lt"/>
              </a:rPr>
              <a:t>hemtjänst   </a:t>
            </a:r>
            <a:r>
              <a:rPr lang="sv-SE" dirty="0" smtClean="0">
                <a:latin typeface="+mn-lt"/>
              </a:rPr>
              <a:t>	     </a:t>
            </a:r>
            <a:r>
              <a:rPr lang="sv-SE" dirty="0">
                <a:latin typeface="+mn-lt"/>
              </a:rPr>
              <a:t>+4 604 </a:t>
            </a:r>
            <a:r>
              <a:rPr lang="sv-SE" dirty="0" smtClean="0">
                <a:latin typeface="+mn-lt"/>
              </a:rPr>
              <a:t>tkr</a:t>
            </a:r>
          </a:p>
          <a:p>
            <a:r>
              <a:rPr lang="sv-SE" dirty="0" smtClean="0">
                <a:latin typeface="+mn-lt"/>
              </a:rPr>
              <a:t>Betalningsansvar                      +</a:t>
            </a:r>
            <a:r>
              <a:rPr lang="sv-SE" dirty="0">
                <a:latin typeface="+mn-lt"/>
              </a:rPr>
              <a:t>400 </a:t>
            </a:r>
            <a:r>
              <a:rPr lang="sv-SE" dirty="0" smtClean="0">
                <a:latin typeface="+mn-lt"/>
              </a:rPr>
              <a:t>tkr</a:t>
            </a:r>
          </a:p>
          <a:p>
            <a:r>
              <a:rPr lang="sv-SE" dirty="0" smtClean="0">
                <a:latin typeface="+mn-lt"/>
              </a:rPr>
              <a:t>Myndighetsenheten                 </a:t>
            </a:r>
            <a:r>
              <a:rPr lang="sv-SE" dirty="0">
                <a:latin typeface="+mn-lt"/>
              </a:rPr>
              <a:t>+258 </a:t>
            </a:r>
            <a:r>
              <a:rPr lang="sv-SE" dirty="0" smtClean="0">
                <a:latin typeface="+mn-lt"/>
              </a:rPr>
              <a:t>tkr</a:t>
            </a:r>
          </a:p>
          <a:p>
            <a:r>
              <a:rPr lang="sv-SE" dirty="0" smtClean="0">
                <a:latin typeface="+mn-lt"/>
              </a:rPr>
              <a:t>Bostadsanpassning                 </a:t>
            </a:r>
            <a:r>
              <a:rPr lang="sv-SE" dirty="0">
                <a:latin typeface="+mn-lt"/>
              </a:rPr>
              <a:t>-1 295 </a:t>
            </a:r>
            <a:r>
              <a:rPr lang="sv-SE" dirty="0" smtClean="0">
                <a:latin typeface="+mn-lt"/>
              </a:rPr>
              <a:t>tkr</a:t>
            </a:r>
          </a:p>
          <a:p>
            <a:r>
              <a:rPr lang="sv-SE" dirty="0" smtClean="0">
                <a:latin typeface="+mn-lt"/>
              </a:rPr>
              <a:t>Institutionsplacering              +</a:t>
            </a:r>
            <a:r>
              <a:rPr lang="sv-SE" dirty="0">
                <a:latin typeface="+mn-lt"/>
              </a:rPr>
              <a:t>1 700 </a:t>
            </a:r>
            <a:r>
              <a:rPr lang="sv-SE" dirty="0" smtClean="0">
                <a:latin typeface="+mn-lt"/>
              </a:rPr>
              <a:t>tkr</a:t>
            </a:r>
          </a:p>
          <a:p>
            <a:r>
              <a:rPr lang="sv-SE" dirty="0" smtClean="0">
                <a:latin typeface="+mn-lt"/>
              </a:rPr>
              <a:t>Intäkter</a:t>
            </a:r>
            <a:r>
              <a:rPr lang="sv-SE" dirty="0">
                <a:latin typeface="+mn-lt"/>
              </a:rPr>
              <a:t>, särskilt boende   </a:t>
            </a:r>
            <a:r>
              <a:rPr lang="sv-SE" dirty="0" smtClean="0">
                <a:latin typeface="+mn-lt"/>
              </a:rPr>
              <a:t>     -</a:t>
            </a:r>
            <a:r>
              <a:rPr lang="sv-SE" dirty="0">
                <a:latin typeface="+mn-lt"/>
              </a:rPr>
              <a:t>1 727 </a:t>
            </a:r>
            <a:r>
              <a:rPr lang="sv-SE" dirty="0" smtClean="0">
                <a:latin typeface="+mn-lt"/>
              </a:rPr>
              <a:t>tkr</a:t>
            </a:r>
          </a:p>
          <a:p>
            <a:r>
              <a:rPr lang="sv-SE" dirty="0" smtClean="0">
                <a:latin typeface="+mn-lt"/>
              </a:rPr>
              <a:t>LOV </a:t>
            </a:r>
            <a:r>
              <a:rPr lang="sv-SE" dirty="0">
                <a:latin typeface="+mn-lt"/>
              </a:rPr>
              <a:t>särskilt boende         </a:t>
            </a:r>
            <a:r>
              <a:rPr lang="sv-SE" dirty="0" smtClean="0">
                <a:latin typeface="+mn-lt"/>
              </a:rPr>
              <a:t>     +</a:t>
            </a:r>
            <a:r>
              <a:rPr lang="sv-SE" dirty="0">
                <a:latin typeface="+mn-lt"/>
              </a:rPr>
              <a:t>6 403 tkr</a:t>
            </a:r>
          </a:p>
          <a:p>
            <a:pPr>
              <a:spcAft>
                <a:spcPts val="0"/>
              </a:spcAft>
            </a:pPr>
            <a:endParaRPr lang="sv-SE" sz="3600" dirty="0">
              <a:latin typeface="Times New Roman" panose="02020603050405020304" pitchFamily="18" charset="0"/>
              <a:ea typeface="Times New Roman" panose="02020603050405020304" pitchFamily="18" charset="0"/>
            </a:endParaRPr>
          </a:p>
          <a:p>
            <a:endParaRPr lang="sv-SE" b="1"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23</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8" name="Rektangel 7"/>
          <p:cNvSpPr/>
          <p:nvPr/>
        </p:nvSpPr>
        <p:spPr>
          <a:xfrm>
            <a:off x="8112224" y="4581128"/>
            <a:ext cx="2664296" cy="9789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00" b="1" dirty="0" err="1" smtClean="0"/>
              <a:t>SoL</a:t>
            </a:r>
            <a:r>
              <a:rPr lang="sv-SE" sz="1000" b="1" dirty="0" smtClean="0"/>
              <a:t> </a:t>
            </a:r>
            <a:r>
              <a:rPr lang="sv-SE" sz="1000" b="1" dirty="0"/>
              <a:t>= </a:t>
            </a:r>
            <a:r>
              <a:rPr lang="sv-SE" sz="1000" b="1" dirty="0" smtClean="0"/>
              <a:t>Socialtjänstlagen</a:t>
            </a:r>
          </a:p>
          <a:p>
            <a:r>
              <a:rPr lang="sv-SE" sz="1000" b="1" dirty="0" smtClean="0"/>
              <a:t>LSS = </a:t>
            </a:r>
            <a:r>
              <a:rPr lang="sv-SE" sz="1000" b="1" dirty="0"/>
              <a:t>Lagen om stöd och service till vissa </a:t>
            </a:r>
            <a:r>
              <a:rPr lang="sv-SE" sz="1000" b="1" dirty="0" smtClean="0"/>
              <a:t>funktionshindrade</a:t>
            </a:r>
            <a:br>
              <a:rPr lang="sv-SE" sz="1000" b="1" dirty="0" smtClean="0"/>
            </a:br>
            <a:r>
              <a:rPr lang="sv-SE" sz="1000" b="1" dirty="0"/>
              <a:t>SFB= </a:t>
            </a:r>
            <a:r>
              <a:rPr lang="sv-SE" sz="1000" b="1" dirty="0" smtClean="0"/>
              <a:t>Socialförsäkringsbalken</a:t>
            </a:r>
          </a:p>
          <a:p>
            <a:r>
              <a:rPr lang="sv-SE" sz="1000" b="1" dirty="0" smtClean="0"/>
              <a:t>LOV = Lagen</a:t>
            </a:r>
            <a:r>
              <a:rPr lang="sv-SE" sz="1000" b="1" dirty="0"/>
              <a:t> om valfrihetssystem</a:t>
            </a:r>
          </a:p>
        </p:txBody>
      </p:sp>
    </p:spTree>
    <p:extLst>
      <p:ext uri="{BB962C8B-B14F-4D97-AF65-F5344CB8AC3E}">
        <p14:creationId xmlns:p14="http://schemas.microsoft.com/office/powerpoint/2010/main" val="15260818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67408" y="835326"/>
            <a:ext cx="11233248" cy="1143000"/>
          </a:xfrm>
        </p:spPr>
        <p:txBody>
          <a:bodyPr>
            <a:normAutofit/>
          </a:bodyPr>
          <a:lstStyle/>
          <a:p>
            <a:r>
              <a:rPr lang="sv-SE" sz="3200" dirty="0">
                <a:solidFill>
                  <a:schemeClr val="accent2"/>
                </a:solidFill>
                <a:ea typeface="+mn-ea"/>
              </a:rPr>
              <a:t>Analys </a:t>
            </a:r>
            <a:r>
              <a:rPr lang="sv-SE" sz="3200" dirty="0">
                <a:solidFill>
                  <a:schemeClr val="accent2"/>
                </a:solidFill>
              </a:rPr>
              <a:t>av verksamhet och ekonomi</a:t>
            </a:r>
            <a:r>
              <a:rPr lang="sv-SE" sz="3200" dirty="0"/>
              <a:t> </a:t>
            </a:r>
            <a:r>
              <a:rPr lang="sv-SE" sz="3200" dirty="0" smtClean="0"/>
              <a:t/>
            </a:r>
            <a:br>
              <a:rPr lang="sv-SE" sz="3200" dirty="0" smtClean="0"/>
            </a:br>
            <a:r>
              <a:rPr lang="sv-SE" sz="3200" dirty="0" smtClean="0">
                <a:solidFill>
                  <a:schemeClr val="accent2"/>
                </a:solidFill>
                <a:ea typeface="+mn-ea"/>
              </a:rPr>
              <a:t>myndighet </a:t>
            </a:r>
            <a:r>
              <a:rPr lang="sv-SE" sz="3200" dirty="0">
                <a:solidFill>
                  <a:schemeClr val="accent2"/>
                </a:solidFill>
                <a:ea typeface="+mn-ea"/>
              </a:rPr>
              <a:t>och öppen verksamhet</a:t>
            </a:r>
          </a:p>
        </p:txBody>
      </p:sp>
      <p:sp>
        <p:nvSpPr>
          <p:cNvPr id="3" name="Platshållare för innehåll 2"/>
          <p:cNvSpPr>
            <a:spLocks noGrp="1"/>
          </p:cNvSpPr>
          <p:nvPr>
            <p:ph idx="1"/>
          </p:nvPr>
        </p:nvSpPr>
        <p:spPr>
          <a:xfrm>
            <a:off x="400472" y="1690115"/>
            <a:ext cx="11391056" cy="4708528"/>
          </a:xfrm>
          <a:noFill/>
        </p:spPr>
        <p:txBody>
          <a:bodyPr>
            <a:normAutofit/>
          </a:bodyPr>
          <a:lstStyle/>
          <a:p>
            <a:pPr marL="0" indent="0" eaLnBrk="0" fontAlgn="base" hangingPunct="0">
              <a:spcAft>
                <a:spcPct val="0"/>
              </a:spcAft>
              <a:buNone/>
              <a:defRPr/>
            </a:pPr>
            <a:endParaRPr lang="sv-SE" sz="2200" dirty="0"/>
          </a:p>
          <a:p>
            <a:pPr eaLnBrk="0" fontAlgn="base" hangingPunct="0">
              <a:spcAft>
                <a:spcPct val="0"/>
              </a:spcAft>
              <a:defRPr/>
            </a:pPr>
            <a:r>
              <a:rPr lang="sv-SE" dirty="0">
                <a:latin typeface="+mn-lt"/>
              </a:rPr>
              <a:t>Resurspotten för hemtjänsten visar ett överskott beroende på att beviljade hemtjänsttimmar är lägre än budgeterade timmar.</a:t>
            </a:r>
          </a:p>
          <a:p>
            <a:pPr eaLnBrk="0" fontAlgn="base" hangingPunct="0">
              <a:spcAft>
                <a:spcPct val="0"/>
              </a:spcAft>
              <a:defRPr/>
            </a:pPr>
            <a:r>
              <a:rPr lang="sv-SE" dirty="0">
                <a:latin typeface="+mn-lt"/>
              </a:rPr>
              <a:t>Betalningsansvar visar ett plusresultat, kommunen har inte haft någon betalningsdag under </a:t>
            </a:r>
            <a:r>
              <a:rPr lang="sv-SE" dirty="0" smtClean="0">
                <a:latin typeface="+mn-lt"/>
              </a:rPr>
              <a:t>2021 </a:t>
            </a:r>
            <a:r>
              <a:rPr lang="sv-SE" dirty="0">
                <a:latin typeface="+mn-lt"/>
              </a:rPr>
              <a:t>till regionen.</a:t>
            </a:r>
          </a:p>
          <a:p>
            <a:pPr eaLnBrk="0" fontAlgn="base" hangingPunct="0">
              <a:spcAft>
                <a:spcPct val="0"/>
              </a:spcAft>
              <a:defRPr/>
            </a:pPr>
            <a:r>
              <a:rPr lang="sv-SE" dirty="0">
                <a:latin typeface="+mn-lt"/>
              </a:rPr>
              <a:t>Myndighetsenheten visar plus. Det beror på svårigheter att rekrytera socionomer. Det har därför funnits vakanser mellan rekryteringarna</a:t>
            </a:r>
            <a:r>
              <a:rPr lang="sv-SE" dirty="0" smtClean="0">
                <a:latin typeface="+mn-lt"/>
              </a:rPr>
              <a:t>.</a:t>
            </a:r>
            <a:r>
              <a:rPr lang="sv-SE" dirty="0">
                <a:latin typeface="+mn-lt"/>
              </a:rPr>
              <a:t> </a:t>
            </a:r>
          </a:p>
          <a:p>
            <a:pPr marL="0" lvl="0" indent="0" eaLnBrk="0" fontAlgn="base" hangingPunct="0">
              <a:spcAft>
                <a:spcPct val="0"/>
              </a:spcAft>
              <a:buNone/>
              <a:defRPr/>
            </a:pPr>
            <a:endParaRPr lang="sv-SE" sz="2200" dirty="0">
              <a:latin typeface="+mn-lt"/>
            </a:endParaRPr>
          </a:p>
          <a:p>
            <a:pPr marL="0" lvl="0" indent="0" eaLnBrk="0" fontAlgn="base" hangingPunct="0">
              <a:spcAft>
                <a:spcPct val="0"/>
              </a:spcAft>
              <a:buNone/>
              <a:defRPr/>
            </a:pPr>
            <a:endParaRPr lang="sv-SE" sz="2200" dirty="0">
              <a:latin typeface="+mn-lt"/>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24</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415513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2752" y="434216"/>
            <a:ext cx="12673408" cy="1143000"/>
          </a:xfrm>
        </p:spPr>
        <p:txBody>
          <a:bodyPr>
            <a:normAutofit/>
          </a:bodyPr>
          <a:lstStyle/>
          <a:p>
            <a:pPr algn="ctr"/>
            <a:r>
              <a:rPr lang="sv-SE" sz="2000" dirty="0">
                <a:solidFill>
                  <a:schemeClr val="accent2"/>
                </a:solidFill>
                <a:ea typeface="+mn-ea"/>
              </a:rPr>
              <a:t>Beviljade timmar enl. </a:t>
            </a:r>
            <a:r>
              <a:rPr lang="sv-SE" sz="2000" dirty="0" err="1" smtClean="0">
                <a:solidFill>
                  <a:schemeClr val="accent2"/>
                </a:solidFill>
                <a:ea typeface="+mn-ea"/>
              </a:rPr>
              <a:t>SoL</a:t>
            </a:r>
            <a:r>
              <a:rPr lang="sv-SE" sz="2000" dirty="0" smtClean="0">
                <a:solidFill>
                  <a:schemeClr val="accent2"/>
                </a:solidFill>
                <a:ea typeface="+mn-ea"/>
              </a:rPr>
              <a:t> </a:t>
            </a:r>
            <a:r>
              <a:rPr lang="sv-SE" sz="2000" dirty="0">
                <a:solidFill>
                  <a:schemeClr val="accent2"/>
                </a:solidFill>
                <a:ea typeface="+mn-ea"/>
              </a:rPr>
              <a:t>(omräknat till 30,42 </a:t>
            </a:r>
            <a:r>
              <a:rPr lang="sv-SE" sz="2000" dirty="0" smtClean="0">
                <a:solidFill>
                  <a:schemeClr val="accent2"/>
                </a:solidFill>
                <a:ea typeface="+mn-ea"/>
              </a:rPr>
              <a:t>dagar/månad</a:t>
            </a:r>
            <a:r>
              <a:rPr lang="sv-SE" sz="2000" dirty="0">
                <a:solidFill>
                  <a:schemeClr val="accent2"/>
                </a:solidFill>
                <a:ea typeface="+mn-ea"/>
              </a:rPr>
              <a:t>)</a:t>
            </a:r>
            <a:br>
              <a:rPr lang="sv-SE" sz="2000" dirty="0">
                <a:solidFill>
                  <a:schemeClr val="accent2"/>
                </a:solidFill>
                <a:ea typeface="+mn-ea"/>
              </a:rPr>
            </a:br>
            <a:r>
              <a:rPr lang="sv-SE" sz="2000" dirty="0">
                <a:solidFill>
                  <a:schemeClr val="accent2"/>
                </a:solidFill>
                <a:ea typeface="+mn-ea"/>
              </a:rPr>
              <a:t>samt antal ärenden (personer) </a:t>
            </a:r>
            <a:r>
              <a:rPr lang="sv-SE" sz="2000" dirty="0" smtClean="0">
                <a:solidFill>
                  <a:schemeClr val="accent2"/>
                </a:solidFill>
                <a:ea typeface="+mn-ea"/>
              </a:rPr>
              <a:t>2021 </a:t>
            </a:r>
            <a:endParaRPr lang="sv-SE" sz="2000" dirty="0">
              <a:solidFill>
                <a:schemeClr val="accent2"/>
              </a:solidFill>
              <a:ea typeface="+mn-ea"/>
            </a:endParaRP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solidFill>
                  <a:srgbClr val="243861"/>
                </a:solidFill>
              </a:rPr>
              <a:pPr/>
              <a:t>2022-03-01</a:t>
            </a:fld>
            <a:endParaRPr lang="sv-SE" dirty="0">
              <a:solidFill>
                <a:srgbClr val="243861"/>
              </a:solidFill>
            </a:endParaRPr>
          </a:p>
        </p:txBody>
      </p:sp>
      <p:sp>
        <p:nvSpPr>
          <p:cNvPr id="5" name="Platshållare för sidfot 4"/>
          <p:cNvSpPr>
            <a:spLocks noGrp="1"/>
          </p:cNvSpPr>
          <p:nvPr>
            <p:ph type="ftr" sz="quarter" idx="11"/>
          </p:nvPr>
        </p:nvSpPr>
        <p:spPr>
          <a:xfrm>
            <a:off x="2999656" y="6308731"/>
            <a:ext cx="6192688" cy="427529"/>
          </a:xfrm>
        </p:spPr>
        <p:txBody>
          <a:bodyPr/>
          <a:lstStyle/>
          <a:p>
            <a:r>
              <a:rPr lang="sv-SE" dirty="0">
                <a:solidFill>
                  <a:srgbClr val="243861"/>
                </a:solidFill>
              </a:rPr>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solidFill>
                  <a:srgbClr val="243861"/>
                </a:solidFill>
              </a:rPr>
              <a:t>Sida </a:t>
            </a:r>
            <a:fld id="{442FF2AC-5952-4A76-A4C8-7FBE2B124180}" type="slidenum">
              <a:rPr lang="sv-SE" smtClean="0">
                <a:solidFill>
                  <a:srgbClr val="243861"/>
                </a:solidFill>
              </a:rPr>
              <a:pPr/>
              <a:t>25</a:t>
            </a:fld>
            <a:endParaRPr lang="sv-SE" dirty="0">
              <a:solidFill>
                <a:srgbClr val="243861"/>
              </a:solidFill>
            </a:endParaRPr>
          </a:p>
        </p:txBody>
      </p:sp>
      <p:graphicFrame>
        <p:nvGraphicFramePr>
          <p:cNvPr id="7" name="Diagram 6"/>
          <p:cNvGraphicFramePr>
            <a:graphicFrameLocks noGrp="1"/>
          </p:cNvGraphicFramePr>
          <p:nvPr>
            <p:extLst>
              <p:ext uri="{D42A27DB-BD31-4B8C-83A1-F6EECF244321}">
                <p14:modId xmlns:p14="http://schemas.microsoft.com/office/powerpoint/2010/main" val="1830489870"/>
              </p:ext>
            </p:extLst>
          </p:nvPr>
        </p:nvGraphicFramePr>
        <p:xfrm>
          <a:off x="1487488" y="688981"/>
          <a:ext cx="9210675" cy="5619750"/>
        </p:xfrm>
        <a:graphic>
          <a:graphicData uri="http://schemas.openxmlformats.org/drawingml/2006/chart">
            <c:chart xmlns:c="http://schemas.openxmlformats.org/drawingml/2006/chart" xmlns:r="http://schemas.openxmlformats.org/officeDocument/2006/relationships" r:id="rId2"/>
          </a:graphicData>
        </a:graphic>
      </p:graphicFrame>
      <p:sp>
        <p:nvSpPr>
          <p:cNvPr id="3" name="Rektangel 2"/>
          <p:cNvSpPr/>
          <p:nvPr/>
        </p:nvSpPr>
        <p:spPr>
          <a:xfrm>
            <a:off x="8832304" y="4797152"/>
            <a:ext cx="2088232"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Budget 2022:</a:t>
            </a:r>
            <a:endParaRPr lang="sv-SE" dirty="0"/>
          </a:p>
          <a:p>
            <a:pPr algn="ctr"/>
            <a:r>
              <a:rPr lang="sv-SE" dirty="0" smtClean="0"/>
              <a:t>9 872 </a:t>
            </a:r>
            <a:r>
              <a:rPr lang="sv-SE" dirty="0" err="1" smtClean="0"/>
              <a:t>tim</a:t>
            </a:r>
            <a:r>
              <a:rPr lang="sv-SE" dirty="0" smtClean="0"/>
              <a:t>/mån</a:t>
            </a:r>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5473705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11424" y="191146"/>
            <a:ext cx="10972800" cy="1143000"/>
          </a:xfrm>
        </p:spPr>
        <p:txBody>
          <a:bodyPr>
            <a:normAutofit/>
          </a:bodyPr>
          <a:lstStyle/>
          <a:p>
            <a:r>
              <a:rPr lang="sv-SE" sz="3200" dirty="0" smtClean="0">
                <a:solidFill>
                  <a:schemeClr val="accent2"/>
                </a:solidFill>
                <a:ea typeface="+mn-ea"/>
              </a:rPr>
              <a:t>Årets händelser </a:t>
            </a:r>
            <a:r>
              <a:rPr lang="sv-SE" sz="3200" dirty="0" smtClean="0">
                <a:solidFill>
                  <a:schemeClr val="accent2"/>
                </a:solidFill>
              </a:rPr>
              <a:t>myndighet </a:t>
            </a:r>
            <a:r>
              <a:rPr lang="sv-SE" sz="3200" dirty="0">
                <a:solidFill>
                  <a:schemeClr val="accent2"/>
                </a:solidFill>
              </a:rPr>
              <a:t>och öppen verksamhet</a:t>
            </a:r>
            <a:endParaRPr lang="sv-SE" sz="3200" dirty="0">
              <a:solidFill>
                <a:schemeClr val="accent2"/>
              </a:solidFill>
              <a:ea typeface="+mn-ea"/>
            </a:endParaRPr>
          </a:p>
        </p:txBody>
      </p:sp>
      <p:sp>
        <p:nvSpPr>
          <p:cNvPr id="3" name="Platshållare för innehåll 2"/>
          <p:cNvSpPr>
            <a:spLocks noGrp="1"/>
          </p:cNvSpPr>
          <p:nvPr>
            <p:ph idx="1"/>
          </p:nvPr>
        </p:nvSpPr>
        <p:spPr>
          <a:xfrm>
            <a:off x="595808" y="1028988"/>
            <a:ext cx="10972800" cy="4525963"/>
          </a:xfrm>
        </p:spPr>
        <p:txBody>
          <a:bodyPr>
            <a:noAutofit/>
          </a:bodyPr>
          <a:lstStyle/>
          <a:p>
            <a:r>
              <a:rPr lang="sv-SE" sz="2200" dirty="0" smtClean="0">
                <a:latin typeface="+mn-lt"/>
              </a:rPr>
              <a:t>Samtliga </a:t>
            </a:r>
            <a:r>
              <a:rPr lang="sv-SE" sz="2200" dirty="0">
                <a:latin typeface="+mn-lt"/>
              </a:rPr>
              <a:t>80-åringar och de som redan hade fyllt 80 år innan det erbjöds uppsökande samtal har blivit erbjudna samtal</a:t>
            </a:r>
            <a:r>
              <a:rPr lang="sv-SE" sz="2200" dirty="0" smtClean="0">
                <a:latin typeface="+mn-lt"/>
              </a:rPr>
              <a:t>.</a:t>
            </a:r>
            <a:r>
              <a:rPr lang="sv-SE" sz="2200" dirty="0">
                <a:latin typeface="+mn-lt"/>
              </a:rPr>
              <a:t> 87 av 115 tackade ja till samtal som är födda 1941. Av de som är födda 1916-1936 var det 238 av 329 som tackade ja till samtal.  </a:t>
            </a:r>
            <a:endParaRPr lang="sv-SE" sz="2200" dirty="0">
              <a:solidFill>
                <a:srgbClr val="FF0000"/>
              </a:solidFill>
              <a:latin typeface="+mn-lt"/>
            </a:endParaRPr>
          </a:p>
          <a:p>
            <a:r>
              <a:rPr lang="sv-SE" sz="2200" dirty="0">
                <a:latin typeface="+mn-lt"/>
              </a:rPr>
              <a:t>Uppföljningsrutiner samt samverkan med LOV-utförare har säkerställts</a:t>
            </a:r>
            <a:r>
              <a:rPr lang="sv-SE" sz="2200" dirty="0" smtClean="0">
                <a:latin typeface="+mn-lt"/>
              </a:rPr>
              <a:t>.</a:t>
            </a:r>
          </a:p>
          <a:p>
            <a:r>
              <a:rPr lang="sv-SE" sz="2200" dirty="0">
                <a:latin typeface="+mn-lt"/>
              </a:rPr>
              <a:t>Mötesplatsen Duvan har upprustats till att bli en tidsenlig modern mötesplats.</a:t>
            </a:r>
          </a:p>
          <a:p>
            <a:pPr marL="0" indent="0">
              <a:buNone/>
            </a:pPr>
            <a:endParaRPr lang="sv-SE" sz="2200" dirty="0">
              <a:latin typeface="+mn-lt"/>
            </a:endParaRPr>
          </a:p>
          <a:p>
            <a:endParaRPr lang="sv-SE" dirty="0">
              <a:latin typeface="+mn-lt"/>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26</a:t>
            </a:fld>
            <a:endParaRPr lang="sv-SE" dirty="0"/>
          </a:p>
        </p:txBody>
      </p:sp>
      <p:sp>
        <p:nvSpPr>
          <p:cNvPr id="7" name="textruta 6"/>
          <p:cNvSpPr txBox="1"/>
          <p:nvPr/>
        </p:nvSpPr>
        <p:spPr>
          <a:xfrm>
            <a:off x="275846" y="151746"/>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8" name="Platshållare för innehåll 7"/>
          <p:cNvPicPr>
            <a:picLocks noChangeAspect="1"/>
          </p:cNvPicPr>
          <p:nvPr/>
        </p:nvPicPr>
        <p:blipFill>
          <a:blip r:embed="rId2"/>
          <a:stretch>
            <a:fillRect/>
          </a:stretch>
        </p:blipFill>
        <p:spPr>
          <a:xfrm>
            <a:off x="7706566" y="4120934"/>
            <a:ext cx="2636104" cy="1781682"/>
          </a:xfrm>
          <a:prstGeom prst="rect">
            <a:avLst/>
          </a:prstGeom>
        </p:spPr>
      </p:pic>
      <p:pic>
        <p:nvPicPr>
          <p:cNvPr id="9" name="Bildobjekt 8"/>
          <p:cNvPicPr>
            <a:picLocks noChangeAspect="1"/>
          </p:cNvPicPr>
          <p:nvPr/>
        </p:nvPicPr>
        <p:blipFill>
          <a:blip r:embed="rId3"/>
          <a:stretch>
            <a:fillRect/>
          </a:stretch>
        </p:blipFill>
        <p:spPr>
          <a:xfrm>
            <a:off x="1579658" y="4154843"/>
            <a:ext cx="2656270" cy="1764468"/>
          </a:xfrm>
          <a:prstGeom prst="rect">
            <a:avLst/>
          </a:prstGeom>
        </p:spPr>
      </p:pic>
      <p:pic>
        <p:nvPicPr>
          <p:cNvPr id="10" name="Bildobjekt 9"/>
          <p:cNvPicPr>
            <a:picLocks noChangeAspect="1"/>
          </p:cNvPicPr>
          <p:nvPr/>
        </p:nvPicPr>
        <p:blipFill>
          <a:blip r:embed="rId4"/>
          <a:stretch>
            <a:fillRect/>
          </a:stretch>
        </p:blipFill>
        <p:spPr>
          <a:xfrm>
            <a:off x="4439816" y="5227174"/>
            <a:ext cx="3083024" cy="1514194"/>
          </a:xfrm>
          <a:prstGeom prst="rect">
            <a:avLst/>
          </a:prstGeom>
        </p:spPr>
      </p:pic>
      <p:pic>
        <p:nvPicPr>
          <p:cNvPr id="11" name="Bildobjekt 10"/>
          <p:cNvPicPr>
            <a:picLocks noChangeAspect="1"/>
          </p:cNvPicPr>
          <p:nvPr/>
        </p:nvPicPr>
        <p:blipFill>
          <a:blip r:embed="rId5"/>
          <a:stretch>
            <a:fillRect/>
          </a:stretch>
        </p:blipFill>
        <p:spPr>
          <a:xfrm>
            <a:off x="4439816" y="3352051"/>
            <a:ext cx="3083024" cy="1737152"/>
          </a:xfrm>
          <a:prstGeom prst="rect">
            <a:avLst/>
          </a:prstGeom>
        </p:spPr>
      </p:pic>
    </p:spTree>
    <p:extLst>
      <p:ext uri="{BB962C8B-B14F-4D97-AF65-F5344CB8AC3E}">
        <p14:creationId xmlns:p14="http://schemas.microsoft.com/office/powerpoint/2010/main" val="131506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11424" y="536302"/>
            <a:ext cx="10972800" cy="1143000"/>
          </a:xfrm>
        </p:spPr>
        <p:txBody>
          <a:bodyPr>
            <a:normAutofit/>
          </a:bodyPr>
          <a:lstStyle/>
          <a:p>
            <a:r>
              <a:rPr lang="sv-SE" sz="3200" dirty="0" smtClean="0">
                <a:solidFill>
                  <a:schemeClr val="accent2"/>
                </a:solidFill>
                <a:ea typeface="+mn-ea"/>
              </a:rPr>
              <a:t>Förväntad utveckling myndighet och öppen verksamhet</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a:bodyPr>
          <a:lstStyle/>
          <a:p>
            <a:pPr lvl="0"/>
            <a:r>
              <a:rPr lang="sv-SE" sz="2800" dirty="0" smtClean="0"/>
              <a:t>Arbeta </a:t>
            </a:r>
            <a:r>
              <a:rPr lang="sv-SE" sz="2800" dirty="0"/>
              <a:t>med att få ihop de verksamheter där </a:t>
            </a:r>
            <a:r>
              <a:rPr lang="sv-SE" sz="2800" dirty="0" err="1"/>
              <a:t>förvaltningsdelning</a:t>
            </a:r>
            <a:r>
              <a:rPr lang="sv-SE" sz="2800" dirty="0"/>
              <a:t> har skett och säkerställa att inget har missats.</a:t>
            </a:r>
          </a:p>
          <a:p>
            <a:pPr lvl="0"/>
            <a:r>
              <a:rPr lang="sv-SE" sz="2800" dirty="0"/>
              <a:t>Arbeta fram rutiner och samarbete mellan de olika områdena i respektive förvaltning, till exempel skapa nya forum för utveckling.</a:t>
            </a:r>
          </a:p>
          <a:p>
            <a:pPr lvl="0"/>
            <a:r>
              <a:rPr lang="sv-SE" sz="2800" dirty="0" smtClean="0"/>
              <a:t>Fortsätta </a:t>
            </a:r>
            <a:r>
              <a:rPr lang="sv-SE" sz="2800" dirty="0"/>
              <a:t>utveckla de sociala insatserna med öppna mötesplatser, anhörigstöd och det kurativa arbetet.</a:t>
            </a:r>
          </a:p>
          <a:p>
            <a:pPr marL="0" indent="0">
              <a:buNone/>
            </a:pPr>
            <a:endParaRPr lang="sv-SE" sz="2800" dirty="0"/>
          </a:p>
          <a:p>
            <a:endParaRPr lang="sv-SE" dirty="0" smtClean="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27</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616680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71761" y="926068"/>
            <a:ext cx="11281494" cy="1143000"/>
          </a:xfrm>
        </p:spPr>
        <p:txBody>
          <a:bodyPr>
            <a:noAutofit/>
          </a:bodyPr>
          <a:lstStyle/>
          <a:p>
            <a:r>
              <a:rPr lang="sv-SE" sz="3200" dirty="0">
                <a:solidFill>
                  <a:schemeClr val="accent2"/>
                </a:solidFill>
              </a:rPr>
              <a:t>Analys av verksamhet och ekonomi</a:t>
            </a:r>
            <a:r>
              <a:rPr lang="sv-SE" sz="3200" dirty="0"/>
              <a:t> </a:t>
            </a:r>
            <a:r>
              <a:rPr lang="sv-SE" sz="3200" dirty="0" smtClean="0">
                <a:solidFill>
                  <a:schemeClr val="accent2"/>
                </a:solidFill>
                <a:ea typeface="+mn-ea"/>
              </a:rPr>
              <a:t>hemtjänst +688 tkr, </a:t>
            </a:r>
            <a:br>
              <a:rPr lang="sv-SE" sz="3200" dirty="0" smtClean="0">
                <a:solidFill>
                  <a:schemeClr val="accent2"/>
                </a:solidFill>
                <a:ea typeface="+mn-ea"/>
              </a:rPr>
            </a:br>
            <a:r>
              <a:rPr lang="sv-SE" sz="3200" dirty="0" smtClean="0">
                <a:solidFill>
                  <a:schemeClr val="accent2"/>
                </a:solidFill>
                <a:ea typeface="+mn-ea"/>
              </a:rPr>
              <a:t>varav kostnader för covid-19 är 2 593 tkr</a:t>
            </a:r>
            <a:endParaRPr lang="sv-SE" sz="3200" dirty="0">
              <a:solidFill>
                <a:schemeClr val="accent2"/>
              </a:solidFill>
              <a:ea typeface="+mn-ea"/>
            </a:endParaRPr>
          </a:p>
        </p:txBody>
      </p:sp>
      <p:sp>
        <p:nvSpPr>
          <p:cNvPr id="3" name="Platshållare för innehåll 2"/>
          <p:cNvSpPr>
            <a:spLocks noGrp="1"/>
          </p:cNvSpPr>
          <p:nvPr>
            <p:ph idx="1"/>
          </p:nvPr>
        </p:nvSpPr>
        <p:spPr>
          <a:xfrm>
            <a:off x="571761" y="2564904"/>
            <a:ext cx="10972800" cy="4525963"/>
          </a:xfrm>
        </p:spPr>
        <p:txBody>
          <a:bodyPr>
            <a:normAutofit/>
          </a:bodyPr>
          <a:lstStyle/>
          <a:p>
            <a:pPr marL="0" indent="0">
              <a:buNone/>
            </a:pPr>
            <a:r>
              <a:rPr lang="sv-SE" altLang="sv-SE" sz="2600" b="1" dirty="0">
                <a:latin typeface="+mn-lt"/>
              </a:rPr>
              <a:t>Största avvikelserna:                                     </a:t>
            </a:r>
          </a:p>
          <a:p>
            <a:r>
              <a:rPr lang="sv-SE" dirty="0" smtClean="0"/>
              <a:t>Administration                  	 </a:t>
            </a:r>
            <a:r>
              <a:rPr lang="sv-SE" dirty="0"/>
              <a:t>+1 118 </a:t>
            </a:r>
            <a:r>
              <a:rPr lang="sv-SE" dirty="0" smtClean="0"/>
              <a:t>tkr</a:t>
            </a:r>
          </a:p>
          <a:p>
            <a:r>
              <a:rPr lang="sv-SE" dirty="0" smtClean="0"/>
              <a:t>Centralt                               	  +</a:t>
            </a:r>
            <a:r>
              <a:rPr lang="sv-SE" dirty="0"/>
              <a:t>949 </a:t>
            </a:r>
            <a:r>
              <a:rPr lang="sv-SE" dirty="0" smtClean="0"/>
              <a:t>tkr</a:t>
            </a:r>
          </a:p>
          <a:p>
            <a:r>
              <a:rPr lang="sv-SE" dirty="0" smtClean="0"/>
              <a:t>Hemtjänst inkl. </a:t>
            </a:r>
            <a:r>
              <a:rPr lang="sv-SE" dirty="0"/>
              <a:t>nattpatrull  </a:t>
            </a:r>
            <a:r>
              <a:rPr lang="sv-SE" dirty="0" smtClean="0"/>
              <a:t>        -</a:t>
            </a:r>
            <a:r>
              <a:rPr lang="sv-SE" dirty="0"/>
              <a:t>1 446 tkr</a:t>
            </a:r>
            <a:br>
              <a:rPr lang="sv-SE" dirty="0"/>
            </a:b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28</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5573356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p:cNvPicPr>
            <a:picLocks noChangeAspect="1"/>
          </p:cNvPicPr>
          <p:nvPr/>
        </p:nvPicPr>
        <p:blipFill>
          <a:blip r:embed="rId3"/>
          <a:stretch>
            <a:fillRect/>
          </a:stretch>
        </p:blipFill>
        <p:spPr>
          <a:xfrm>
            <a:off x="5787725" y="2420888"/>
            <a:ext cx="5806626" cy="3782385"/>
          </a:xfrm>
          <a:prstGeom prst="rect">
            <a:avLst/>
          </a:prstGeom>
        </p:spPr>
      </p:pic>
      <p:sp>
        <p:nvSpPr>
          <p:cNvPr id="2" name="Rubrik 1"/>
          <p:cNvSpPr>
            <a:spLocks noGrp="1"/>
          </p:cNvSpPr>
          <p:nvPr>
            <p:ph type="title"/>
          </p:nvPr>
        </p:nvSpPr>
        <p:spPr>
          <a:xfrm>
            <a:off x="621550" y="687585"/>
            <a:ext cx="10972800" cy="1143000"/>
          </a:xfrm>
        </p:spPr>
        <p:txBody>
          <a:bodyPr>
            <a:normAutofit/>
          </a:bodyPr>
          <a:lstStyle/>
          <a:p>
            <a:r>
              <a:rPr lang="sv-SE" sz="3200" dirty="0" smtClean="0">
                <a:solidFill>
                  <a:schemeClr val="accent2"/>
                </a:solidFill>
                <a:ea typeface="+mn-ea"/>
              </a:rPr>
              <a:t>  Analys </a:t>
            </a:r>
            <a:r>
              <a:rPr lang="sv-SE" sz="3200" dirty="0">
                <a:solidFill>
                  <a:schemeClr val="accent2"/>
                </a:solidFill>
                <a:ea typeface="+mn-ea"/>
              </a:rPr>
              <a:t>över </a:t>
            </a:r>
            <a:r>
              <a:rPr lang="sv-SE" sz="3200" dirty="0" smtClean="0">
                <a:solidFill>
                  <a:schemeClr val="accent2"/>
                </a:solidFill>
                <a:ea typeface="+mn-ea"/>
              </a:rPr>
              <a:t>verksamhet och ekonomi hemtjänst</a:t>
            </a:r>
            <a:endParaRPr lang="sv-SE" sz="3200" dirty="0">
              <a:solidFill>
                <a:schemeClr val="accent2"/>
              </a:solidFill>
              <a:ea typeface="+mn-ea"/>
            </a:endParaRPr>
          </a:p>
        </p:txBody>
      </p:sp>
      <p:sp>
        <p:nvSpPr>
          <p:cNvPr id="3" name="Platshållare för innehåll 2"/>
          <p:cNvSpPr>
            <a:spLocks noGrp="1"/>
          </p:cNvSpPr>
          <p:nvPr>
            <p:ph idx="1"/>
          </p:nvPr>
        </p:nvSpPr>
        <p:spPr>
          <a:xfrm>
            <a:off x="479376" y="1739982"/>
            <a:ext cx="11391056" cy="4708528"/>
          </a:xfrm>
          <a:noFill/>
        </p:spPr>
        <p:txBody>
          <a:bodyPr>
            <a:normAutofit fontScale="85000" lnSpcReduction="20000"/>
          </a:bodyPr>
          <a:lstStyle/>
          <a:p>
            <a:r>
              <a:rPr lang="sv-SE" sz="3100" dirty="0" smtClean="0">
                <a:latin typeface="+mn-lt"/>
              </a:rPr>
              <a:t>Hemtjänstgrupperna </a:t>
            </a:r>
            <a:r>
              <a:rPr lang="sv-SE" sz="3100" dirty="0">
                <a:latin typeface="+mn-lt"/>
              </a:rPr>
              <a:t>gör ett överskott men på grund av kostnader för covid-19 blir resultatet negativt. </a:t>
            </a:r>
            <a:r>
              <a:rPr lang="sv-SE" sz="3100" dirty="0" smtClean="0">
                <a:latin typeface="+mn-lt"/>
              </a:rPr>
              <a:t/>
            </a:r>
            <a:br>
              <a:rPr lang="sv-SE" sz="3100" dirty="0" smtClean="0">
                <a:latin typeface="+mn-lt"/>
              </a:rPr>
            </a:br>
            <a:r>
              <a:rPr lang="sv-SE" sz="3100" dirty="0" smtClean="0">
                <a:latin typeface="+mn-lt"/>
              </a:rPr>
              <a:t>Förbättringsarbeten </a:t>
            </a:r>
            <a:r>
              <a:rPr lang="sv-SE" sz="3100" dirty="0">
                <a:latin typeface="+mn-lt"/>
              </a:rPr>
              <a:t>som pågått de </a:t>
            </a:r>
            <a:r>
              <a:rPr lang="sv-SE" sz="3100" dirty="0" smtClean="0">
                <a:latin typeface="+mn-lt"/>
              </a:rPr>
              <a:t/>
            </a:r>
            <a:br>
              <a:rPr lang="sv-SE" sz="3100" dirty="0" smtClean="0">
                <a:latin typeface="+mn-lt"/>
              </a:rPr>
            </a:br>
            <a:r>
              <a:rPr lang="sv-SE" sz="3100" dirty="0" smtClean="0">
                <a:latin typeface="+mn-lt"/>
              </a:rPr>
              <a:t>senaste </a:t>
            </a:r>
            <a:r>
              <a:rPr lang="sv-SE" sz="3100" dirty="0">
                <a:latin typeface="+mn-lt"/>
              </a:rPr>
              <a:t>åren har gett effekt under </a:t>
            </a:r>
            <a:r>
              <a:rPr lang="sv-SE" sz="3100" dirty="0" smtClean="0">
                <a:latin typeface="+mn-lt"/>
              </a:rPr>
              <a:t/>
            </a:r>
            <a:br>
              <a:rPr lang="sv-SE" sz="3100" dirty="0" smtClean="0">
                <a:latin typeface="+mn-lt"/>
              </a:rPr>
            </a:br>
            <a:r>
              <a:rPr lang="sv-SE" sz="3100" dirty="0" smtClean="0">
                <a:latin typeface="+mn-lt"/>
              </a:rPr>
              <a:t>året.</a:t>
            </a:r>
            <a:endParaRPr lang="sv-SE" sz="3100" dirty="0">
              <a:latin typeface="+mn-lt"/>
            </a:endParaRPr>
          </a:p>
          <a:p>
            <a:pPr marL="0" indent="0">
              <a:buNone/>
            </a:pPr>
            <a:endParaRPr lang="sv-SE" sz="5000" dirty="0">
              <a:solidFill>
                <a:schemeClr val="tx1"/>
              </a:solidFill>
            </a:endParaRPr>
          </a:p>
          <a:p>
            <a:endParaRPr lang="sv-SE" sz="2000" dirty="0" smtClean="0">
              <a:solidFill>
                <a:schemeClr val="tx1"/>
              </a:solidFill>
            </a:endParaRPr>
          </a:p>
          <a:p>
            <a:endParaRPr lang="sv-SE" sz="2000" dirty="0">
              <a:solidFill>
                <a:schemeClr val="tx1"/>
              </a:solidFill>
            </a:endParaRPr>
          </a:p>
          <a:p>
            <a:endParaRPr lang="sv-SE" sz="2000" dirty="0" smtClean="0">
              <a:solidFill>
                <a:schemeClr val="tx1"/>
              </a:solidFill>
            </a:endParaRPr>
          </a:p>
          <a:p>
            <a:endParaRPr lang="sv-SE" sz="2000" dirty="0" smtClean="0">
              <a:solidFill>
                <a:schemeClr val="tx1"/>
              </a:solidFill>
            </a:endParaRPr>
          </a:p>
          <a:p>
            <a:pPr marL="0" indent="0">
              <a:buNone/>
            </a:pPr>
            <a:endParaRPr lang="sv-SE" sz="2000" dirty="0">
              <a:solidFill>
                <a:schemeClr val="tx1"/>
              </a:solidFill>
            </a:endParaRPr>
          </a:p>
          <a:p>
            <a:endParaRPr lang="sv-SE" sz="2200" dirty="0" smtClean="0">
              <a:solidFill>
                <a:schemeClr val="tx1"/>
              </a:solidFill>
            </a:endParaRPr>
          </a:p>
          <a:p>
            <a:pPr marL="0" indent="0">
              <a:buNone/>
            </a:pPr>
            <a:r>
              <a:rPr lang="sv-SE" sz="2200" dirty="0" smtClean="0">
                <a:solidFill>
                  <a:srgbClr val="FF0000"/>
                </a:solidFill>
              </a:rPr>
              <a:t/>
            </a:r>
            <a:br>
              <a:rPr lang="sv-SE" sz="2200" dirty="0" smtClean="0">
                <a:solidFill>
                  <a:srgbClr val="FF0000"/>
                </a:solidFill>
              </a:rPr>
            </a:br>
            <a:endParaRPr lang="sv-SE" sz="2200" dirty="0">
              <a:solidFill>
                <a:srgbClr val="FF0000"/>
              </a:solidFill>
            </a:endParaRPr>
          </a:p>
          <a:p>
            <a:pPr marL="0" lvl="0" indent="0" eaLnBrk="0" fontAlgn="base" hangingPunct="0">
              <a:spcAft>
                <a:spcPct val="0"/>
              </a:spcAft>
              <a:buNone/>
              <a:defRPr/>
            </a:pPr>
            <a:endParaRPr lang="sv-SE" sz="2000" kern="0" dirty="0" smtClean="0">
              <a:solidFill>
                <a:srgbClr val="000000"/>
              </a:solidFill>
              <a:latin typeface="CG Omega" panose="020B0502050508020304" pitchFamily="34" charset="0"/>
              <a:ea typeface="ＭＳ Ｐゴシック"/>
            </a:endParaRPr>
          </a:p>
          <a:p>
            <a:pPr marL="0" lvl="0" indent="0" eaLnBrk="0" fontAlgn="base" hangingPunct="0">
              <a:spcAft>
                <a:spcPct val="0"/>
              </a:spcAft>
              <a:buNone/>
              <a:defRPr/>
            </a:pPr>
            <a:endParaRPr lang="sv-SE" sz="1900" dirty="0"/>
          </a:p>
          <a:p>
            <a:pPr marL="0" lvl="0" indent="0" eaLnBrk="0" fontAlgn="base" hangingPunct="0">
              <a:spcAft>
                <a:spcPct val="0"/>
              </a:spcAft>
              <a:buNone/>
              <a:defRPr/>
            </a:pPr>
            <a:endParaRPr lang="sv-SE" sz="2100" dirty="0"/>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29</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11198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9416" y="1023613"/>
            <a:ext cx="10972800" cy="1143000"/>
          </a:xfrm>
        </p:spPr>
        <p:txBody>
          <a:bodyPr>
            <a:noAutofit/>
          </a:bodyPr>
          <a:lstStyle/>
          <a:p>
            <a:r>
              <a:rPr lang="sv-SE" altLang="sv-SE" sz="3200" dirty="0">
                <a:solidFill>
                  <a:schemeClr val="accent2"/>
                </a:solidFill>
                <a:ea typeface="+mn-ea"/>
              </a:rPr>
              <a:t>Sammanfattning av budgetavvikelse </a:t>
            </a:r>
            <a:r>
              <a:rPr lang="sv-SE" altLang="sv-SE" sz="3200" dirty="0" smtClean="0">
                <a:solidFill>
                  <a:schemeClr val="accent2"/>
                </a:solidFill>
                <a:ea typeface="+mn-ea"/>
              </a:rPr>
              <a:t>2021:</a:t>
            </a:r>
            <a:r>
              <a:rPr lang="sv-SE" altLang="sv-SE" sz="3200" dirty="0">
                <a:solidFill>
                  <a:schemeClr val="accent2"/>
                </a:solidFill>
                <a:ea typeface="+mn-ea"/>
              </a:rPr>
              <a:t/>
            </a:r>
            <a:br>
              <a:rPr lang="sv-SE" altLang="sv-SE" sz="3200" dirty="0">
                <a:solidFill>
                  <a:schemeClr val="accent2"/>
                </a:solidFill>
                <a:ea typeface="+mn-ea"/>
              </a:rPr>
            </a:br>
            <a:r>
              <a:rPr lang="sv-SE" altLang="sv-SE" sz="3200" dirty="0">
                <a:solidFill>
                  <a:schemeClr val="accent2"/>
                </a:solidFill>
                <a:ea typeface="+mn-ea"/>
              </a:rPr>
              <a:t>(belopp i tkr</a:t>
            </a:r>
            <a:r>
              <a:rPr lang="sv-SE" altLang="sv-SE" sz="3200" dirty="0" smtClean="0">
                <a:solidFill>
                  <a:schemeClr val="accent2"/>
                </a:solidFill>
                <a:ea typeface="+mn-ea"/>
              </a:rPr>
              <a:t>)</a:t>
            </a:r>
            <a:endParaRPr lang="sv-SE" sz="3600" dirty="0">
              <a:solidFill>
                <a:srgbClr val="FF0000"/>
              </a:solidFill>
            </a:endParaRPr>
          </a:p>
        </p:txBody>
      </p:sp>
      <p:sp>
        <p:nvSpPr>
          <p:cNvPr id="3" name="Platshållare för innehåll 2"/>
          <p:cNvSpPr>
            <a:spLocks noGrp="1"/>
          </p:cNvSpPr>
          <p:nvPr>
            <p:ph idx="1"/>
          </p:nvPr>
        </p:nvSpPr>
        <p:spPr>
          <a:xfrm>
            <a:off x="551384" y="2188455"/>
            <a:ext cx="10972800" cy="4525963"/>
          </a:xfrm>
        </p:spPr>
        <p:txBody>
          <a:bodyPr/>
          <a:lstStyle/>
          <a:p>
            <a:pPr>
              <a:spcBef>
                <a:spcPct val="0"/>
              </a:spcBef>
              <a:buFontTx/>
              <a:buNone/>
            </a:pPr>
            <a:endParaRPr lang="sv-SE" altLang="sv-SE" dirty="0">
              <a:latin typeface="CG Omega" panose="020B0502050508020304" pitchFamily="34" charset="0"/>
            </a:endParaRPr>
          </a:p>
          <a:p>
            <a:pPr>
              <a:spcBef>
                <a:spcPct val="0"/>
              </a:spcBef>
              <a:buFontTx/>
              <a:buNone/>
            </a:pPr>
            <a:r>
              <a:rPr lang="sv-SE" altLang="sv-SE" u="sng" dirty="0"/>
              <a:t>Faktor</a:t>
            </a:r>
            <a:r>
              <a:rPr lang="sv-SE" altLang="sv-SE" dirty="0"/>
              <a:t>			</a:t>
            </a:r>
            <a:r>
              <a:rPr lang="sv-SE" altLang="sv-SE" dirty="0" smtClean="0"/>
              <a:t>	</a:t>
            </a:r>
            <a:r>
              <a:rPr lang="sv-SE" altLang="sv-SE" dirty="0"/>
              <a:t> </a:t>
            </a:r>
            <a:r>
              <a:rPr lang="sv-SE" altLang="sv-SE" dirty="0" smtClean="0"/>
              <a:t>      	  2021</a:t>
            </a:r>
            <a:r>
              <a:rPr lang="sv-SE" altLang="sv-SE" dirty="0"/>
              <a:t>		</a:t>
            </a:r>
            <a:r>
              <a:rPr lang="sv-SE" altLang="sv-SE" dirty="0" smtClean="0"/>
              <a:t>  2021</a:t>
            </a:r>
            <a:r>
              <a:rPr lang="sv-SE" altLang="sv-SE" dirty="0"/>
              <a:t/>
            </a:r>
            <a:br>
              <a:rPr lang="sv-SE" altLang="sv-SE" dirty="0"/>
            </a:br>
            <a:r>
              <a:rPr lang="sv-SE" altLang="sv-SE" dirty="0"/>
              <a:t>			</a:t>
            </a:r>
            <a:r>
              <a:rPr lang="sv-SE" altLang="sv-SE" dirty="0" smtClean="0"/>
              <a:t>	</a:t>
            </a:r>
            <a:r>
              <a:rPr lang="sv-SE" altLang="sv-SE" dirty="0"/>
              <a:t> </a:t>
            </a:r>
            <a:r>
              <a:rPr lang="sv-SE" altLang="sv-SE" dirty="0" smtClean="0"/>
              <a:t>              </a:t>
            </a:r>
            <a:r>
              <a:rPr lang="sv-SE" altLang="sv-SE" u="sng" dirty="0" smtClean="0"/>
              <a:t>bokslut</a:t>
            </a:r>
            <a:r>
              <a:rPr lang="sv-SE" altLang="sv-SE" dirty="0"/>
              <a:t>	</a:t>
            </a:r>
            <a:r>
              <a:rPr lang="sv-SE" altLang="sv-SE" dirty="0" smtClean="0"/>
              <a:t>  </a:t>
            </a:r>
            <a:r>
              <a:rPr lang="sv-SE" altLang="sv-SE" u="sng" dirty="0" smtClean="0"/>
              <a:t>avvikelse</a:t>
            </a:r>
            <a:endParaRPr lang="sv-SE" altLang="sv-SE" u="sng" dirty="0"/>
          </a:p>
          <a:p>
            <a:pPr>
              <a:spcBef>
                <a:spcPct val="0"/>
              </a:spcBef>
              <a:buFontTx/>
              <a:buNone/>
            </a:pPr>
            <a:r>
              <a:rPr lang="sv-SE" altLang="sv-SE" dirty="0" smtClean="0"/>
              <a:t>Nettokostnader </a:t>
            </a:r>
            <a:r>
              <a:rPr lang="sv-SE" altLang="sv-SE" dirty="0"/>
              <a:t>exkl. covid-19       -375 400	   + 13 574</a:t>
            </a:r>
          </a:p>
          <a:p>
            <a:pPr>
              <a:spcBef>
                <a:spcPct val="0"/>
              </a:spcBef>
              <a:buFontTx/>
              <a:buNone/>
            </a:pPr>
            <a:endParaRPr lang="sv-SE" altLang="sv-SE" dirty="0"/>
          </a:p>
          <a:p>
            <a:pPr>
              <a:spcBef>
                <a:spcPct val="0"/>
              </a:spcBef>
              <a:buFontTx/>
              <a:buNone/>
            </a:pPr>
            <a:r>
              <a:rPr lang="sv-SE" altLang="sv-SE" dirty="0"/>
              <a:t>Kostnader </a:t>
            </a:r>
            <a:r>
              <a:rPr lang="sv-SE" altLang="sv-SE" dirty="0" smtClean="0"/>
              <a:t>pga. covid-19</a:t>
            </a:r>
            <a:r>
              <a:rPr lang="sv-SE" altLang="sv-SE" dirty="0"/>
              <a:t>		     -9 543	      -9 543</a:t>
            </a:r>
          </a:p>
          <a:p>
            <a:pPr>
              <a:spcBef>
                <a:spcPct val="0"/>
              </a:spcBef>
              <a:buFontTx/>
              <a:buNone/>
            </a:pPr>
            <a:endParaRPr lang="sv-SE" altLang="sv-SE" dirty="0"/>
          </a:p>
          <a:p>
            <a:pPr>
              <a:spcBef>
                <a:spcPct val="0"/>
              </a:spcBef>
              <a:buFontTx/>
              <a:buNone/>
            </a:pPr>
            <a:r>
              <a:rPr lang="sv-SE" altLang="sv-SE" dirty="0"/>
              <a:t>Nettokostnader inkl. covid-19         -384 943            </a:t>
            </a:r>
            <a:r>
              <a:rPr lang="sv-SE" dirty="0"/>
              <a:t>+ 4 031 </a:t>
            </a:r>
          </a:p>
          <a:p>
            <a:pPr>
              <a:spcBef>
                <a:spcPct val="0"/>
              </a:spcBef>
              <a:buNone/>
            </a:pPr>
            <a:endParaRPr lang="sv-SE" altLang="sv-SE" dirty="0"/>
          </a:p>
          <a:p>
            <a:pPr>
              <a:spcBef>
                <a:spcPct val="0"/>
              </a:spcBef>
              <a:buNone/>
            </a:pPr>
            <a:r>
              <a:rPr lang="sv-SE" altLang="sv-SE" dirty="0" smtClean="0"/>
              <a:t>Netto investeringar		                       -881	         +908		</a:t>
            </a:r>
            <a:endParaRPr lang="sv-SE" u="sng" dirty="0">
              <a:solidFill>
                <a:srgbClr val="FF0000"/>
              </a:solidFill>
            </a:endParaRPr>
          </a:p>
          <a:p>
            <a:pPr>
              <a:spcBef>
                <a:spcPct val="0"/>
              </a:spcBef>
              <a:buFontTx/>
              <a:buNone/>
            </a:pPr>
            <a:r>
              <a:rPr lang="sv-SE" altLang="sv-SE" dirty="0" smtClean="0"/>
              <a:t>			   			  	       </a:t>
            </a:r>
          </a:p>
          <a:p>
            <a:pPr>
              <a:spcBef>
                <a:spcPct val="0"/>
              </a:spcBef>
              <a:buFontTx/>
              <a:buNone/>
            </a:pPr>
            <a:endParaRPr lang="sv-SE" altLang="sv-SE" dirty="0"/>
          </a:p>
          <a:p>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8307008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5400" y="440256"/>
            <a:ext cx="10972800" cy="1143000"/>
          </a:xfrm>
        </p:spPr>
        <p:txBody>
          <a:bodyPr>
            <a:normAutofit/>
          </a:bodyPr>
          <a:lstStyle/>
          <a:p>
            <a:r>
              <a:rPr lang="sv-SE" sz="3200" dirty="0">
                <a:solidFill>
                  <a:schemeClr val="accent2"/>
                </a:solidFill>
              </a:rPr>
              <a:t>Årets händelser </a:t>
            </a:r>
            <a:r>
              <a:rPr lang="sv-SE" sz="3200" dirty="0" smtClean="0">
                <a:solidFill>
                  <a:schemeClr val="accent2"/>
                </a:solidFill>
                <a:ea typeface="+mn-ea"/>
              </a:rPr>
              <a:t>hemtjänst</a:t>
            </a:r>
            <a:endParaRPr lang="sv-SE" sz="3200" dirty="0">
              <a:solidFill>
                <a:schemeClr val="accent2"/>
              </a:solidFill>
              <a:ea typeface="+mn-ea"/>
            </a:endParaRPr>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7" name="textruta 6"/>
          <p:cNvSpPr txBox="1"/>
          <p:nvPr/>
        </p:nvSpPr>
        <p:spPr>
          <a:xfrm>
            <a:off x="335360" y="188640"/>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Platshållare för innehåll 8"/>
          <p:cNvSpPr>
            <a:spLocks noGrp="1"/>
          </p:cNvSpPr>
          <p:nvPr>
            <p:ph idx="1"/>
          </p:nvPr>
        </p:nvSpPr>
        <p:spPr>
          <a:xfrm>
            <a:off x="335360" y="1268760"/>
            <a:ext cx="10972800" cy="4525963"/>
          </a:xfrm>
        </p:spPr>
        <p:txBody>
          <a:bodyPr>
            <a:normAutofit/>
          </a:bodyPr>
          <a:lstStyle/>
          <a:p>
            <a:r>
              <a:rPr lang="sv-SE" dirty="0" smtClean="0"/>
              <a:t>Höga </a:t>
            </a:r>
            <a:r>
              <a:rPr lang="sv-SE" dirty="0"/>
              <a:t>sjuktal har krävt stor flexibilitet vid den dagliga planeringen av brukarnas insatser. </a:t>
            </a:r>
            <a:endParaRPr lang="sv-SE" dirty="0" smtClean="0"/>
          </a:p>
          <a:p>
            <a:r>
              <a:rPr lang="sv-SE" dirty="0" smtClean="0"/>
              <a:t>Viss </a:t>
            </a:r>
            <a:r>
              <a:rPr lang="sv-SE" dirty="0"/>
              <a:t>utbildning har under året kunnat hållas digitalt medan andra inte har kunnat genomföras.</a:t>
            </a:r>
          </a:p>
          <a:p>
            <a:r>
              <a:rPr lang="sv-SE" dirty="0"/>
              <a:t>Företaget </a:t>
            </a:r>
            <a:r>
              <a:rPr lang="sv-SE" dirty="0" err="1"/>
              <a:t>Ensolution</a:t>
            </a:r>
            <a:r>
              <a:rPr lang="sv-SE" dirty="0"/>
              <a:t> har under året genomfört </a:t>
            </a:r>
            <a:r>
              <a:rPr lang="sv-SE" dirty="0" smtClean="0"/>
              <a:t>genomlysning </a:t>
            </a:r>
            <a:r>
              <a:rPr lang="sv-SE" dirty="0"/>
              <a:t>av två enheter, Centrala innerstan samt Listers </a:t>
            </a:r>
            <a:r>
              <a:rPr lang="sv-SE" dirty="0" smtClean="0"/>
              <a:t>hemtjänst</a:t>
            </a:r>
            <a:r>
              <a:rPr lang="sv-SE" dirty="0"/>
              <a:t>. Syftet </a:t>
            </a:r>
            <a:r>
              <a:rPr lang="sv-SE" dirty="0" smtClean="0"/>
              <a:t>var bland annat </a:t>
            </a:r>
            <a:r>
              <a:rPr lang="sv-SE" dirty="0"/>
              <a:t>att hitta effektiviseringsområden inom </a:t>
            </a:r>
            <a:r>
              <a:rPr lang="sv-SE" dirty="0" smtClean="0"/>
              <a:t>hemtjänstens ansvarsområde</a:t>
            </a:r>
            <a:r>
              <a:rPr lang="sv-SE" dirty="0"/>
              <a:t>. Resultaten visade på god </a:t>
            </a:r>
            <a:r>
              <a:rPr lang="sv-SE" dirty="0" smtClean="0"/>
              <a:t>planering </a:t>
            </a:r>
            <a:r>
              <a:rPr lang="sv-SE" dirty="0"/>
              <a:t>över </a:t>
            </a:r>
            <a:r>
              <a:rPr lang="sv-SE" dirty="0" smtClean="0"/>
              <a:t>lag, dock </a:t>
            </a:r>
            <a:r>
              <a:rPr lang="sv-SE" dirty="0"/>
              <a:t>behövs det hittas mer effektiva </a:t>
            </a:r>
            <a:r>
              <a:rPr lang="sv-SE" dirty="0" smtClean="0"/>
              <a:t>lösningar </a:t>
            </a:r>
            <a:r>
              <a:rPr lang="sv-SE" dirty="0"/>
              <a:t>för vissa </a:t>
            </a:r>
            <a:r>
              <a:rPr lang="sv-SE" dirty="0" smtClean="0"/>
              <a:t>serviceinsatser som till exempel inköp och städ.</a:t>
            </a:r>
            <a:endParaRPr lang="sv-SE" dirty="0"/>
          </a:p>
          <a:p>
            <a:pPr marL="0" lvl="0" indent="0">
              <a:buNone/>
            </a:pPr>
            <a:endParaRPr lang="sv-SE" dirty="0"/>
          </a:p>
          <a:p>
            <a:endParaRPr lang="sv-SE" dirty="0"/>
          </a:p>
        </p:txBody>
      </p:sp>
    </p:spTree>
    <p:extLst>
      <p:ext uri="{BB962C8B-B14F-4D97-AF65-F5344CB8AC3E}">
        <p14:creationId xmlns:p14="http://schemas.microsoft.com/office/powerpoint/2010/main" val="32473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 calcmode="lin" valueType="num">
                                      <p:cBhvr additive="base">
                                        <p:cTn id="7"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83432" y="536302"/>
            <a:ext cx="10972800" cy="1143000"/>
          </a:xfrm>
        </p:spPr>
        <p:txBody>
          <a:bodyPr>
            <a:normAutofit/>
          </a:bodyPr>
          <a:lstStyle/>
          <a:p>
            <a:r>
              <a:rPr lang="sv-SE" sz="3200" dirty="0">
                <a:solidFill>
                  <a:schemeClr val="accent2"/>
                </a:solidFill>
              </a:rPr>
              <a:t>Årets händelser </a:t>
            </a:r>
            <a:r>
              <a:rPr lang="sv-SE" sz="3200" dirty="0" smtClean="0">
                <a:solidFill>
                  <a:schemeClr val="accent2"/>
                </a:solidFill>
              </a:rPr>
              <a:t>för </a:t>
            </a:r>
            <a:r>
              <a:rPr lang="sv-SE" sz="3200" dirty="0" smtClean="0">
                <a:solidFill>
                  <a:schemeClr val="accent2"/>
                </a:solidFill>
                <a:ea typeface="+mn-ea"/>
              </a:rPr>
              <a:t>hemtjänsten</a:t>
            </a:r>
            <a:endParaRPr lang="sv-SE" sz="3200" dirty="0">
              <a:solidFill>
                <a:schemeClr val="accent2"/>
              </a:solidFill>
              <a:ea typeface="+mn-ea"/>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31</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Platshållare för innehåll 8"/>
          <p:cNvSpPr>
            <a:spLocks noGrp="1"/>
          </p:cNvSpPr>
          <p:nvPr>
            <p:ph idx="1"/>
          </p:nvPr>
        </p:nvSpPr>
        <p:spPr/>
        <p:txBody>
          <a:bodyPr>
            <a:normAutofit/>
          </a:bodyPr>
          <a:lstStyle/>
          <a:p>
            <a:r>
              <a:rPr lang="sv-SE" dirty="0"/>
              <a:t>Flera av hemtjänstenheterna har utökat antalet cykelrundor och har därmed kunnat minska ner på antalet leasingbilar i hemtjänsten. Detta arbete kommer att fortsätta</a:t>
            </a:r>
            <a:r>
              <a:rPr lang="sv-SE" dirty="0" smtClean="0"/>
              <a:t>. </a:t>
            </a:r>
          </a:p>
          <a:p>
            <a:r>
              <a:rPr lang="sv-SE" dirty="0" smtClean="0"/>
              <a:t>Två </a:t>
            </a:r>
            <a:r>
              <a:rPr lang="sv-SE" dirty="0"/>
              <a:t>enhetschefstjänster har under hösten varit vakanta. Detta har medfört en ökad arbetsbelastning för befintliga enhetschefer.</a:t>
            </a:r>
          </a:p>
          <a:p>
            <a:r>
              <a:rPr lang="sv-SE" dirty="0"/>
              <a:t>Ett arbete med att minska antalet timanställda genomfördes i oktober månad på alla enheter.</a:t>
            </a:r>
          </a:p>
          <a:p>
            <a:r>
              <a:rPr lang="sv-SE" dirty="0"/>
              <a:t>Arbetet med IBIC och övergången i verksamhetssystemet </a:t>
            </a:r>
            <a:r>
              <a:rPr lang="sv-SE" dirty="0" err="1"/>
              <a:t>Lifecare</a:t>
            </a:r>
            <a:r>
              <a:rPr lang="sv-SE" dirty="0"/>
              <a:t> har påbörjats och kommer fortsättas att arbetas med under kommande år.</a:t>
            </a:r>
          </a:p>
          <a:p>
            <a:pPr marL="0" lvl="0" indent="0">
              <a:buNone/>
            </a:pPr>
            <a:endParaRPr lang="sv-SE" i="1" dirty="0" smtClean="0">
              <a:solidFill>
                <a:srgbClr val="FF0000"/>
              </a:solidFill>
            </a:endParaRPr>
          </a:p>
          <a:p>
            <a:pPr marL="0" lvl="0" indent="0">
              <a:buNone/>
            </a:pPr>
            <a:endParaRPr lang="sv-SE" dirty="0"/>
          </a:p>
          <a:p>
            <a:endParaRPr lang="sv-SE" dirty="0"/>
          </a:p>
        </p:txBody>
      </p:sp>
    </p:spTree>
    <p:extLst>
      <p:ext uri="{BB962C8B-B14F-4D97-AF65-F5344CB8AC3E}">
        <p14:creationId xmlns:p14="http://schemas.microsoft.com/office/powerpoint/2010/main" val="348446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 calcmode="lin" valueType="num">
                                      <p:cBhvr additive="base">
                                        <p:cTn id="7"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44216" y="534407"/>
            <a:ext cx="10972800" cy="1143000"/>
          </a:xfrm>
        </p:spPr>
        <p:txBody>
          <a:bodyPr>
            <a:normAutofit/>
          </a:bodyPr>
          <a:lstStyle/>
          <a:p>
            <a:r>
              <a:rPr lang="sv-SE" sz="3200" dirty="0" smtClean="0">
                <a:solidFill>
                  <a:schemeClr val="accent2"/>
                </a:solidFill>
                <a:ea typeface="+mn-ea"/>
              </a:rPr>
              <a:t>Förväntad utveckling för hemtjänsten</a:t>
            </a:r>
            <a:endParaRPr lang="sv-SE" sz="3200" dirty="0">
              <a:solidFill>
                <a:srgbClr val="FF0000"/>
              </a:solidFill>
              <a:ea typeface="+mn-ea"/>
            </a:endParaRPr>
          </a:p>
        </p:txBody>
      </p:sp>
      <p:sp>
        <p:nvSpPr>
          <p:cNvPr id="3" name="Platshållare för innehåll 2"/>
          <p:cNvSpPr>
            <a:spLocks noGrp="1"/>
          </p:cNvSpPr>
          <p:nvPr>
            <p:ph idx="1"/>
          </p:nvPr>
        </p:nvSpPr>
        <p:spPr>
          <a:xfrm>
            <a:off x="839416" y="1164177"/>
            <a:ext cx="11582400" cy="5039096"/>
          </a:xfrm>
        </p:spPr>
        <p:txBody>
          <a:bodyPr>
            <a:normAutofit/>
          </a:bodyPr>
          <a:lstStyle/>
          <a:p>
            <a:pPr marL="0" indent="0">
              <a:buNone/>
            </a:pPr>
            <a:endParaRPr lang="sv-SE" dirty="0"/>
          </a:p>
          <a:p>
            <a:pPr lvl="0"/>
            <a:r>
              <a:rPr lang="sv-SE" dirty="0" smtClean="0"/>
              <a:t>Fortsatt </a:t>
            </a:r>
            <a:r>
              <a:rPr lang="sv-SE" dirty="0"/>
              <a:t>arbete med att förbättra kontinuiteten för brukarna.</a:t>
            </a:r>
          </a:p>
          <a:p>
            <a:pPr lvl="0"/>
            <a:r>
              <a:rPr lang="sv-SE" dirty="0"/>
              <a:t>Kvalitetssäkra överlämning från myndighet till verkställighet för att säkerställa att brukarna får insatser utförda enligt beslut.</a:t>
            </a:r>
          </a:p>
          <a:p>
            <a:pPr lvl="0"/>
            <a:r>
              <a:rPr lang="sv-SE" dirty="0" smtClean="0"/>
              <a:t>Arbeta </a:t>
            </a:r>
            <a:r>
              <a:rPr lang="sv-SE" dirty="0"/>
              <a:t>med att minska sjukfrånvaron samt att arbeta med rehabiliteringsprocessen.</a:t>
            </a:r>
          </a:p>
          <a:p>
            <a:pPr lvl="0"/>
            <a:r>
              <a:rPr lang="sv-SE" dirty="0"/>
              <a:t>Bemanningsekonomiarbete med förbättrad schemaplanering kopplat till </a:t>
            </a:r>
            <a:r>
              <a:rPr lang="sv-SE" dirty="0" smtClean="0"/>
              <a:t>kontaktmannaskap.</a:t>
            </a:r>
            <a:endParaRPr lang="sv-SE" dirty="0"/>
          </a:p>
          <a:p>
            <a:pPr lvl="0"/>
            <a:r>
              <a:rPr lang="sv-SE" dirty="0" smtClean="0"/>
              <a:t>Digital </a:t>
            </a:r>
            <a:r>
              <a:rPr lang="sv-SE" dirty="0"/>
              <a:t>teknik- och systemanvändning ska öka inom hela verksamhetsområdet.</a:t>
            </a:r>
          </a:p>
          <a:p>
            <a:pPr lvl="0"/>
            <a:r>
              <a:rPr lang="sv-SE" dirty="0" smtClean="0"/>
              <a:t>Fortsatt </a:t>
            </a:r>
            <a:r>
              <a:rPr lang="sv-SE" dirty="0"/>
              <a:t>översyn av leasingbilar i syfte att minska antalet bilar.</a:t>
            </a:r>
          </a:p>
          <a:p>
            <a:pPr lvl="0"/>
            <a:r>
              <a:rPr lang="sv-SE" dirty="0"/>
              <a:t>Hitta effektivare sätt att utföra vissa serviceinsatser.</a:t>
            </a:r>
          </a:p>
          <a:p>
            <a:pPr lvl="0">
              <a:buFont typeface="Symbol" panose="05050102010706020507" pitchFamily="18" charset="2"/>
              <a:buChar char=""/>
            </a:pPr>
            <a:endParaRPr lang="sv-SE" dirty="0" smtClean="0"/>
          </a:p>
          <a:p>
            <a:pPr lvl="0">
              <a:buFont typeface="Symbol" panose="05050102010706020507" pitchFamily="18" charset="2"/>
              <a:buChar char=""/>
            </a:pPr>
            <a:endParaRPr lang="sv-SE" dirty="0"/>
          </a:p>
          <a:p>
            <a:endParaRPr lang="sv-SE" dirty="0" smtClean="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32</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39593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07368" y="885131"/>
            <a:ext cx="11521280" cy="1143000"/>
          </a:xfrm>
        </p:spPr>
        <p:txBody>
          <a:bodyPr>
            <a:noAutofit/>
          </a:bodyPr>
          <a:lstStyle/>
          <a:p>
            <a:r>
              <a:rPr lang="sv-SE" sz="3200" dirty="0" smtClean="0">
                <a:solidFill>
                  <a:schemeClr val="accent2"/>
                </a:solidFill>
                <a:ea typeface="+mn-ea"/>
              </a:rPr>
              <a:t>Analys av </a:t>
            </a:r>
            <a:r>
              <a:rPr lang="sv-SE" sz="3200" dirty="0">
                <a:solidFill>
                  <a:schemeClr val="accent2"/>
                </a:solidFill>
                <a:ea typeface="+mn-ea"/>
              </a:rPr>
              <a:t>årets </a:t>
            </a:r>
            <a:r>
              <a:rPr lang="sv-SE" sz="3200" dirty="0" smtClean="0">
                <a:solidFill>
                  <a:schemeClr val="accent2"/>
                </a:solidFill>
                <a:ea typeface="+mn-ea"/>
              </a:rPr>
              <a:t>utfall</a:t>
            </a:r>
            <a:r>
              <a:rPr lang="sv-SE" sz="3200" dirty="0">
                <a:solidFill>
                  <a:schemeClr val="accent2"/>
                </a:solidFill>
                <a:ea typeface="+mn-ea"/>
              </a:rPr>
              <a:t> </a:t>
            </a:r>
            <a:r>
              <a:rPr lang="sv-SE" sz="3200" dirty="0" smtClean="0">
                <a:solidFill>
                  <a:schemeClr val="accent2"/>
                </a:solidFill>
                <a:ea typeface="+mn-ea"/>
              </a:rPr>
              <a:t>hälso- och sjukvård och särskilt boenden –12 005, varav kostnader för covid-19 är 5 298 tkr</a:t>
            </a:r>
            <a:endParaRPr lang="sv-SE" sz="3200" dirty="0">
              <a:solidFill>
                <a:schemeClr val="accent2"/>
              </a:solidFill>
              <a:ea typeface="+mn-ea"/>
            </a:endParaRPr>
          </a:p>
        </p:txBody>
      </p:sp>
      <p:sp>
        <p:nvSpPr>
          <p:cNvPr id="3" name="Platshållare för innehåll 2"/>
          <p:cNvSpPr>
            <a:spLocks noGrp="1"/>
          </p:cNvSpPr>
          <p:nvPr>
            <p:ph idx="1"/>
          </p:nvPr>
        </p:nvSpPr>
        <p:spPr>
          <a:xfrm>
            <a:off x="635598" y="2102297"/>
            <a:ext cx="10972800" cy="4525963"/>
          </a:xfrm>
        </p:spPr>
        <p:txBody>
          <a:bodyPr>
            <a:normAutofit/>
          </a:bodyPr>
          <a:lstStyle/>
          <a:p>
            <a:pPr marL="0" indent="0">
              <a:buNone/>
            </a:pPr>
            <a:endParaRPr lang="sv-SE" sz="2800" dirty="0" smtClean="0"/>
          </a:p>
          <a:p>
            <a:r>
              <a:rPr lang="sv-SE" dirty="0" smtClean="0">
                <a:latin typeface="+mn-lt"/>
              </a:rPr>
              <a:t>Administration                         </a:t>
            </a:r>
            <a:r>
              <a:rPr lang="sv-SE" dirty="0">
                <a:latin typeface="+mn-lt"/>
              </a:rPr>
              <a:t>-1 159 </a:t>
            </a:r>
            <a:r>
              <a:rPr lang="sv-SE" dirty="0" smtClean="0">
                <a:latin typeface="+mn-lt"/>
              </a:rPr>
              <a:t>tkr</a:t>
            </a:r>
          </a:p>
          <a:p>
            <a:r>
              <a:rPr lang="sv-SE" dirty="0" smtClean="0">
                <a:latin typeface="+mn-lt"/>
              </a:rPr>
              <a:t>Särskilt </a:t>
            </a:r>
            <a:r>
              <a:rPr lang="sv-SE" dirty="0">
                <a:latin typeface="+mn-lt"/>
              </a:rPr>
              <a:t>boende                 </a:t>
            </a:r>
            <a:r>
              <a:rPr lang="sv-SE" dirty="0" smtClean="0">
                <a:latin typeface="+mn-lt"/>
              </a:rPr>
              <a:t>     </a:t>
            </a:r>
            <a:r>
              <a:rPr lang="sv-SE" dirty="0">
                <a:latin typeface="+mn-lt"/>
              </a:rPr>
              <a:t>-8 566 </a:t>
            </a:r>
            <a:r>
              <a:rPr lang="sv-SE" dirty="0" smtClean="0">
                <a:latin typeface="+mn-lt"/>
              </a:rPr>
              <a:t>tkr</a:t>
            </a:r>
          </a:p>
          <a:p>
            <a:r>
              <a:rPr lang="sv-SE" dirty="0" smtClean="0">
                <a:latin typeface="+mn-lt"/>
              </a:rPr>
              <a:t>Korttidsboende                           </a:t>
            </a:r>
            <a:r>
              <a:rPr lang="sv-SE" dirty="0">
                <a:latin typeface="+mn-lt"/>
              </a:rPr>
              <a:t>-677 </a:t>
            </a:r>
            <a:r>
              <a:rPr lang="sv-SE" dirty="0" smtClean="0">
                <a:latin typeface="+mn-lt"/>
              </a:rPr>
              <a:t>tkr</a:t>
            </a:r>
          </a:p>
          <a:p>
            <a:r>
              <a:rPr lang="sv-SE" dirty="0" smtClean="0">
                <a:latin typeface="+mn-lt"/>
              </a:rPr>
              <a:t>HSL</a:t>
            </a:r>
            <a:r>
              <a:rPr lang="sv-SE" dirty="0">
                <a:latin typeface="+mn-lt"/>
              </a:rPr>
              <a:t>, Rehab                            </a:t>
            </a:r>
            <a:r>
              <a:rPr lang="sv-SE" dirty="0" smtClean="0">
                <a:latin typeface="+mn-lt"/>
              </a:rPr>
              <a:t>       </a:t>
            </a:r>
            <a:r>
              <a:rPr lang="sv-SE" dirty="0">
                <a:latin typeface="+mn-lt"/>
              </a:rPr>
              <a:t>-331 </a:t>
            </a:r>
            <a:r>
              <a:rPr lang="sv-SE" dirty="0" smtClean="0">
                <a:latin typeface="+mn-lt"/>
              </a:rPr>
              <a:t>tkr</a:t>
            </a:r>
          </a:p>
          <a:p>
            <a:r>
              <a:rPr lang="sv-SE" dirty="0" smtClean="0">
                <a:latin typeface="+mn-lt"/>
              </a:rPr>
              <a:t>Medicintekniska </a:t>
            </a:r>
            <a:r>
              <a:rPr lang="sv-SE" dirty="0">
                <a:latin typeface="+mn-lt"/>
              </a:rPr>
              <a:t>hjälpmedel   -906 </a:t>
            </a:r>
            <a:r>
              <a:rPr lang="sv-SE" dirty="0" smtClean="0">
                <a:latin typeface="+mn-lt"/>
              </a:rPr>
              <a:t>tkr</a:t>
            </a:r>
          </a:p>
          <a:p>
            <a:r>
              <a:rPr lang="sv-SE" dirty="0" smtClean="0">
                <a:latin typeface="+mn-lt"/>
              </a:rPr>
              <a:t>Dagverksamhet                          </a:t>
            </a:r>
            <a:r>
              <a:rPr lang="sv-SE" dirty="0">
                <a:latin typeface="+mn-lt"/>
              </a:rPr>
              <a:t>-309 tkr</a:t>
            </a:r>
          </a:p>
          <a:p>
            <a:pPr>
              <a:spcBef>
                <a:spcPct val="0"/>
              </a:spcBef>
              <a:buFontTx/>
              <a:buNone/>
              <a:defRPr/>
            </a:pPr>
            <a:endParaRPr lang="sv-SE" altLang="sv-SE" dirty="0">
              <a:latin typeface="+mn-lt"/>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33</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2042944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67408" y="586115"/>
            <a:ext cx="10972800" cy="1143000"/>
          </a:xfrm>
        </p:spPr>
        <p:txBody>
          <a:bodyPr>
            <a:normAutofit/>
          </a:bodyPr>
          <a:lstStyle/>
          <a:p>
            <a:r>
              <a:rPr lang="sv-SE" sz="3200" dirty="0">
                <a:solidFill>
                  <a:schemeClr val="accent2"/>
                </a:solidFill>
                <a:ea typeface="+mn-ea"/>
              </a:rPr>
              <a:t>Analys över </a:t>
            </a:r>
            <a:r>
              <a:rPr lang="sv-SE" sz="3200" dirty="0" smtClean="0">
                <a:solidFill>
                  <a:schemeClr val="accent2"/>
                </a:solidFill>
                <a:ea typeface="+mn-ea"/>
              </a:rPr>
              <a:t>resultatet gällande </a:t>
            </a:r>
            <a:r>
              <a:rPr lang="sv-SE" sz="3200" dirty="0">
                <a:solidFill>
                  <a:schemeClr val="accent2"/>
                </a:solidFill>
              </a:rPr>
              <a:t>hälso- och sjukvård </a:t>
            </a:r>
            <a:endParaRPr lang="sv-SE" sz="3200" dirty="0">
              <a:solidFill>
                <a:schemeClr val="accent2"/>
              </a:solidFill>
              <a:ea typeface="+mn-ea"/>
            </a:endParaRPr>
          </a:p>
        </p:txBody>
      </p:sp>
      <p:sp>
        <p:nvSpPr>
          <p:cNvPr id="3" name="Platshållare för innehåll 2"/>
          <p:cNvSpPr>
            <a:spLocks noGrp="1"/>
          </p:cNvSpPr>
          <p:nvPr>
            <p:ph idx="1"/>
          </p:nvPr>
        </p:nvSpPr>
        <p:spPr>
          <a:xfrm>
            <a:off x="407368" y="1601521"/>
            <a:ext cx="11528176" cy="5144529"/>
          </a:xfrm>
          <a:noFill/>
        </p:spPr>
        <p:txBody>
          <a:bodyPr>
            <a:normAutofit/>
          </a:bodyPr>
          <a:lstStyle/>
          <a:p>
            <a:r>
              <a:rPr lang="sv-SE" dirty="0" smtClean="0"/>
              <a:t>Personalbudgeten slutade </a:t>
            </a:r>
            <a:r>
              <a:rPr lang="sv-SE" dirty="0"/>
              <a:t>med ett litet underskott beroende </a:t>
            </a:r>
            <a:r>
              <a:rPr lang="sv-SE" dirty="0" smtClean="0"/>
              <a:t>på övertidsuttag</a:t>
            </a:r>
            <a:r>
              <a:rPr lang="sv-SE" dirty="0"/>
              <a:t>, </a:t>
            </a:r>
            <a:r>
              <a:rPr lang="sv-SE" dirty="0" smtClean="0"/>
              <a:t>semesterlön och sjuklön</a:t>
            </a:r>
            <a:r>
              <a:rPr lang="sv-SE" dirty="0"/>
              <a:t>. </a:t>
            </a:r>
            <a:r>
              <a:rPr lang="sv-SE" dirty="0" smtClean="0"/>
              <a:t>Detta </a:t>
            </a:r>
            <a:r>
              <a:rPr lang="sv-SE" dirty="0"/>
              <a:t>vägdes till största del upp av att </a:t>
            </a:r>
            <a:r>
              <a:rPr lang="sv-SE" dirty="0" smtClean="0"/>
              <a:t>vakanser. </a:t>
            </a:r>
            <a:r>
              <a:rPr lang="sv-SE" sz="2200" dirty="0"/>
              <a:t> </a:t>
            </a:r>
            <a:endParaRPr lang="sv-SE" dirty="0"/>
          </a:p>
          <a:p>
            <a:r>
              <a:rPr lang="sv-SE" dirty="0"/>
              <a:t>Gällande driftsbudget var leasingbilar, bemanningssjuksköterska, lokalhyra och möbler underskottsposter. Men pandemirestriktioner har inneburit att utbildningar fått stå </a:t>
            </a:r>
            <a:r>
              <a:rPr lang="sv-SE" dirty="0" smtClean="0"/>
              <a:t>tillbaka, </a:t>
            </a:r>
            <a:r>
              <a:rPr lang="sv-SE" dirty="0"/>
              <a:t>vilket genererat </a:t>
            </a:r>
            <a:r>
              <a:rPr lang="sv-SE" dirty="0" smtClean="0"/>
              <a:t>överskott.</a:t>
            </a:r>
            <a:endParaRPr lang="sv-SE" dirty="0"/>
          </a:p>
          <a:p>
            <a:r>
              <a:rPr lang="sv-SE" dirty="0" smtClean="0"/>
              <a:t>Största </a:t>
            </a:r>
            <a:r>
              <a:rPr lang="sv-SE" dirty="0"/>
              <a:t>orsaken till underskott inom </a:t>
            </a:r>
            <a:r>
              <a:rPr lang="sv-SE" dirty="0" smtClean="0"/>
              <a:t>administration </a:t>
            </a:r>
            <a:r>
              <a:rPr lang="sv-SE" dirty="0"/>
              <a:t>är inköp av skyddsutrustning för </a:t>
            </a:r>
            <a:r>
              <a:rPr lang="sv-SE" dirty="0" smtClean="0"/>
              <a:t>covid-19.</a:t>
            </a:r>
          </a:p>
          <a:p>
            <a:r>
              <a:rPr lang="sv-SE" dirty="0"/>
              <a:t>Medicintekniska hjälpmedel visar på ett underskott. Detta underskott beror på ökade kostnader för hjälpmedel.</a:t>
            </a:r>
          </a:p>
          <a:p>
            <a:pPr marL="0" lvl="0" indent="0" eaLnBrk="0" fontAlgn="base" hangingPunct="0">
              <a:spcAft>
                <a:spcPct val="0"/>
              </a:spcAft>
              <a:buNone/>
              <a:defRPr/>
            </a:pPr>
            <a:endParaRPr lang="sv-SE" dirty="0"/>
          </a:p>
          <a:p>
            <a:pPr marL="0" lvl="0" indent="0" eaLnBrk="0" fontAlgn="base" hangingPunct="0">
              <a:spcAft>
                <a:spcPct val="0"/>
              </a:spcAft>
              <a:buNone/>
              <a:defRPr/>
            </a:pPr>
            <a:endParaRPr lang="sv-SE" sz="2100" dirty="0"/>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34</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3705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67408" y="295322"/>
            <a:ext cx="10972800" cy="1143000"/>
          </a:xfrm>
        </p:spPr>
        <p:txBody>
          <a:bodyPr>
            <a:normAutofit/>
          </a:bodyPr>
          <a:lstStyle/>
          <a:p>
            <a:r>
              <a:rPr lang="sv-SE" sz="3200" dirty="0">
                <a:solidFill>
                  <a:schemeClr val="accent2"/>
                </a:solidFill>
                <a:ea typeface="+mn-ea"/>
              </a:rPr>
              <a:t>Analys över </a:t>
            </a:r>
            <a:r>
              <a:rPr lang="sv-SE" sz="3200" dirty="0" smtClean="0">
                <a:solidFill>
                  <a:schemeClr val="accent2"/>
                </a:solidFill>
                <a:ea typeface="+mn-ea"/>
              </a:rPr>
              <a:t>resultatet gällande särskilt boende</a:t>
            </a:r>
            <a:endParaRPr lang="sv-SE" sz="3200" dirty="0">
              <a:solidFill>
                <a:schemeClr val="accent2"/>
              </a:solidFill>
              <a:ea typeface="+mn-ea"/>
            </a:endParaRPr>
          </a:p>
        </p:txBody>
      </p:sp>
      <p:sp>
        <p:nvSpPr>
          <p:cNvPr id="3" name="Platshållare för innehåll 2"/>
          <p:cNvSpPr>
            <a:spLocks noGrp="1"/>
          </p:cNvSpPr>
          <p:nvPr>
            <p:ph idx="1"/>
          </p:nvPr>
        </p:nvSpPr>
        <p:spPr>
          <a:xfrm>
            <a:off x="407368" y="1058744"/>
            <a:ext cx="11528176" cy="5144529"/>
          </a:xfrm>
          <a:noFill/>
        </p:spPr>
        <p:txBody>
          <a:bodyPr>
            <a:normAutofit/>
          </a:bodyPr>
          <a:lstStyle/>
          <a:p>
            <a:r>
              <a:rPr lang="sv-SE" dirty="0"/>
              <a:t>Verksamheten redovisar högre personalkostnader än budgeterat </a:t>
            </a:r>
            <a:r>
              <a:rPr lang="sv-SE" dirty="0" smtClean="0"/>
              <a:t>på grund av  semesteruttag, sjukfrånvaro och gratifikationsledighet,  pga. covid-19. </a:t>
            </a:r>
            <a:endParaRPr lang="sv-SE" dirty="0"/>
          </a:p>
          <a:p>
            <a:r>
              <a:rPr lang="sv-SE" dirty="0"/>
              <a:t>Omställningen inom särskilt boende har </a:t>
            </a:r>
            <a:r>
              <a:rPr lang="sv-SE" dirty="0" smtClean="0"/>
              <a:t>krävt mer personalresurser än budgeterat. </a:t>
            </a:r>
            <a:endParaRPr lang="sv-SE" dirty="0"/>
          </a:p>
          <a:p>
            <a:r>
              <a:rPr lang="sv-SE" dirty="0"/>
              <a:t>Stort omvårdnadsbehov </a:t>
            </a:r>
            <a:r>
              <a:rPr lang="sv-SE" dirty="0" smtClean="0"/>
              <a:t>och palliativa </a:t>
            </a:r>
            <a:r>
              <a:rPr lang="sv-SE" dirty="0"/>
              <a:t>uppdrag har genererat ökade </a:t>
            </a:r>
            <a:r>
              <a:rPr lang="sv-SE" dirty="0" smtClean="0"/>
              <a:t>personalkostnader. </a:t>
            </a:r>
          </a:p>
          <a:p>
            <a:r>
              <a:rPr lang="sv-SE" dirty="0"/>
              <a:t>Dagverksamhet </a:t>
            </a:r>
            <a:r>
              <a:rPr lang="sv-SE" dirty="0" err="1"/>
              <a:t>Sunnanbo</a:t>
            </a:r>
            <a:r>
              <a:rPr lang="sv-SE" dirty="0"/>
              <a:t> har under hösten utökats med tillfällig verksamhet, </a:t>
            </a:r>
            <a:r>
              <a:rPr lang="sv-SE" dirty="0" err="1"/>
              <a:t>Sunnanbo</a:t>
            </a:r>
            <a:r>
              <a:rPr lang="sv-SE" dirty="0"/>
              <a:t> 2. Detta för att kunna verkställa behoven av dagverksamhet på ett smittskyddssäkert sätt. </a:t>
            </a:r>
            <a:r>
              <a:rPr lang="sv-SE" dirty="0" err="1"/>
              <a:t>Sunnanbo</a:t>
            </a:r>
            <a:r>
              <a:rPr lang="sv-SE" dirty="0"/>
              <a:t> 2:s verksamhet har finansierats av statsbidrag. </a:t>
            </a:r>
          </a:p>
          <a:p>
            <a:r>
              <a:rPr lang="sv-SE" dirty="0"/>
              <a:t>Korttidsboendet Utsikten har under året haft en hög vårdtyngd och trycket på att ta hem brukare från sjukhuset har ökat under slutet av året. </a:t>
            </a:r>
            <a:r>
              <a:rPr lang="sv-SE" dirty="0" smtClean="0"/>
              <a:t>Därför öppnades </a:t>
            </a:r>
            <a:r>
              <a:rPr lang="sv-SE" dirty="0"/>
              <a:t>även korttidsplatser på Falkalyckan i december. </a:t>
            </a:r>
          </a:p>
          <a:p>
            <a:endParaRPr lang="sv-SE" dirty="0" smtClean="0"/>
          </a:p>
          <a:p>
            <a:pPr marL="0" lvl="0" indent="0" eaLnBrk="0" fontAlgn="base" hangingPunct="0">
              <a:spcAft>
                <a:spcPct val="0"/>
              </a:spcAft>
              <a:buNone/>
              <a:defRPr/>
            </a:pPr>
            <a:endParaRPr lang="sv-SE" sz="2800" kern="0" dirty="0" smtClean="0">
              <a:solidFill>
                <a:srgbClr val="000000"/>
              </a:solidFill>
              <a:latin typeface="CG Omega" panose="020B0502050508020304" pitchFamily="34" charset="0"/>
              <a:ea typeface="ＭＳ Ｐゴシック"/>
            </a:endParaRPr>
          </a:p>
          <a:p>
            <a:pPr marL="0" lvl="0" indent="0" eaLnBrk="0" fontAlgn="base" hangingPunct="0">
              <a:spcAft>
                <a:spcPct val="0"/>
              </a:spcAft>
              <a:buNone/>
              <a:defRPr/>
            </a:pPr>
            <a:endParaRPr lang="sv-SE" sz="1900" dirty="0"/>
          </a:p>
          <a:p>
            <a:pPr marL="0" lvl="0" indent="0" eaLnBrk="0" fontAlgn="base" hangingPunct="0">
              <a:spcAft>
                <a:spcPct val="0"/>
              </a:spcAft>
              <a:buNone/>
              <a:defRPr/>
            </a:pPr>
            <a:endParaRPr lang="sv-SE" sz="2100" dirty="0"/>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35</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93270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67408" y="499698"/>
            <a:ext cx="10972800" cy="1143000"/>
          </a:xfrm>
        </p:spPr>
        <p:txBody>
          <a:bodyPr>
            <a:normAutofit/>
          </a:bodyPr>
          <a:lstStyle/>
          <a:p>
            <a:r>
              <a:rPr lang="sv-SE" sz="3200" dirty="0" smtClean="0">
                <a:solidFill>
                  <a:schemeClr val="accent2"/>
                </a:solidFill>
                <a:ea typeface="+mn-ea"/>
              </a:rPr>
              <a:t>Årets händelser </a:t>
            </a:r>
            <a:r>
              <a:rPr lang="sv-SE" sz="3200" dirty="0">
                <a:solidFill>
                  <a:schemeClr val="accent2"/>
                </a:solidFill>
              </a:rPr>
              <a:t>hälso- och sjukvård </a:t>
            </a:r>
            <a:endParaRPr lang="sv-SE" sz="3200" dirty="0">
              <a:solidFill>
                <a:schemeClr val="accent2"/>
              </a:solidFill>
              <a:ea typeface="+mn-ea"/>
            </a:endParaRPr>
          </a:p>
        </p:txBody>
      </p:sp>
      <p:sp>
        <p:nvSpPr>
          <p:cNvPr id="3" name="Platshållare för innehåll 2"/>
          <p:cNvSpPr>
            <a:spLocks noGrp="1"/>
          </p:cNvSpPr>
          <p:nvPr>
            <p:ph idx="1"/>
          </p:nvPr>
        </p:nvSpPr>
        <p:spPr>
          <a:xfrm>
            <a:off x="407368" y="1347730"/>
            <a:ext cx="11568652" cy="5467499"/>
          </a:xfrm>
        </p:spPr>
        <p:txBody>
          <a:bodyPr>
            <a:normAutofit/>
          </a:bodyPr>
          <a:lstStyle/>
          <a:p>
            <a:r>
              <a:rPr lang="sv-SE" dirty="0" smtClean="0"/>
              <a:t>Periodvis </a:t>
            </a:r>
            <a:r>
              <a:rPr lang="sv-SE" dirty="0"/>
              <a:t>har verksamheten tvingats använda sig av inhyrda bemanningssjuksköterskor.</a:t>
            </a:r>
          </a:p>
          <a:p>
            <a:r>
              <a:rPr lang="sv-SE" dirty="0" smtClean="0"/>
              <a:t>Restriktionerna </a:t>
            </a:r>
            <a:r>
              <a:rPr lang="sv-SE" dirty="0"/>
              <a:t>har påverkat planerade utbildningsinsatser för baspersonal, vilka har fått ställas in</a:t>
            </a:r>
            <a:r>
              <a:rPr lang="sv-SE" dirty="0" smtClean="0"/>
              <a:t>.</a:t>
            </a:r>
          </a:p>
          <a:p>
            <a:r>
              <a:rPr lang="sv-SE" dirty="0"/>
              <a:t>I slutet av 2021 kom Socialstyrelsen ut med ett mått på god nivå av sjuksköterskebemanning på särskilt boende. God nivå är 0,04 sjuksköterska per plats. Verksamheten uppfyller precis det i nuläget men gör inte det om omställningen av 2.0 årsarbetare av sjuksköterskor på särskilt boende verkställs.</a:t>
            </a:r>
          </a:p>
          <a:p>
            <a:r>
              <a:rPr lang="sv-SE" dirty="0"/>
              <a:t>Omställningen till nära vård påbörjades i praktiken under året och bland annat infördes </a:t>
            </a:r>
            <a:r>
              <a:rPr lang="sv-SE" dirty="0" err="1" smtClean="0"/>
              <a:t>AMP:en</a:t>
            </a:r>
            <a:r>
              <a:rPr lang="sv-SE" dirty="0" smtClean="0"/>
              <a:t>, avancerad medicinsk individuell vårdplan. Detta </a:t>
            </a:r>
            <a:r>
              <a:rPr lang="sv-SE" dirty="0"/>
              <a:t>innebär att läkaren upprättar en medicinsk vårdplan som följer med patienterna till hemmet.</a:t>
            </a:r>
          </a:p>
          <a:p>
            <a:endParaRPr lang="sv-SE" dirty="0"/>
          </a:p>
          <a:p>
            <a:endParaRPr lang="sv-SE" sz="2200"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36</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93160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5408" y="353124"/>
            <a:ext cx="10972800" cy="1143000"/>
          </a:xfrm>
        </p:spPr>
        <p:txBody>
          <a:bodyPr>
            <a:normAutofit/>
          </a:bodyPr>
          <a:lstStyle/>
          <a:p>
            <a:r>
              <a:rPr lang="sv-SE" sz="3200" dirty="0" smtClean="0">
                <a:solidFill>
                  <a:schemeClr val="accent2"/>
                </a:solidFill>
                <a:ea typeface="+mn-ea"/>
              </a:rPr>
              <a:t>Årets händelser </a:t>
            </a:r>
            <a:r>
              <a:rPr lang="sv-SE" sz="3200" dirty="0">
                <a:solidFill>
                  <a:schemeClr val="accent2"/>
                </a:solidFill>
              </a:rPr>
              <a:t>hälso- och sjukvård </a:t>
            </a:r>
            <a:endParaRPr lang="sv-SE" sz="3200" dirty="0">
              <a:solidFill>
                <a:schemeClr val="accent2"/>
              </a:solidFill>
              <a:ea typeface="+mn-ea"/>
            </a:endParaRPr>
          </a:p>
        </p:txBody>
      </p:sp>
      <p:sp>
        <p:nvSpPr>
          <p:cNvPr id="3" name="Platshållare för innehåll 2"/>
          <p:cNvSpPr>
            <a:spLocks noGrp="1"/>
          </p:cNvSpPr>
          <p:nvPr>
            <p:ph idx="1"/>
          </p:nvPr>
        </p:nvSpPr>
        <p:spPr>
          <a:xfrm>
            <a:off x="287988" y="1268760"/>
            <a:ext cx="11568652" cy="5467499"/>
          </a:xfrm>
        </p:spPr>
        <p:txBody>
          <a:bodyPr>
            <a:normAutofit/>
          </a:bodyPr>
          <a:lstStyle/>
          <a:p>
            <a:r>
              <a:rPr lang="sv-SE" dirty="0" smtClean="0">
                <a:latin typeface="+mn-lt"/>
              </a:rPr>
              <a:t>Digital </a:t>
            </a:r>
            <a:r>
              <a:rPr lang="sv-SE" dirty="0">
                <a:latin typeface="+mn-lt"/>
              </a:rPr>
              <a:t>signering har införts </a:t>
            </a:r>
            <a:r>
              <a:rPr lang="sv-SE" dirty="0" smtClean="0">
                <a:latin typeface="+mn-lt"/>
              </a:rPr>
              <a:t>i </a:t>
            </a:r>
            <a:r>
              <a:rPr lang="sv-SE" dirty="0">
                <a:latin typeface="+mn-lt"/>
              </a:rPr>
              <a:t>verksamheten. På rehab är det främst sjukgymnasterna/fysioterapeuterna som skriver HSL-uppdrag. Genom den digitala signeringen behöver de </a:t>
            </a:r>
            <a:r>
              <a:rPr lang="sv-SE" dirty="0" smtClean="0">
                <a:latin typeface="+mn-lt"/>
              </a:rPr>
              <a:t>inte </a:t>
            </a:r>
            <a:r>
              <a:rPr lang="sv-SE" dirty="0">
                <a:latin typeface="+mn-lt"/>
              </a:rPr>
              <a:t>åka ut till enheterna med till exempel signeringslistor och kan digitalt följa upp </a:t>
            </a:r>
            <a:r>
              <a:rPr lang="sv-SE" dirty="0" smtClean="0">
                <a:latin typeface="+mn-lt"/>
              </a:rPr>
              <a:t>ordinationer </a:t>
            </a:r>
            <a:r>
              <a:rPr lang="sv-SE" dirty="0">
                <a:latin typeface="+mn-lt"/>
              </a:rPr>
              <a:t>de har gjort. Rehab har börjat arbeta mer mobilt och dokumenterar mera på plats hos patienterna.</a:t>
            </a:r>
          </a:p>
          <a:p>
            <a:r>
              <a:rPr lang="sv-SE" dirty="0">
                <a:latin typeface="+mn-lt"/>
              </a:rPr>
              <a:t>Under hösten anställdes en MAR (medicinskt ansvarig för rehabilitering). </a:t>
            </a:r>
            <a:r>
              <a:rPr lang="sv-SE" dirty="0" smtClean="0">
                <a:latin typeface="+mn-lt"/>
              </a:rPr>
              <a:t/>
            </a:r>
            <a:br>
              <a:rPr lang="sv-SE" dirty="0" smtClean="0">
                <a:latin typeface="+mn-lt"/>
              </a:rPr>
            </a:br>
            <a:r>
              <a:rPr lang="sv-SE" dirty="0" smtClean="0">
                <a:latin typeface="+mn-lt"/>
              </a:rPr>
              <a:t>Denna </a:t>
            </a:r>
            <a:r>
              <a:rPr lang="sv-SE" dirty="0">
                <a:latin typeface="+mn-lt"/>
              </a:rPr>
              <a:t>tjänst delas med Olofström och Karlshamns kommun.</a:t>
            </a:r>
          </a:p>
          <a:p>
            <a:r>
              <a:rPr lang="sv-SE" dirty="0">
                <a:latin typeface="+mn-lt"/>
              </a:rPr>
              <a:t>Trygg hemgång har under året firat 15-årsjubileum. Trygg hemgång har under året varit mycket belastade utifrån beslut från biståndshandläggarna. Detta eftersom det har varit många snabba hemgångar från slutenvården.</a:t>
            </a:r>
          </a:p>
          <a:p>
            <a:endParaRPr lang="sv-SE" sz="2000" dirty="0"/>
          </a:p>
          <a:p>
            <a:endParaRPr lang="sv-SE" sz="2200"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37</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38216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5408" y="353124"/>
            <a:ext cx="10972800" cy="1143000"/>
          </a:xfrm>
        </p:spPr>
        <p:txBody>
          <a:bodyPr>
            <a:normAutofit/>
          </a:bodyPr>
          <a:lstStyle/>
          <a:p>
            <a:r>
              <a:rPr lang="sv-SE" sz="3200" dirty="0" smtClean="0">
                <a:solidFill>
                  <a:schemeClr val="accent2"/>
                </a:solidFill>
                <a:ea typeface="+mn-ea"/>
              </a:rPr>
              <a:t>Årets händelser </a:t>
            </a:r>
            <a:r>
              <a:rPr lang="sv-SE" sz="3200" dirty="0" smtClean="0">
                <a:solidFill>
                  <a:schemeClr val="accent2"/>
                </a:solidFill>
              </a:rPr>
              <a:t>särskilt boende</a:t>
            </a:r>
            <a:endParaRPr lang="sv-SE" sz="3200" dirty="0">
              <a:solidFill>
                <a:srgbClr val="FF0000"/>
              </a:solidFill>
              <a:ea typeface="+mn-ea"/>
            </a:endParaRPr>
          </a:p>
        </p:txBody>
      </p:sp>
      <p:sp>
        <p:nvSpPr>
          <p:cNvPr id="3" name="Platshållare för innehåll 2"/>
          <p:cNvSpPr>
            <a:spLocks noGrp="1"/>
          </p:cNvSpPr>
          <p:nvPr>
            <p:ph idx="1"/>
          </p:nvPr>
        </p:nvSpPr>
        <p:spPr>
          <a:xfrm>
            <a:off x="287135" y="1212816"/>
            <a:ext cx="11568652" cy="5467499"/>
          </a:xfrm>
        </p:spPr>
        <p:txBody>
          <a:bodyPr>
            <a:normAutofit/>
          </a:bodyPr>
          <a:lstStyle/>
          <a:p>
            <a:r>
              <a:rPr lang="sv-SE" dirty="0" smtClean="0"/>
              <a:t>Omställningen </a:t>
            </a:r>
            <a:r>
              <a:rPr lang="sv-SE" dirty="0"/>
              <a:t>för särskilt boende har inneburit att antalet särskilda </a:t>
            </a:r>
            <a:r>
              <a:rPr lang="sv-SE" dirty="0" smtClean="0"/>
              <a:t>boendeplatser </a:t>
            </a:r>
            <a:r>
              <a:rPr lang="sv-SE" dirty="0"/>
              <a:t>har minskat från </a:t>
            </a:r>
            <a:r>
              <a:rPr lang="sv-SE" dirty="0" smtClean="0"/>
              <a:t>164 </a:t>
            </a:r>
            <a:r>
              <a:rPr lang="sv-SE" dirty="0"/>
              <a:t>platser i januari till </a:t>
            </a:r>
            <a:r>
              <a:rPr lang="sv-SE" dirty="0" smtClean="0"/>
              <a:t>145 </a:t>
            </a:r>
            <a:r>
              <a:rPr lang="sv-SE" dirty="0"/>
              <a:t>platser i </a:t>
            </a:r>
            <a:r>
              <a:rPr lang="sv-SE" dirty="0" smtClean="0"/>
              <a:t>december. Det ska vara 137 platser när omställningen är genomförd. </a:t>
            </a:r>
            <a:br>
              <a:rPr lang="sv-SE" dirty="0" smtClean="0"/>
            </a:br>
            <a:r>
              <a:rPr lang="sv-SE" dirty="0" smtClean="0"/>
              <a:t>Omställningen </a:t>
            </a:r>
            <a:r>
              <a:rPr lang="sv-SE" dirty="0"/>
              <a:t>har påverkat brukarna och verksamheten i praktiken med att </a:t>
            </a:r>
            <a:r>
              <a:rPr lang="sv-SE" dirty="0" smtClean="0"/>
              <a:t>de </a:t>
            </a:r>
            <a:r>
              <a:rPr lang="sv-SE" dirty="0"/>
              <a:t>har fått flytta till nytt boende och medarbetarna har fått byta arbetsplats. Omställningsprocessen är i sitt slutskede och enhetscheferna har tillsammans med medarbetarna arbetat på ett föredömligt sätt för att göra det bästa för </a:t>
            </a:r>
            <a:r>
              <a:rPr lang="sv-SE" dirty="0" smtClean="0"/>
              <a:t>varje </a:t>
            </a:r>
            <a:r>
              <a:rPr lang="sv-SE" dirty="0"/>
              <a:t>enskild brukare som har blivit berörd.</a:t>
            </a:r>
          </a:p>
          <a:p>
            <a:r>
              <a:rPr lang="sv-SE" dirty="0"/>
              <a:t>Sociala innehållet har utvecklats och aktiviteter har genomförts i mindre sällskap, anpassade avstånd eller digitalt. Aktiviteter har genomförts via livesändningar av musikunderhåll, fotbollsmatcher, </a:t>
            </a:r>
            <a:r>
              <a:rPr lang="sv-SE" dirty="0" smtClean="0"/>
              <a:t>bingo </a:t>
            </a:r>
            <a:r>
              <a:rPr lang="sv-SE" dirty="0"/>
              <a:t>med mera. </a:t>
            </a:r>
            <a:r>
              <a:rPr lang="sv-SE" dirty="0" smtClean="0"/>
              <a:t>Andra aktiviteter </a:t>
            </a:r>
            <a:r>
              <a:rPr lang="sv-SE" dirty="0"/>
              <a:t>har bland annat </a:t>
            </a:r>
            <a:r>
              <a:rPr lang="sv-SE" dirty="0" smtClean="0"/>
              <a:t>varit Nobelmiddag</a:t>
            </a:r>
            <a:r>
              <a:rPr lang="sv-SE" dirty="0"/>
              <a:t>, spa-aktiviteter, kräftskiva, fotbadande i havet, midsommarfest och jul- och </a:t>
            </a:r>
            <a:r>
              <a:rPr lang="sv-SE" dirty="0" smtClean="0"/>
              <a:t>nyårsfirande.</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38</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7480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5408" y="353124"/>
            <a:ext cx="10972800" cy="1143000"/>
          </a:xfrm>
        </p:spPr>
        <p:txBody>
          <a:bodyPr>
            <a:normAutofit/>
          </a:bodyPr>
          <a:lstStyle/>
          <a:p>
            <a:r>
              <a:rPr lang="sv-SE" sz="3200" dirty="0" smtClean="0">
                <a:solidFill>
                  <a:schemeClr val="accent2"/>
                </a:solidFill>
                <a:ea typeface="+mn-ea"/>
              </a:rPr>
              <a:t>Årets händelser </a:t>
            </a:r>
            <a:r>
              <a:rPr lang="sv-SE" sz="3200" dirty="0" smtClean="0">
                <a:solidFill>
                  <a:schemeClr val="accent2"/>
                </a:solidFill>
              </a:rPr>
              <a:t>särskilt boende</a:t>
            </a:r>
            <a:endParaRPr lang="sv-SE" sz="3200" dirty="0">
              <a:solidFill>
                <a:schemeClr val="accent2"/>
              </a:solidFill>
              <a:ea typeface="+mn-ea"/>
            </a:endParaRPr>
          </a:p>
        </p:txBody>
      </p:sp>
      <p:sp>
        <p:nvSpPr>
          <p:cNvPr id="3" name="Platshållare för innehåll 2"/>
          <p:cNvSpPr>
            <a:spLocks noGrp="1"/>
          </p:cNvSpPr>
          <p:nvPr>
            <p:ph idx="1"/>
          </p:nvPr>
        </p:nvSpPr>
        <p:spPr>
          <a:xfrm>
            <a:off x="287988" y="1268760"/>
            <a:ext cx="11568652" cy="5467499"/>
          </a:xfrm>
        </p:spPr>
        <p:txBody>
          <a:bodyPr>
            <a:normAutofit/>
          </a:bodyPr>
          <a:lstStyle/>
          <a:p>
            <a:r>
              <a:rPr lang="sv-SE" sz="2000" dirty="0"/>
              <a:t>På särskilda boenden har miljön både inomhus och utomhus förskönats och förbättrats. Här är några exempel på olika förbättringar som har gjorts: torg har skapats med vy över </a:t>
            </a:r>
            <a:r>
              <a:rPr lang="sv-SE" sz="2000" dirty="0" smtClean="0"/>
              <a:t>Södergatan, </a:t>
            </a:r>
            <a:r>
              <a:rPr lang="sv-SE" sz="2000" dirty="0"/>
              <a:t>bibliotek, biosalong, </a:t>
            </a:r>
            <a:r>
              <a:rPr lang="sv-SE" sz="2000" dirty="0" smtClean="0"/>
              <a:t>galleri</a:t>
            </a:r>
            <a:r>
              <a:rPr lang="sv-SE" sz="2000" dirty="0"/>
              <a:t>, </a:t>
            </a:r>
            <a:r>
              <a:rPr lang="sv-SE" sz="2000" dirty="0" smtClean="0"/>
              <a:t>cafeteria </a:t>
            </a:r>
            <a:r>
              <a:rPr lang="sv-SE" sz="2000" dirty="0"/>
              <a:t>och väggmålningar i korridorer så att känsla kan bli att man rör sig genom stad och skog. Inomhus kan en tågresa nu göras i en egen kupé på alla särskilda boenden. Utomhus finns uteplatser där förbättringar har påbörjats under året men som ska fortsätta att förskönas under 2022.</a:t>
            </a:r>
          </a:p>
          <a:p>
            <a:endParaRPr lang="sv-SE" sz="2200" dirty="0" smtClean="0"/>
          </a:p>
          <a:p>
            <a:pPr marL="0" indent="0">
              <a:buNone/>
            </a:pPr>
            <a:endParaRPr lang="sv-SE" sz="2200"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39</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8" name="Bildobjekt 7"/>
          <p:cNvPicPr>
            <a:picLocks noChangeAspect="1"/>
          </p:cNvPicPr>
          <p:nvPr/>
        </p:nvPicPr>
        <p:blipFill rotWithShape="1">
          <a:blip r:embed="rId2" cstate="print">
            <a:extLst>
              <a:ext uri="{28A0092B-C50C-407E-A947-70E740481C1C}">
                <a14:useLocalDpi xmlns:a14="http://schemas.microsoft.com/office/drawing/2010/main" val="0"/>
              </a:ext>
            </a:extLst>
          </a:blip>
          <a:srcRect l="8302" t="10076" r="8565" b="9310"/>
          <a:stretch/>
        </p:blipFill>
        <p:spPr>
          <a:xfrm>
            <a:off x="616889" y="3268703"/>
            <a:ext cx="2455562" cy="1785863"/>
          </a:xfrm>
          <a:prstGeom prst="rect">
            <a:avLst/>
          </a:prstGeom>
        </p:spPr>
      </p:pic>
      <p:pic>
        <p:nvPicPr>
          <p:cNvPr id="9" name="Bildobjekt 8" descr="cid:56f0fae5-1c31-4cdc-b4e4-78dcbf460181@sbkf.mail.onmicrosoft.com"/>
          <p:cNvPicPr/>
          <p:nvPr/>
        </p:nvPicPr>
        <p:blipFill rotWithShape="1">
          <a:blip r:embed="rId3" r:link="rId4" cstate="print">
            <a:extLst>
              <a:ext uri="{28A0092B-C50C-407E-A947-70E740481C1C}">
                <a14:useLocalDpi xmlns:a14="http://schemas.microsoft.com/office/drawing/2010/main" val="0"/>
              </a:ext>
            </a:extLst>
          </a:blip>
          <a:srcRect l="26151" t="1" r="16360" b="19298"/>
          <a:stretch/>
        </p:blipFill>
        <p:spPr bwMode="auto">
          <a:xfrm rot="5400000">
            <a:off x="4934366" y="3460149"/>
            <a:ext cx="2210182" cy="1818857"/>
          </a:xfrm>
          <a:prstGeom prst="rect">
            <a:avLst/>
          </a:prstGeom>
          <a:noFill/>
          <a:ln>
            <a:noFill/>
          </a:ln>
        </p:spPr>
      </p:pic>
      <p:pic>
        <p:nvPicPr>
          <p:cNvPr id="10" name="Bildobjekt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2287" y="3013806"/>
            <a:ext cx="2124783" cy="1593587"/>
          </a:xfrm>
          <a:prstGeom prst="rect">
            <a:avLst/>
          </a:prstGeom>
        </p:spPr>
      </p:pic>
      <p:pic>
        <p:nvPicPr>
          <p:cNvPr id="11" name="Bildobjekt 10" descr="cid:225d5d20-7908-416e-815d-8c0fc4361f7f@sbkf.mail.onmicrosoft.com"/>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rot="5400000">
            <a:off x="6873857" y="3941584"/>
            <a:ext cx="2203459" cy="1615199"/>
          </a:xfrm>
          <a:prstGeom prst="rect">
            <a:avLst/>
          </a:prstGeom>
          <a:noFill/>
          <a:ln>
            <a:noFill/>
          </a:ln>
        </p:spPr>
      </p:pic>
      <p:pic>
        <p:nvPicPr>
          <p:cNvPr id="12" name="Bildobjekt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70551" y="3829876"/>
            <a:ext cx="1582564" cy="2110085"/>
          </a:xfrm>
          <a:prstGeom prst="rect">
            <a:avLst/>
          </a:prstGeom>
        </p:spPr>
      </p:pic>
      <p:pic>
        <p:nvPicPr>
          <p:cNvPr id="13" name="Bildobjekt 12"/>
          <p:cNvPicPr>
            <a:picLocks noChangeAspect="1"/>
          </p:cNvPicPr>
          <p:nvPr/>
        </p:nvPicPr>
        <p:blipFill rotWithShape="1">
          <a:blip r:embed="rId9" cstate="print">
            <a:extLst>
              <a:ext uri="{28A0092B-C50C-407E-A947-70E740481C1C}">
                <a14:useLocalDpi xmlns:a14="http://schemas.microsoft.com/office/drawing/2010/main" val="0"/>
              </a:ext>
            </a:extLst>
          </a:blip>
          <a:srcRect r="29913"/>
          <a:stretch/>
        </p:blipFill>
        <p:spPr>
          <a:xfrm rot="5400000">
            <a:off x="9240222" y="4823466"/>
            <a:ext cx="1753413" cy="1876319"/>
          </a:xfrm>
          <a:prstGeom prst="rect">
            <a:avLst/>
          </a:prstGeom>
        </p:spPr>
      </p:pic>
      <p:sp>
        <p:nvSpPr>
          <p:cNvPr id="14" name="textruta 13"/>
          <p:cNvSpPr txBox="1"/>
          <p:nvPr/>
        </p:nvSpPr>
        <p:spPr>
          <a:xfrm>
            <a:off x="3581251" y="5993541"/>
            <a:ext cx="1152128" cy="261610"/>
          </a:xfrm>
          <a:prstGeom prst="rect">
            <a:avLst/>
          </a:prstGeom>
          <a:noFill/>
        </p:spPr>
        <p:txBody>
          <a:bodyPr wrap="square" rtlCol="0">
            <a:spAutoFit/>
          </a:bodyPr>
          <a:lstStyle/>
          <a:p>
            <a:r>
              <a:rPr lang="sv-SE" sz="1100" dirty="0"/>
              <a:t>Slottsgården</a:t>
            </a:r>
          </a:p>
        </p:txBody>
      </p:sp>
      <p:sp>
        <p:nvSpPr>
          <p:cNvPr id="15" name="textruta 14"/>
          <p:cNvSpPr txBox="1"/>
          <p:nvPr/>
        </p:nvSpPr>
        <p:spPr>
          <a:xfrm>
            <a:off x="5513149" y="5536157"/>
            <a:ext cx="1152128" cy="261610"/>
          </a:xfrm>
          <a:prstGeom prst="rect">
            <a:avLst/>
          </a:prstGeom>
          <a:noFill/>
        </p:spPr>
        <p:txBody>
          <a:bodyPr wrap="square" rtlCol="0">
            <a:spAutoFit/>
          </a:bodyPr>
          <a:lstStyle/>
          <a:p>
            <a:r>
              <a:rPr lang="sv-SE" sz="1100" dirty="0" smtClean="0"/>
              <a:t>Gerbogården</a:t>
            </a:r>
            <a:endParaRPr lang="sv-SE" sz="1100" dirty="0"/>
          </a:p>
        </p:txBody>
      </p:sp>
      <p:sp>
        <p:nvSpPr>
          <p:cNvPr id="16" name="textruta 15"/>
          <p:cNvSpPr txBox="1"/>
          <p:nvPr/>
        </p:nvSpPr>
        <p:spPr>
          <a:xfrm>
            <a:off x="7119888" y="5900400"/>
            <a:ext cx="1813507" cy="261610"/>
          </a:xfrm>
          <a:prstGeom prst="rect">
            <a:avLst/>
          </a:prstGeom>
          <a:noFill/>
        </p:spPr>
        <p:txBody>
          <a:bodyPr wrap="square" rtlCol="0">
            <a:spAutoFit/>
          </a:bodyPr>
          <a:lstStyle/>
          <a:p>
            <a:r>
              <a:rPr lang="sv-SE" sz="1100" dirty="0" smtClean="0"/>
              <a:t>Alla särskilda boenden</a:t>
            </a:r>
            <a:endParaRPr lang="sv-SE" sz="1100" dirty="0"/>
          </a:p>
        </p:txBody>
      </p:sp>
      <p:sp>
        <p:nvSpPr>
          <p:cNvPr id="17" name="textruta 16"/>
          <p:cNvSpPr txBox="1"/>
          <p:nvPr/>
        </p:nvSpPr>
        <p:spPr>
          <a:xfrm>
            <a:off x="9583656" y="4619676"/>
            <a:ext cx="1152128" cy="261610"/>
          </a:xfrm>
          <a:prstGeom prst="rect">
            <a:avLst/>
          </a:prstGeom>
          <a:noFill/>
        </p:spPr>
        <p:txBody>
          <a:bodyPr wrap="square" rtlCol="0">
            <a:spAutoFit/>
          </a:bodyPr>
          <a:lstStyle/>
          <a:p>
            <a:r>
              <a:rPr lang="sv-SE" sz="1100" dirty="0"/>
              <a:t>Slottsgården</a:t>
            </a:r>
          </a:p>
        </p:txBody>
      </p:sp>
      <p:sp>
        <p:nvSpPr>
          <p:cNvPr id="18" name="textruta 17"/>
          <p:cNvSpPr txBox="1"/>
          <p:nvPr/>
        </p:nvSpPr>
        <p:spPr>
          <a:xfrm>
            <a:off x="9840416" y="6622807"/>
            <a:ext cx="1152128" cy="261610"/>
          </a:xfrm>
          <a:prstGeom prst="rect">
            <a:avLst/>
          </a:prstGeom>
          <a:noFill/>
        </p:spPr>
        <p:txBody>
          <a:bodyPr wrap="square" rtlCol="0">
            <a:spAutoFit/>
          </a:bodyPr>
          <a:lstStyle/>
          <a:p>
            <a:r>
              <a:rPr lang="sv-SE" sz="1100" dirty="0" smtClean="0"/>
              <a:t>Svalan</a:t>
            </a:r>
            <a:endParaRPr lang="sv-SE" sz="1100" dirty="0"/>
          </a:p>
        </p:txBody>
      </p:sp>
      <p:sp>
        <p:nvSpPr>
          <p:cNvPr id="19" name="textruta 18"/>
          <p:cNvSpPr txBox="1"/>
          <p:nvPr/>
        </p:nvSpPr>
        <p:spPr>
          <a:xfrm>
            <a:off x="1291004" y="5085843"/>
            <a:ext cx="1152128" cy="261610"/>
          </a:xfrm>
          <a:prstGeom prst="rect">
            <a:avLst/>
          </a:prstGeom>
          <a:noFill/>
        </p:spPr>
        <p:txBody>
          <a:bodyPr wrap="square" rtlCol="0">
            <a:spAutoFit/>
          </a:bodyPr>
          <a:lstStyle/>
          <a:p>
            <a:r>
              <a:rPr lang="sv-SE" sz="1100" dirty="0"/>
              <a:t>Slottsgården</a:t>
            </a:r>
          </a:p>
        </p:txBody>
      </p:sp>
    </p:spTree>
    <p:extLst>
      <p:ext uri="{BB962C8B-B14F-4D97-AF65-F5344CB8AC3E}">
        <p14:creationId xmlns:p14="http://schemas.microsoft.com/office/powerpoint/2010/main" val="8254081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769888"/>
            <a:ext cx="10972800" cy="1143000"/>
          </a:xfrm>
        </p:spPr>
        <p:txBody>
          <a:bodyPr>
            <a:noAutofit/>
          </a:bodyPr>
          <a:lstStyle/>
          <a:p>
            <a:r>
              <a:rPr lang="sv-SE" sz="3200" dirty="0">
                <a:solidFill>
                  <a:schemeClr val="accent2"/>
                </a:solidFill>
                <a:ea typeface="+mn-ea"/>
              </a:rPr>
              <a:t>Resultat av årets utfall verksamhet och ekonomi </a:t>
            </a:r>
            <a:r>
              <a:rPr lang="sv-SE" sz="3200" dirty="0" smtClean="0">
                <a:solidFill>
                  <a:schemeClr val="accent2"/>
                </a:solidFill>
                <a:ea typeface="+mn-ea"/>
              </a:rPr>
              <a:t>2021</a:t>
            </a:r>
            <a:br>
              <a:rPr lang="sv-SE" sz="3200" dirty="0" smtClean="0">
                <a:solidFill>
                  <a:schemeClr val="accent2"/>
                </a:solidFill>
                <a:ea typeface="+mn-ea"/>
              </a:rPr>
            </a:br>
            <a:r>
              <a:rPr lang="sv-SE" altLang="sv-SE" sz="3200" dirty="0">
                <a:solidFill>
                  <a:schemeClr val="accent2"/>
                </a:solidFill>
                <a:ea typeface="+mn-ea"/>
              </a:rPr>
              <a:t>inkl. covid-19</a:t>
            </a:r>
            <a:endParaRPr lang="sv-SE" sz="3200" dirty="0">
              <a:solidFill>
                <a:schemeClr val="accent2"/>
              </a:solidFill>
              <a:ea typeface="+mn-ea"/>
            </a:endParaRPr>
          </a:p>
        </p:txBody>
      </p:sp>
      <p:sp>
        <p:nvSpPr>
          <p:cNvPr id="3" name="Platshållare för innehåll 2"/>
          <p:cNvSpPr>
            <a:spLocks noGrp="1"/>
          </p:cNvSpPr>
          <p:nvPr>
            <p:ph idx="1"/>
          </p:nvPr>
        </p:nvSpPr>
        <p:spPr>
          <a:xfrm>
            <a:off x="595808" y="1905862"/>
            <a:ext cx="10972800" cy="4525963"/>
          </a:xfrm>
        </p:spPr>
        <p:txBody>
          <a:bodyPr>
            <a:normAutofit/>
          </a:bodyPr>
          <a:lstStyle/>
          <a:p>
            <a:pPr marL="0" indent="0">
              <a:buNone/>
            </a:pPr>
            <a:r>
              <a:rPr lang="sv-SE" dirty="0" smtClean="0"/>
              <a:t>							     		    Förvaltningsgemensam			</a:t>
            </a:r>
            <a:r>
              <a:rPr lang="sv-SE" dirty="0"/>
              <a:t> </a:t>
            </a:r>
            <a:r>
              <a:rPr lang="sv-SE" dirty="0" smtClean="0"/>
              <a:t>             + </a:t>
            </a:r>
            <a:r>
              <a:rPr lang="sv-SE" dirty="0"/>
              <a:t>2</a:t>
            </a:r>
            <a:r>
              <a:rPr lang="sv-SE" dirty="0" smtClean="0"/>
              <a:t> 546 tkr	</a:t>
            </a:r>
            <a:r>
              <a:rPr lang="sv-SE" dirty="0"/>
              <a:t>	</a:t>
            </a:r>
            <a:endParaRPr lang="sv-SE" dirty="0" smtClean="0"/>
          </a:p>
          <a:p>
            <a:pPr marL="0" indent="0">
              <a:buNone/>
            </a:pPr>
            <a:r>
              <a:rPr lang="sv-SE" dirty="0" smtClean="0"/>
              <a:t>Myndighet och öppen verksamhet 	              + 11 276 tkr		</a:t>
            </a:r>
          </a:p>
          <a:p>
            <a:pPr marL="0" indent="0">
              <a:buNone/>
            </a:pPr>
            <a:r>
              <a:rPr lang="sv-SE" dirty="0" smtClean="0"/>
              <a:t>Hemtjänst					                   + 687 tkr   		      </a:t>
            </a:r>
            <a:br>
              <a:rPr lang="sv-SE" dirty="0" smtClean="0"/>
            </a:br>
            <a:r>
              <a:rPr lang="sv-SE" dirty="0" smtClean="0"/>
              <a:t>Hälso- och sjukvård och särskilt boende	              - 12 005 tkr		</a:t>
            </a:r>
            <a:endParaRPr lang="sv-SE" dirty="0" smtClean="0">
              <a:solidFill>
                <a:srgbClr val="FF0000"/>
              </a:solidFill>
            </a:endParaRPr>
          </a:p>
          <a:p>
            <a:pPr marL="0" indent="0">
              <a:buNone/>
            </a:pPr>
            <a:r>
              <a:rPr lang="sv-SE" dirty="0" smtClean="0"/>
              <a:t>Funktionshinder och bemanningsenheten              + 1 527 tkr		</a:t>
            </a:r>
            <a:endParaRPr lang="sv-SE" dirty="0"/>
          </a:p>
          <a:p>
            <a:pPr marL="0" indent="0">
              <a:buNone/>
            </a:pPr>
            <a:r>
              <a:rPr lang="sv-SE" b="1" u="sng" dirty="0" smtClean="0"/>
              <a:t>Totalt	</a:t>
            </a:r>
            <a:r>
              <a:rPr lang="sv-SE" u="sng" dirty="0" smtClean="0"/>
              <a:t>						   </a:t>
            </a:r>
            <a:r>
              <a:rPr lang="sv-SE" b="1" u="sng" dirty="0" smtClean="0"/>
              <a:t>+ 4 031 tkr</a:t>
            </a:r>
            <a:r>
              <a:rPr lang="sv-SE" u="sng" dirty="0" smtClean="0"/>
              <a:t>	</a:t>
            </a:r>
            <a:r>
              <a:rPr lang="sv-SE" u="sng" dirty="0"/>
              <a:t> </a:t>
            </a:r>
            <a:endParaRPr lang="sv-SE" u="sng" dirty="0" smtClean="0"/>
          </a:p>
          <a:p>
            <a:pPr marL="0" indent="0">
              <a:buNone/>
            </a:pPr>
            <a:endParaRPr lang="sv-SE" sz="900" u="sng" dirty="0"/>
          </a:p>
          <a:p>
            <a:pPr marL="0" indent="0">
              <a:buNone/>
            </a:pPr>
            <a:endParaRPr lang="sv-SE" sz="1000" dirty="0" smtClean="0">
              <a:solidFill>
                <a:srgbClr val="FF0000"/>
              </a:solidFill>
            </a:endParaRPr>
          </a:p>
          <a:p>
            <a:pPr marL="0" indent="0">
              <a:buNone/>
            </a:pPr>
            <a:r>
              <a:rPr lang="sv-SE" dirty="0" smtClean="0"/>
              <a:t> </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42035643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83432" y="229401"/>
            <a:ext cx="10972800" cy="1143000"/>
          </a:xfrm>
        </p:spPr>
        <p:txBody>
          <a:bodyPr>
            <a:normAutofit/>
          </a:bodyPr>
          <a:lstStyle/>
          <a:p>
            <a:pPr>
              <a:spcBef>
                <a:spcPct val="50000"/>
              </a:spcBef>
            </a:pPr>
            <a:r>
              <a:rPr lang="sv-SE" altLang="sv-SE" sz="3200" dirty="0">
                <a:solidFill>
                  <a:schemeClr val="accent2"/>
                </a:solidFill>
                <a:ea typeface="+mn-ea"/>
              </a:rPr>
              <a:t>Framtida utveckling </a:t>
            </a:r>
            <a:r>
              <a:rPr lang="sv-SE" sz="3200" dirty="0">
                <a:solidFill>
                  <a:schemeClr val="accent2"/>
                </a:solidFill>
              </a:rPr>
              <a:t>hälso- och sjukvård </a:t>
            </a:r>
            <a:endParaRPr lang="sv-SE" altLang="sv-SE" sz="3200" dirty="0">
              <a:solidFill>
                <a:schemeClr val="accent2"/>
              </a:solidFill>
              <a:ea typeface="+mn-ea"/>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40</a:t>
            </a:fld>
            <a:endParaRPr lang="sv-SE" dirty="0"/>
          </a:p>
        </p:txBody>
      </p:sp>
      <p:sp>
        <p:nvSpPr>
          <p:cNvPr id="7" name="textruta 6"/>
          <p:cNvSpPr txBox="1"/>
          <p:nvPr/>
        </p:nvSpPr>
        <p:spPr>
          <a:xfrm>
            <a:off x="263352" y="96371"/>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Platshållare för innehåll 8"/>
          <p:cNvSpPr>
            <a:spLocks noGrp="1"/>
          </p:cNvSpPr>
          <p:nvPr>
            <p:ph idx="1"/>
          </p:nvPr>
        </p:nvSpPr>
        <p:spPr>
          <a:xfrm>
            <a:off x="598421" y="1372401"/>
            <a:ext cx="10995157" cy="5620199"/>
          </a:xfrm>
        </p:spPr>
        <p:txBody>
          <a:bodyPr>
            <a:normAutofit/>
          </a:bodyPr>
          <a:lstStyle/>
          <a:p>
            <a:pPr lvl="0"/>
            <a:r>
              <a:rPr lang="sv-SE" sz="2200" dirty="0" smtClean="0"/>
              <a:t>Omställningen </a:t>
            </a:r>
            <a:r>
              <a:rPr lang="sv-SE" sz="2200" dirty="0"/>
              <a:t>till nära vård kommer leda till mer avancerade och fler medicinska insatser från förvaltningens sjuksköterskor. Detta </a:t>
            </a:r>
            <a:r>
              <a:rPr lang="sv-SE" sz="2200" dirty="0" smtClean="0"/>
              <a:t>bedöms krävas resursutökning. </a:t>
            </a:r>
          </a:p>
          <a:p>
            <a:pPr lvl="0"/>
            <a:r>
              <a:rPr lang="sv-SE" sz="2200" dirty="0" smtClean="0"/>
              <a:t>Intern </a:t>
            </a:r>
            <a:r>
              <a:rPr lang="sv-SE" sz="2200" dirty="0"/>
              <a:t>och extern kompetenshöjning kommer behövas för att vara en bra och attraktiv arbetsgivare. Detta är viktigt för att vara uppdaterade i den mer avancerade vården som kommer framöver i takt med omställningen till nära vård.</a:t>
            </a:r>
          </a:p>
          <a:p>
            <a:r>
              <a:rPr lang="sv-SE" sz="2200" dirty="0" smtClean="0"/>
              <a:t>Förväntad </a:t>
            </a:r>
            <a:r>
              <a:rPr lang="sv-SE" sz="2200" dirty="0"/>
              <a:t>utveckling framöver är att behovet av rehabiliterande insatser kommer att öka eller förändras, inte minst i samband med införandet av nära vård. Verksamheten ser att behovet av träning/aktivering hos brukare i hemmet ökar för den växande gruppen äldre. </a:t>
            </a:r>
          </a:p>
          <a:p>
            <a:endParaRPr lang="sv-SE" dirty="0"/>
          </a:p>
        </p:txBody>
      </p:sp>
    </p:spTree>
    <p:extLst>
      <p:ext uri="{BB962C8B-B14F-4D97-AF65-F5344CB8AC3E}">
        <p14:creationId xmlns:p14="http://schemas.microsoft.com/office/powerpoint/2010/main" val="260527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9416" y="197452"/>
            <a:ext cx="10972800" cy="1143000"/>
          </a:xfrm>
        </p:spPr>
        <p:txBody>
          <a:bodyPr>
            <a:normAutofit/>
          </a:bodyPr>
          <a:lstStyle/>
          <a:p>
            <a:pPr>
              <a:spcBef>
                <a:spcPct val="50000"/>
              </a:spcBef>
            </a:pPr>
            <a:r>
              <a:rPr lang="sv-SE" altLang="sv-SE" sz="3200" dirty="0">
                <a:solidFill>
                  <a:schemeClr val="accent2"/>
                </a:solidFill>
                <a:ea typeface="+mn-ea"/>
              </a:rPr>
              <a:t>Framtida utveckling </a:t>
            </a:r>
            <a:r>
              <a:rPr lang="sv-SE" altLang="sv-SE" sz="3200" dirty="0" smtClean="0">
                <a:solidFill>
                  <a:schemeClr val="accent2"/>
                </a:solidFill>
                <a:ea typeface="+mn-ea"/>
              </a:rPr>
              <a:t>särskilt boende</a:t>
            </a:r>
            <a:endParaRPr lang="sv-SE" altLang="sv-SE" sz="3200" dirty="0">
              <a:solidFill>
                <a:schemeClr val="accent2"/>
              </a:solidFill>
              <a:ea typeface="+mn-ea"/>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41</a:t>
            </a:fld>
            <a:endParaRPr lang="sv-SE" dirty="0"/>
          </a:p>
        </p:txBody>
      </p:sp>
      <p:sp>
        <p:nvSpPr>
          <p:cNvPr id="7" name="textruta 6"/>
          <p:cNvSpPr txBox="1"/>
          <p:nvPr/>
        </p:nvSpPr>
        <p:spPr>
          <a:xfrm>
            <a:off x="263352" y="96371"/>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Platshållare för innehåll 8"/>
          <p:cNvSpPr>
            <a:spLocks noGrp="1"/>
          </p:cNvSpPr>
          <p:nvPr>
            <p:ph idx="1"/>
          </p:nvPr>
        </p:nvSpPr>
        <p:spPr>
          <a:xfrm>
            <a:off x="479376" y="1043766"/>
            <a:ext cx="11404847" cy="6057642"/>
          </a:xfrm>
        </p:spPr>
        <p:txBody>
          <a:bodyPr>
            <a:normAutofit/>
          </a:bodyPr>
          <a:lstStyle/>
          <a:p>
            <a:pPr lvl="0"/>
            <a:r>
              <a:rPr lang="sv-SE" sz="2200" dirty="0">
                <a:latin typeface="+mn-lt"/>
              </a:rPr>
              <a:t>Fortsatt avveckling av Falkalyckan så att omställning av boendeplatser kan slutföras.</a:t>
            </a:r>
          </a:p>
          <a:p>
            <a:pPr lvl="0"/>
            <a:r>
              <a:rPr lang="sv-SE" sz="2200" dirty="0" smtClean="0">
                <a:latin typeface="+mn-lt"/>
              </a:rPr>
              <a:t>Verksamheten </a:t>
            </a:r>
            <a:r>
              <a:rPr lang="sv-SE" sz="2200" dirty="0">
                <a:latin typeface="+mn-lt"/>
              </a:rPr>
              <a:t>ska arbeta för att anpassa boenden efter brukarnas behov samt att resurser även fördelas efter behov. Arbetet med möjligheter till individuella val av aktiviteter ska fortsätta att arbetas med. Samarbete med berörda professioner gällande måltider och helheten kring kosten ska fortsätta att utvecklas.</a:t>
            </a:r>
          </a:p>
          <a:p>
            <a:pPr lvl="0"/>
            <a:r>
              <a:rPr lang="sv-SE" sz="2200" dirty="0">
                <a:latin typeface="+mn-lt"/>
              </a:rPr>
              <a:t>Arbetet ska fortsätta för att öka kunskapen i verksamheterna om bemanningsekonomi med förbättrad schemaplanering och i resursanvändningen </a:t>
            </a:r>
            <a:r>
              <a:rPr lang="sv-SE" sz="2200" dirty="0" smtClean="0">
                <a:latin typeface="+mn-lt"/>
              </a:rPr>
              <a:t>med fokus på brukarna.</a:t>
            </a:r>
          </a:p>
          <a:p>
            <a:pPr lvl="0"/>
            <a:r>
              <a:rPr lang="sv-SE" sz="2200" dirty="0" smtClean="0">
                <a:latin typeface="+mn-lt"/>
              </a:rPr>
              <a:t>Projekt </a:t>
            </a:r>
            <a:r>
              <a:rPr lang="sv-SE" sz="2200" dirty="0">
                <a:latin typeface="+mn-lt"/>
              </a:rPr>
              <a:t>Tallen har i uppdrag att, utifrån evidensbaserad forskning, miljöanpassa Tallen som boendeenhet på </a:t>
            </a:r>
            <a:r>
              <a:rPr lang="sv-SE" sz="2200" dirty="0" err="1">
                <a:latin typeface="+mn-lt"/>
              </a:rPr>
              <a:t>Gerbogårdens</a:t>
            </a:r>
            <a:r>
              <a:rPr lang="sv-SE" sz="2200" dirty="0">
                <a:latin typeface="+mn-lt"/>
              </a:rPr>
              <a:t> särskilda boende riktad till personer med demenssjukdom och kognitiv svikt. Med utgång i de materiella delarna kommer projektet arbeta med färgsättning </a:t>
            </a:r>
            <a:r>
              <a:rPr lang="sv-SE" sz="2200" dirty="0" smtClean="0">
                <a:latin typeface="+mn-lt"/>
              </a:rPr>
              <a:t>och </a:t>
            </a:r>
            <a:r>
              <a:rPr lang="sv-SE" sz="2200" dirty="0">
                <a:latin typeface="+mn-lt"/>
              </a:rPr>
              <a:t>ljussättningen. </a:t>
            </a:r>
            <a:r>
              <a:rPr lang="sv-SE" sz="2200" dirty="0" smtClean="0">
                <a:latin typeface="+mn-lt"/>
              </a:rPr>
              <a:t>Statliga </a:t>
            </a:r>
            <a:r>
              <a:rPr lang="sv-SE" sz="2200" dirty="0">
                <a:latin typeface="+mn-lt"/>
              </a:rPr>
              <a:t>medel finansierar detta. </a:t>
            </a:r>
            <a:endParaRPr lang="sv-SE" sz="2200" dirty="0" smtClean="0">
              <a:latin typeface="+mn-lt"/>
            </a:endParaRPr>
          </a:p>
          <a:p>
            <a:pPr lvl="0"/>
            <a:r>
              <a:rPr lang="sv-SE" sz="2200" dirty="0">
                <a:latin typeface="+mn-lt"/>
              </a:rPr>
              <a:t>Verksamheten har tagit emot elever och praktikanter från vård- och omsorgsprogrammet, vilket är en viktig del i den framtida bemanningen. </a:t>
            </a:r>
          </a:p>
          <a:p>
            <a:pPr lvl="0"/>
            <a:endParaRPr lang="sv-SE" sz="2000" dirty="0"/>
          </a:p>
        </p:txBody>
      </p:sp>
    </p:spTree>
    <p:extLst>
      <p:ext uri="{BB962C8B-B14F-4D97-AF65-F5344CB8AC3E}">
        <p14:creationId xmlns:p14="http://schemas.microsoft.com/office/powerpoint/2010/main" val="141296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721745"/>
            <a:ext cx="10972800" cy="1143000"/>
          </a:xfrm>
        </p:spPr>
        <p:txBody>
          <a:bodyPr>
            <a:normAutofit fontScale="90000"/>
          </a:bodyPr>
          <a:lstStyle/>
          <a:p>
            <a:r>
              <a:rPr lang="sv-SE" sz="3200" dirty="0">
                <a:solidFill>
                  <a:schemeClr val="accent2"/>
                </a:solidFill>
              </a:rPr>
              <a:t>Analys av årets utfall </a:t>
            </a:r>
            <a:r>
              <a:rPr lang="sv-SE" sz="3200" dirty="0" smtClean="0">
                <a:solidFill>
                  <a:schemeClr val="accent2"/>
                </a:solidFill>
              </a:rPr>
              <a:t>för funktionshinder </a:t>
            </a:r>
            <a:r>
              <a:rPr lang="sv-SE" altLang="sv-SE" sz="3200" dirty="0">
                <a:solidFill>
                  <a:schemeClr val="accent2"/>
                </a:solidFill>
              </a:rPr>
              <a:t>och </a:t>
            </a:r>
            <a:r>
              <a:rPr lang="sv-SE" altLang="sv-SE" sz="3200" dirty="0" smtClean="0">
                <a:solidFill>
                  <a:schemeClr val="accent2"/>
                </a:solidFill>
              </a:rPr>
              <a:t>bemannings-enheten </a:t>
            </a:r>
            <a:r>
              <a:rPr lang="sv-SE" sz="3200" dirty="0" smtClean="0">
                <a:solidFill>
                  <a:schemeClr val="accent2"/>
                </a:solidFill>
              </a:rPr>
              <a:t>+1 527 tkr, </a:t>
            </a:r>
            <a:r>
              <a:rPr lang="sv-SE" sz="3200" dirty="0">
                <a:solidFill>
                  <a:schemeClr val="accent2"/>
                </a:solidFill>
              </a:rPr>
              <a:t>varav kostnader för covid-19 är </a:t>
            </a:r>
            <a:r>
              <a:rPr lang="sv-SE" sz="3200" dirty="0" smtClean="0">
                <a:solidFill>
                  <a:schemeClr val="accent2"/>
                </a:solidFill>
              </a:rPr>
              <a:t>1 329 </a:t>
            </a:r>
            <a:r>
              <a:rPr lang="sv-SE" sz="3200" dirty="0">
                <a:solidFill>
                  <a:schemeClr val="accent2"/>
                </a:solidFill>
              </a:rPr>
              <a:t>tkr</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lnSpcReduction="10000"/>
          </a:bodyPr>
          <a:lstStyle/>
          <a:p>
            <a:pPr>
              <a:spcBef>
                <a:spcPct val="0"/>
              </a:spcBef>
              <a:buFontTx/>
              <a:buNone/>
              <a:defRPr/>
            </a:pPr>
            <a:endParaRPr lang="sv-SE" altLang="sv-SE" sz="3200" b="1" dirty="0">
              <a:latin typeface="+mn-lt"/>
            </a:endParaRPr>
          </a:p>
          <a:p>
            <a:r>
              <a:rPr lang="sv-SE" sz="2800" dirty="0" smtClean="0"/>
              <a:t>Administration                                  +</a:t>
            </a:r>
            <a:r>
              <a:rPr lang="sv-SE" sz="2800" dirty="0"/>
              <a:t>341 </a:t>
            </a:r>
            <a:r>
              <a:rPr lang="sv-SE" sz="2800" dirty="0" smtClean="0"/>
              <a:t>tkr</a:t>
            </a:r>
          </a:p>
          <a:p>
            <a:r>
              <a:rPr lang="sv-SE" sz="2800" dirty="0" smtClean="0"/>
              <a:t>Gruppbostäder </a:t>
            </a:r>
            <a:r>
              <a:rPr lang="sv-SE" sz="2800" dirty="0"/>
              <a:t>LSS                        </a:t>
            </a:r>
            <a:r>
              <a:rPr lang="sv-SE" sz="2800" dirty="0" smtClean="0"/>
              <a:t>    </a:t>
            </a:r>
            <a:r>
              <a:rPr lang="sv-SE" sz="2800" dirty="0"/>
              <a:t>-82 </a:t>
            </a:r>
            <a:r>
              <a:rPr lang="sv-SE" sz="2800" dirty="0" smtClean="0"/>
              <a:t>tkr</a:t>
            </a:r>
          </a:p>
          <a:p>
            <a:r>
              <a:rPr lang="sv-SE" sz="2800" dirty="0" smtClean="0"/>
              <a:t>Daglig </a:t>
            </a:r>
            <a:r>
              <a:rPr lang="sv-SE" sz="2800" dirty="0"/>
              <a:t>verksamhet LSS               </a:t>
            </a:r>
            <a:r>
              <a:rPr lang="sv-SE" sz="2800" dirty="0" smtClean="0"/>
              <a:t>     </a:t>
            </a:r>
            <a:r>
              <a:rPr lang="sv-SE" sz="2800" dirty="0"/>
              <a:t>-211 </a:t>
            </a:r>
            <a:r>
              <a:rPr lang="sv-SE" sz="2800" dirty="0" smtClean="0"/>
              <a:t>tkr</a:t>
            </a:r>
          </a:p>
          <a:p>
            <a:r>
              <a:rPr lang="sv-SE" sz="2800" dirty="0" smtClean="0"/>
              <a:t>Psykiskt </a:t>
            </a:r>
            <a:r>
              <a:rPr lang="sv-SE" sz="2800" dirty="0"/>
              <a:t>funktionshindrad        </a:t>
            </a:r>
            <a:r>
              <a:rPr lang="sv-SE" sz="2800" dirty="0" smtClean="0"/>
              <a:t>       365 tkr</a:t>
            </a:r>
          </a:p>
          <a:p>
            <a:r>
              <a:rPr lang="sv-SE" sz="2800" dirty="0" smtClean="0"/>
              <a:t>Barn/ungdom </a:t>
            </a:r>
            <a:r>
              <a:rPr lang="sv-SE" sz="2800" dirty="0"/>
              <a:t>LSS                     </a:t>
            </a:r>
            <a:r>
              <a:rPr lang="sv-SE" sz="2800" dirty="0" smtClean="0"/>
              <a:t>    </a:t>
            </a:r>
            <a:r>
              <a:rPr lang="sv-SE" sz="2800" dirty="0"/>
              <a:t>+1 001 </a:t>
            </a:r>
            <a:r>
              <a:rPr lang="sv-SE" sz="2800" dirty="0" smtClean="0"/>
              <a:t>tkr</a:t>
            </a:r>
          </a:p>
          <a:p>
            <a:r>
              <a:rPr lang="sv-SE" sz="2800" dirty="0" smtClean="0"/>
              <a:t>Övriga </a:t>
            </a:r>
            <a:r>
              <a:rPr lang="sv-SE" sz="2800" dirty="0"/>
              <a:t>insatser LSS                    </a:t>
            </a:r>
            <a:r>
              <a:rPr lang="sv-SE" sz="2800" dirty="0" smtClean="0"/>
              <a:t>  +</a:t>
            </a:r>
            <a:r>
              <a:rPr lang="sv-SE" sz="2800" dirty="0"/>
              <a:t>1 569 </a:t>
            </a:r>
            <a:r>
              <a:rPr lang="sv-SE" sz="2800" dirty="0" smtClean="0"/>
              <a:t>tkr</a:t>
            </a:r>
          </a:p>
          <a:p>
            <a:r>
              <a:rPr lang="sv-SE" sz="2800" dirty="0" smtClean="0"/>
              <a:t>Bemanningsenhet                             </a:t>
            </a:r>
            <a:r>
              <a:rPr lang="sv-SE" sz="2800" dirty="0"/>
              <a:t>-714 tkr</a:t>
            </a:r>
            <a:br>
              <a:rPr lang="sv-SE" sz="2800" dirty="0"/>
            </a:br>
            <a:endParaRPr lang="sv-SE" sz="2800" dirty="0">
              <a:latin typeface="+mn-lt"/>
            </a:endParaRP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2022-03-01</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42</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Rektangel 8"/>
          <p:cNvSpPr/>
          <p:nvPr/>
        </p:nvSpPr>
        <p:spPr>
          <a:xfrm>
            <a:off x="8040216" y="5315956"/>
            <a:ext cx="2664296" cy="9789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00" b="1" dirty="0" err="1"/>
              <a:t>SoL</a:t>
            </a:r>
            <a:r>
              <a:rPr lang="sv-SE" sz="1000" b="1" dirty="0"/>
              <a:t> = </a:t>
            </a:r>
            <a:r>
              <a:rPr lang="sv-SE" sz="1000" b="1" dirty="0" smtClean="0"/>
              <a:t>Socialtjänstlagen</a:t>
            </a:r>
          </a:p>
          <a:p>
            <a:r>
              <a:rPr lang="sv-SE" sz="1000" b="1" dirty="0" smtClean="0"/>
              <a:t>LSS = </a:t>
            </a:r>
            <a:r>
              <a:rPr lang="sv-SE" sz="1000" b="1" dirty="0"/>
              <a:t>Lagen om stöd och service till vissa </a:t>
            </a:r>
            <a:r>
              <a:rPr lang="sv-SE" sz="1000" b="1" dirty="0" smtClean="0"/>
              <a:t>funktionshindrade</a:t>
            </a:r>
            <a:br>
              <a:rPr lang="sv-SE" sz="1000" b="1" dirty="0" smtClean="0"/>
            </a:br>
            <a:r>
              <a:rPr lang="sv-SE" sz="1000" b="1" dirty="0"/>
              <a:t>SFB= Socialförsäkringsbalken</a:t>
            </a:r>
          </a:p>
        </p:txBody>
      </p:sp>
    </p:spTree>
    <p:extLst>
      <p:ext uri="{BB962C8B-B14F-4D97-AF65-F5344CB8AC3E}">
        <p14:creationId xmlns:p14="http://schemas.microsoft.com/office/powerpoint/2010/main" val="21459405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024" y="634609"/>
            <a:ext cx="11261616" cy="1143000"/>
          </a:xfrm>
        </p:spPr>
        <p:txBody>
          <a:bodyPr>
            <a:normAutofit/>
          </a:bodyPr>
          <a:lstStyle/>
          <a:p>
            <a:r>
              <a:rPr lang="sv-SE" sz="3200" dirty="0">
                <a:solidFill>
                  <a:schemeClr val="accent2"/>
                </a:solidFill>
              </a:rPr>
              <a:t>Analys över resultatet gällande </a:t>
            </a:r>
            <a:r>
              <a:rPr lang="sv-SE" altLang="sv-SE" sz="3200" dirty="0" smtClean="0">
                <a:solidFill>
                  <a:schemeClr val="accent2"/>
                </a:solidFill>
                <a:ea typeface="+mn-ea"/>
              </a:rPr>
              <a:t>funktionshinder </a:t>
            </a:r>
            <a:r>
              <a:rPr lang="sv-SE" altLang="sv-SE" sz="3200" dirty="0">
                <a:solidFill>
                  <a:schemeClr val="accent2"/>
                </a:solidFill>
              </a:rPr>
              <a:t>och bemanningsenheten</a:t>
            </a:r>
            <a:r>
              <a:rPr lang="sv-SE" altLang="sv-SE" sz="3200" dirty="0" smtClean="0">
                <a:solidFill>
                  <a:schemeClr val="accent2"/>
                </a:solidFill>
                <a:ea typeface="+mn-ea"/>
              </a:rPr>
              <a:t> </a:t>
            </a:r>
            <a:endParaRPr lang="sv-SE" altLang="sv-SE" sz="3200" dirty="0">
              <a:solidFill>
                <a:schemeClr val="accent2"/>
              </a:solidFill>
              <a:ea typeface="+mn-ea"/>
            </a:endParaRPr>
          </a:p>
        </p:txBody>
      </p:sp>
      <p:sp>
        <p:nvSpPr>
          <p:cNvPr id="3" name="Platshållare för innehåll 2"/>
          <p:cNvSpPr>
            <a:spLocks noGrp="1"/>
          </p:cNvSpPr>
          <p:nvPr>
            <p:ph idx="1"/>
          </p:nvPr>
        </p:nvSpPr>
        <p:spPr>
          <a:xfrm>
            <a:off x="191344" y="740067"/>
            <a:ext cx="11279836" cy="5463206"/>
          </a:xfrm>
        </p:spPr>
        <p:txBody>
          <a:bodyPr>
            <a:normAutofit fontScale="85000" lnSpcReduction="20000"/>
          </a:bodyPr>
          <a:lstStyle/>
          <a:p>
            <a:pPr marL="0" indent="0">
              <a:buNone/>
            </a:pPr>
            <a:endParaRPr lang="sv-SE" altLang="sv-SE" sz="1800" b="1" dirty="0" smtClean="0">
              <a:latin typeface="+mn-lt"/>
            </a:endParaRPr>
          </a:p>
          <a:p>
            <a:pPr marL="0" indent="0">
              <a:buNone/>
              <a:defRPr/>
            </a:pPr>
            <a:endParaRPr lang="sv-SE" sz="3200" b="1" dirty="0"/>
          </a:p>
          <a:p>
            <a:endParaRPr lang="sv-SE" altLang="sv-SE" sz="2200" dirty="0">
              <a:latin typeface="+mn-lt"/>
            </a:endParaRPr>
          </a:p>
          <a:p>
            <a:r>
              <a:rPr lang="sv-SE" sz="2800" dirty="0"/>
              <a:t>Största delen av överskottet kommer från verksamheten </a:t>
            </a:r>
            <a:r>
              <a:rPr lang="sv-SE" sz="2800" dirty="0" smtClean="0"/>
              <a:t>övriga </a:t>
            </a:r>
            <a:r>
              <a:rPr lang="sv-SE" sz="2800" dirty="0"/>
              <a:t>insatser LSS och </a:t>
            </a:r>
            <a:r>
              <a:rPr lang="sv-SE" sz="2800" dirty="0" smtClean="0"/>
              <a:t>barn/ungdom </a:t>
            </a:r>
            <a:r>
              <a:rPr lang="sv-SE" sz="2800" dirty="0"/>
              <a:t>LSS. Här har mycket av verksamhetens aktiviteter inte kunnat utföras på grund av pandemin. </a:t>
            </a:r>
            <a:endParaRPr lang="sv-SE" sz="2800" dirty="0" smtClean="0"/>
          </a:p>
          <a:p>
            <a:r>
              <a:rPr lang="sv-SE" sz="2800" dirty="0" smtClean="0"/>
              <a:t>Barn </a:t>
            </a:r>
            <a:r>
              <a:rPr lang="sv-SE" sz="2800" dirty="0"/>
              <a:t>och ungdoms verksamhet har under året sålt platser till andra </a:t>
            </a:r>
            <a:r>
              <a:rPr lang="sv-SE" sz="2800" dirty="0" smtClean="0"/>
              <a:t>kommuner, </a:t>
            </a:r>
            <a:r>
              <a:rPr lang="sv-SE" sz="2800" dirty="0"/>
              <a:t>vilket gett ett </a:t>
            </a:r>
            <a:r>
              <a:rPr lang="sv-SE" sz="2800" dirty="0" smtClean="0"/>
              <a:t>överskott</a:t>
            </a:r>
            <a:r>
              <a:rPr lang="sv-SE" sz="2800" dirty="0"/>
              <a:t>. Försäljningen av platser bidrar till att verksamheten kan erbjuda en bra verksamhet för barn och ungdomar.</a:t>
            </a:r>
          </a:p>
          <a:p>
            <a:r>
              <a:rPr lang="sv-SE" sz="2800" dirty="0"/>
              <a:t>Personlig assistans och dess budget för omkostnader har använts minimalt då aktiviteter inte har kunnat genomföras på grund av pandemin.</a:t>
            </a:r>
          </a:p>
          <a:p>
            <a:r>
              <a:rPr lang="sv-SE" sz="2800" dirty="0"/>
              <a:t>Gruppbostäderna visar på ett underskott. </a:t>
            </a:r>
            <a:r>
              <a:rPr lang="sv-SE" sz="2800" dirty="0" err="1" smtClean="0"/>
              <a:t>Solviken</a:t>
            </a:r>
            <a:r>
              <a:rPr lang="sv-SE" sz="2800" dirty="0" smtClean="0"/>
              <a:t> ökade bemanningen </a:t>
            </a:r>
            <a:r>
              <a:rPr lang="sv-SE" sz="2800" dirty="0"/>
              <a:t>under våren och </a:t>
            </a:r>
            <a:r>
              <a:rPr lang="sv-SE" sz="2800" dirty="0" smtClean="0"/>
              <a:t>återgick </a:t>
            </a:r>
            <a:r>
              <a:rPr lang="sv-SE" sz="2800" dirty="0"/>
              <a:t>till </a:t>
            </a:r>
            <a:r>
              <a:rPr lang="sv-SE" sz="2800" dirty="0" smtClean="0"/>
              <a:t>ordinarie bemanning </a:t>
            </a:r>
            <a:r>
              <a:rPr lang="sv-SE" sz="2800" dirty="0"/>
              <a:t>under hösten.</a:t>
            </a:r>
          </a:p>
          <a:p>
            <a:r>
              <a:rPr lang="sv-SE" sz="2800" dirty="0"/>
              <a:t>Bemanningsenheten visar också på ett underskott. Det har berott på tid som inte bokats ut i resursgruppen på grund av </a:t>
            </a:r>
            <a:r>
              <a:rPr lang="sv-SE" sz="2800" dirty="0" smtClean="0"/>
              <a:t>covidrestriktioner och att </a:t>
            </a:r>
            <a:r>
              <a:rPr lang="sv-SE" sz="2800" dirty="0"/>
              <a:t>medarbetare i poolen har haft en hög frånvaro samt att resursgruppen är </a:t>
            </a:r>
            <a:r>
              <a:rPr lang="sv-SE" sz="2800" dirty="0" smtClean="0"/>
              <a:t>obudgeterad</a:t>
            </a:r>
            <a:r>
              <a:rPr lang="sv-SE" sz="2800" dirty="0"/>
              <a:t>. Beslut togs i början av året att inte höja poolersättningen.</a:t>
            </a: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43</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70449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77562" y="353124"/>
            <a:ext cx="12399168" cy="1143000"/>
          </a:xfrm>
        </p:spPr>
        <p:txBody>
          <a:bodyPr>
            <a:normAutofit/>
          </a:bodyPr>
          <a:lstStyle/>
          <a:p>
            <a:r>
              <a:rPr lang="sv-SE" sz="3200" dirty="0" smtClean="0">
                <a:solidFill>
                  <a:schemeClr val="accent2"/>
                </a:solidFill>
                <a:ea typeface="+mn-ea"/>
              </a:rPr>
              <a:t>Årets händelser för </a:t>
            </a:r>
            <a:r>
              <a:rPr lang="sv-SE" sz="3200" dirty="0" smtClean="0">
                <a:solidFill>
                  <a:schemeClr val="accent2"/>
                </a:solidFill>
              </a:rPr>
              <a:t>funktionshinder </a:t>
            </a:r>
            <a:r>
              <a:rPr lang="sv-SE" altLang="sv-SE" sz="3200" dirty="0">
                <a:solidFill>
                  <a:schemeClr val="accent2"/>
                </a:solidFill>
              </a:rPr>
              <a:t>och bemanningsenheten </a:t>
            </a:r>
            <a:endParaRPr lang="sv-SE" sz="3200" dirty="0">
              <a:solidFill>
                <a:schemeClr val="accent2"/>
              </a:solidFill>
              <a:ea typeface="+mn-ea"/>
            </a:endParaRPr>
          </a:p>
        </p:txBody>
      </p:sp>
      <p:sp>
        <p:nvSpPr>
          <p:cNvPr id="3" name="Platshållare för innehåll 2"/>
          <p:cNvSpPr>
            <a:spLocks noGrp="1"/>
          </p:cNvSpPr>
          <p:nvPr>
            <p:ph idx="1"/>
          </p:nvPr>
        </p:nvSpPr>
        <p:spPr>
          <a:xfrm>
            <a:off x="277562" y="620688"/>
            <a:ext cx="11496644" cy="6368156"/>
          </a:xfrm>
        </p:spPr>
        <p:txBody>
          <a:bodyPr>
            <a:normAutofit fontScale="92500" lnSpcReduction="10000"/>
          </a:bodyPr>
          <a:lstStyle/>
          <a:p>
            <a:endParaRPr lang="sv-SE" sz="3600" dirty="0" smtClean="0">
              <a:latin typeface="+mn-lt"/>
            </a:endParaRPr>
          </a:p>
          <a:p>
            <a:r>
              <a:rPr lang="sv-SE" sz="2300" dirty="0">
                <a:latin typeface="+mn-lt"/>
              </a:rPr>
              <a:t>Kostnad per brukare (KPB) </a:t>
            </a:r>
            <a:r>
              <a:rPr lang="sv-SE" sz="2300" dirty="0" smtClean="0">
                <a:latin typeface="+mn-lt"/>
              </a:rPr>
              <a:t>visade </a:t>
            </a:r>
            <a:r>
              <a:rPr lang="sv-SE" sz="2300" dirty="0">
                <a:latin typeface="+mn-lt"/>
              </a:rPr>
              <a:t>att antalet insatser inom </a:t>
            </a:r>
            <a:r>
              <a:rPr lang="sv-SE" sz="2300" dirty="0" err="1">
                <a:latin typeface="+mn-lt"/>
              </a:rPr>
              <a:t>SoL</a:t>
            </a:r>
            <a:r>
              <a:rPr lang="sv-SE" sz="2300" dirty="0">
                <a:latin typeface="+mn-lt"/>
              </a:rPr>
              <a:t> och LSS fortsätter att öka. Det är ett ökat tryck på insatser till barn och behov av översyn av boendestödet. Trots ökade insatser är det tydligt </a:t>
            </a:r>
            <a:r>
              <a:rPr lang="sv-SE" sz="2300" dirty="0" smtClean="0">
                <a:latin typeface="+mn-lt"/>
              </a:rPr>
              <a:t>att </a:t>
            </a:r>
            <a:r>
              <a:rPr lang="sv-SE" sz="2300" dirty="0">
                <a:latin typeface="+mn-lt"/>
              </a:rPr>
              <a:t>boendenas dygnskostnad ligger under medel </a:t>
            </a:r>
            <a:r>
              <a:rPr lang="sv-SE" sz="2300" dirty="0" smtClean="0">
                <a:latin typeface="+mn-lt"/>
              </a:rPr>
              <a:t>med bra kvalité </a:t>
            </a:r>
            <a:r>
              <a:rPr lang="sv-SE" sz="2300" dirty="0">
                <a:latin typeface="+mn-lt"/>
              </a:rPr>
              <a:t>och effektivt resursutnyttjande. Även daglig verksamhet ligger lägre i kostnad per dag </a:t>
            </a:r>
            <a:r>
              <a:rPr lang="sv-SE" sz="2300" dirty="0" smtClean="0">
                <a:latin typeface="+mn-lt"/>
              </a:rPr>
              <a:t>och inom </a:t>
            </a:r>
            <a:r>
              <a:rPr lang="sv-SE" sz="2300" dirty="0">
                <a:latin typeface="+mn-lt"/>
              </a:rPr>
              <a:t>personlig assistans SFB i egen regi ligger Sölvesborg bland de fyra kommunerna i Sverige som har lägst kostnad.</a:t>
            </a:r>
          </a:p>
          <a:p>
            <a:r>
              <a:rPr lang="sv-SE" sz="2300" dirty="0" smtClean="0">
                <a:latin typeface="+mn-lt"/>
              </a:rPr>
              <a:t>Socialpsykiatrin </a:t>
            </a:r>
            <a:r>
              <a:rPr lang="sv-SE" sz="2300" dirty="0">
                <a:latin typeface="+mn-lt"/>
              </a:rPr>
              <a:t>Träffpunkten på Skofabriken har fortsatt </a:t>
            </a:r>
            <a:r>
              <a:rPr lang="sv-SE" sz="2300" dirty="0" smtClean="0">
                <a:latin typeface="+mn-lt"/>
              </a:rPr>
              <a:t>sin verksamhet </a:t>
            </a:r>
            <a:r>
              <a:rPr lang="sv-SE" sz="2300" dirty="0">
                <a:latin typeface="+mn-lt"/>
              </a:rPr>
              <a:t>under året efter önskemål från brukarna. Det är en viktig verksamhet för att bryta isolering för målgruppen. </a:t>
            </a:r>
            <a:endParaRPr lang="sv-SE" sz="2300" dirty="0" smtClean="0">
              <a:latin typeface="+mn-lt"/>
            </a:endParaRPr>
          </a:p>
          <a:p>
            <a:r>
              <a:rPr lang="sv-SE" sz="2300" dirty="0" smtClean="0">
                <a:latin typeface="+mn-lt"/>
              </a:rPr>
              <a:t>För </a:t>
            </a:r>
            <a:r>
              <a:rPr lang="sv-SE" sz="2300" dirty="0">
                <a:latin typeface="+mn-lt"/>
              </a:rPr>
              <a:t>att klara stora och komplexa behov av stöd inom boendestödet krävs samverkan med IFO och mellanvården på individnivå. Boendestödet ökar och en ny medarbetare anställdes på 75 % för att klara behoven. Verksamheten har under våren 2021 påbörjat arbetet med att få igång systemen </a:t>
            </a:r>
            <a:r>
              <a:rPr lang="sv-SE" sz="2300" dirty="0" err="1">
                <a:latin typeface="+mn-lt"/>
              </a:rPr>
              <a:t>Lapscare</a:t>
            </a:r>
            <a:r>
              <a:rPr lang="sv-SE" sz="2300" dirty="0">
                <a:latin typeface="+mn-lt"/>
              </a:rPr>
              <a:t> och </a:t>
            </a:r>
            <a:r>
              <a:rPr lang="sv-SE" sz="2300" dirty="0" err="1">
                <a:latin typeface="+mn-lt"/>
              </a:rPr>
              <a:t>Lifecare</a:t>
            </a:r>
            <a:r>
              <a:rPr lang="sv-SE" sz="2300" dirty="0">
                <a:latin typeface="+mn-lt"/>
              </a:rPr>
              <a:t> för att rättssäkra att </a:t>
            </a:r>
            <a:r>
              <a:rPr lang="sv-SE" sz="2300" dirty="0" smtClean="0">
                <a:latin typeface="+mn-lt"/>
              </a:rPr>
              <a:t>besluten verkställs korrekt.</a:t>
            </a:r>
          </a:p>
          <a:p>
            <a:r>
              <a:rPr lang="sv-SE" sz="2300" dirty="0">
                <a:latin typeface="+mn-lt"/>
              </a:rPr>
              <a:t>Språktest görs vid nyanställningar, enligt beslut i personalutskottet. </a:t>
            </a:r>
          </a:p>
          <a:p>
            <a:pPr lvl="0"/>
            <a:r>
              <a:rPr lang="sv-SE" sz="2300" dirty="0" smtClean="0">
                <a:latin typeface="+mn-lt"/>
              </a:rPr>
              <a:t>Bemanningsenheten </a:t>
            </a:r>
            <a:r>
              <a:rPr lang="sv-SE" sz="2300" dirty="0">
                <a:latin typeface="+mn-lt"/>
              </a:rPr>
              <a:t>har startat upp ett arbete med att ta fram en </a:t>
            </a:r>
            <a:r>
              <a:rPr lang="sv-SE" sz="2300" dirty="0" smtClean="0">
                <a:latin typeface="+mn-lt"/>
              </a:rPr>
              <a:t>bemanningshandbok tillsammans med alla berörda verksamheter. </a:t>
            </a:r>
            <a:r>
              <a:rPr lang="sv-SE" sz="2300" dirty="0">
                <a:latin typeface="+mn-lt"/>
              </a:rPr>
              <a:t>Denna handbok ska bidra till att kunna nyttja personalresurserna på ett kostnadseffektivt </a:t>
            </a:r>
            <a:r>
              <a:rPr lang="sv-SE" sz="2300" dirty="0" smtClean="0">
                <a:latin typeface="+mn-lt"/>
              </a:rPr>
              <a:t>sätt med brukarna i fokus.</a:t>
            </a:r>
            <a:endParaRPr lang="sv-SE" sz="2300" dirty="0">
              <a:latin typeface="+mn-lt"/>
            </a:endParaRPr>
          </a:p>
          <a:p>
            <a:pPr marL="0" indent="0">
              <a:buNone/>
            </a:pPr>
            <a:r>
              <a:rPr lang="sv-SE" b="1" dirty="0" smtClean="0"/>
              <a:t>		</a:t>
            </a:r>
            <a:r>
              <a:rPr lang="sv-SE" dirty="0" smtClean="0"/>
              <a:t/>
            </a:r>
            <a:br>
              <a:rPr lang="sv-SE" dirty="0" smtClean="0"/>
            </a:b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44</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2462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29361" y="172896"/>
            <a:ext cx="11657331" cy="1143000"/>
          </a:xfrm>
        </p:spPr>
        <p:txBody>
          <a:bodyPr>
            <a:normAutofit/>
          </a:bodyPr>
          <a:lstStyle/>
          <a:p>
            <a:pPr>
              <a:defRPr/>
            </a:pPr>
            <a:r>
              <a:rPr lang="sv-SE" altLang="sv-SE" sz="3200" dirty="0" smtClean="0">
                <a:solidFill>
                  <a:schemeClr val="accent2"/>
                </a:solidFill>
                <a:ea typeface="+mn-ea"/>
              </a:rPr>
              <a:t>Framtida </a:t>
            </a:r>
            <a:r>
              <a:rPr lang="sv-SE" altLang="sv-SE" sz="3200" dirty="0">
                <a:solidFill>
                  <a:schemeClr val="accent2"/>
                </a:solidFill>
                <a:ea typeface="+mn-ea"/>
              </a:rPr>
              <a:t>utveckling </a:t>
            </a:r>
            <a:r>
              <a:rPr lang="sv-SE" altLang="sv-SE" sz="3200" dirty="0" smtClean="0">
                <a:solidFill>
                  <a:schemeClr val="accent2"/>
                </a:solidFill>
                <a:ea typeface="+mn-ea"/>
              </a:rPr>
              <a:t>funktionhinder och bemanningsenheten </a:t>
            </a:r>
            <a:r>
              <a:rPr lang="sv-SE" altLang="sv-SE" sz="2200" dirty="0" smtClean="0">
                <a:solidFill>
                  <a:schemeClr val="accent2"/>
                </a:solidFill>
                <a:latin typeface="+mn-lt"/>
                <a:ea typeface="+mn-ea"/>
              </a:rPr>
              <a:t> </a:t>
            </a:r>
            <a:endParaRPr lang="sv-SE" altLang="sv-SE" sz="3200" dirty="0">
              <a:solidFill>
                <a:schemeClr val="accent2"/>
              </a:solidFill>
              <a:ea typeface="+mn-ea"/>
            </a:endParaRPr>
          </a:p>
        </p:txBody>
      </p:sp>
      <p:sp>
        <p:nvSpPr>
          <p:cNvPr id="3" name="Platshållare för innehåll 2"/>
          <p:cNvSpPr>
            <a:spLocks noGrp="1"/>
          </p:cNvSpPr>
          <p:nvPr>
            <p:ph idx="1"/>
          </p:nvPr>
        </p:nvSpPr>
        <p:spPr>
          <a:xfrm>
            <a:off x="212882" y="681570"/>
            <a:ext cx="11364446" cy="5733232"/>
          </a:xfrm>
        </p:spPr>
        <p:txBody>
          <a:bodyPr>
            <a:normAutofit/>
          </a:bodyPr>
          <a:lstStyle/>
          <a:p>
            <a:pPr marL="0" indent="0">
              <a:spcBef>
                <a:spcPct val="0"/>
              </a:spcBef>
              <a:buNone/>
              <a:defRPr/>
            </a:pPr>
            <a:endParaRPr lang="sv-SE" altLang="sv-SE" sz="2000" dirty="0">
              <a:latin typeface="+mn-lt"/>
            </a:endParaRPr>
          </a:p>
          <a:p>
            <a:pPr lvl="0"/>
            <a:r>
              <a:rPr lang="sv-SE" sz="2300" dirty="0" smtClean="0">
                <a:latin typeface="+mn-lt"/>
              </a:rPr>
              <a:t>Fortsätta </a:t>
            </a:r>
            <a:r>
              <a:rPr lang="sv-SE" sz="2300" dirty="0">
                <a:latin typeface="+mn-lt"/>
              </a:rPr>
              <a:t>arbetet med delaktighetsfrågor tillsammans med brukarna samt genomföra och analysera brukarenkäter.</a:t>
            </a:r>
          </a:p>
          <a:p>
            <a:pPr lvl="0"/>
            <a:r>
              <a:rPr lang="sv-SE" sz="2300" dirty="0">
                <a:latin typeface="+mn-lt"/>
              </a:rPr>
              <a:t>Bryta isoleringen för de brukare som inte har någon sysselsättning eller struktur på sin vardag.</a:t>
            </a:r>
          </a:p>
          <a:p>
            <a:r>
              <a:rPr lang="sv-SE" sz="2300" dirty="0">
                <a:latin typeface="+mn-lt"/>
              </a:rPr>
              <a:t>Arbeta med att utveckla hela verksamheten med syfte att öka brukarens självförtroende att våga och vilja prova nya utmaningar.</a:t>
            </a:r>
          </a:p>
          <a:p>
            <a:pPr lvl="0"/>
            <a:r>
              <a:rPr lang="sv-SE" sz="2300" dirty="0" smtClean="0">
                <a:latin typeface="+mn-lt"/>
              </a:rPr>
              <a:t>Arbeta </a:t>
            </a:r>
            <a:r>
              <a:rPr lang="sv-SE" sz="2300" dirty="0">
                <a:latin typeface="+mn-lt"/>
              </a:rPr>
              <a:t>med digitala verktyg inom hela verksamhetsområdet.</a:t>
            </a:r>
          </a:p>
          <a:p>
            <a:pPr lvl="0"/>
            <a:r>
              <a:rPr lang="sv-SE" sz="2300" dirty="0">
                <a:latin typeface="+mn-lt"/>
              </a:rPr>
              <a:t>Fortsätta att arbeta med ekonomisk medvetenhet och eget ansvar i alla grupper.</a:t>
            </a:r>
          </a:p>
          <a:p>
            <a:r>
              <a:rPr lang="sv-SE" sz="2300" dirty="0">
                <a:latin typeface="+mn-lt"/>
              </a:rPr>
              <a:t>Internutbildning genom att erbjuda fler studiecirklar. Nya </a:t>
            </a:r>
            <a:r>
              <a:rPr lang="sv-SE" sz="2300" dirty="0" smtClean="0">
                <a:latin typeface="+mn-lt"/>
              </a:rPr>
              <a:t>planerade utbildningar </a:t>
            </a:r>
            <a:r>
              <a:rPr lang="sv-SE" sz="2300" dirty="0">
                <a:latin typeface="+mn-lt"/>
              </a:rPr>
              <a:t>är </a:t>
            </a:r>
            <a:r>
              <a:rPr lang="sv-SE" sz="2300" dirty="0" err="1">
                <a:latin typeface="+mn-lt"/>
              </a:rPr>
              <a:t>Lifecare</a:t>
            </a:r>
            <a:r>
              <a:rPr lang="sv-SE" sz="2300" dirty="0">
                <a:latin typeface="+mn-lt"/>
              </a:rPr>
              <a:t> och social dokumentation för personliga assistenter.</a:t>
            </a:r>
          </a:p>
          <a:p>
            <a:pPr lvl="0"/>
            <a:r>
              <a:rPr lang="sv-SE" sz="2300" dirty="0" smtClean="0">
                <a:latin typeface="+mn-lt"/>
              </a:rPr>
              <a:t>Att bemanningshandboken implementeras i verksamheterna. </a:t>
            </a:r>
            <a:endParaRPr lang="sv-SE" sz="2300" dirty="0">
              <a:solidFill>
                <a:srgbClr val="000000"/>
              </a:solidFill>
              <a:latin typeface="+mn-lt"/>
            </a:endParaRPr>
          </a:p>
          <a:p>
            <a:endParaRPr lang="sv-SE" sz="2200" dirty="0">
              <a:latin typeface="+mn-lt"/>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45</a:t>
            </a:fld>
            <a:endParaRPr lang="sv-SE" dirty="0"/>
          </a:p>
        </p:txBody>
      </p:sp>
      <p:sp>
        <p:nvSpPr>
          <p:cNvPr id="7" name="textruta 6"/>
          <p:cNvSpPr txBox="1"/>
          <p:nvPr/>
        </p:nvSpPr>
        <p:spPr>
          <a:xfrm>
            <a:off x="271317" y="71815"/>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02349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92600" y="779956"/>
            <a:ext cx="12399168" cy="1143000"/>
          </a:xfrm>
        </p:spPr>
        <p:txBody>
          <a:bodyPr>
            <a:normAutofit/>
          </a:bodyPr>
          <a:lstStyle/>
          <a:p>
            <a:r>
              <a:rPr lang="sv-SE" sz="3200" dirty="0" smtClean="0">
                <a:solidFill>
                  <a:schemeClr val="accent2"/>
                </a:solidFill>
                <a:ea typeface="+mn-ea"/>
              </a:rPr>
              <a:t>Till sist - prestationsbaserat statsbidrag för att minska</a:t>
            </a:r>
            <a:br>
              <a:rPr lang="sv-SE" sz="3200" dirty="0" smtClean="0">
                <a:solidFill>
                  <a:schemeClr val="accent2"/>
                </a:solidFill>
                <a:ea typeface="+mn-ea"/>
              </a:rPr>
            </a:br>
            <a:r>
              <a:rPr lang="sv-SE" sz="3200" dirty="0" smtClean="0">
                <a:solidFill>
                  <a:schemeClr val="accent2"/>
                </a:solidFill>
                <a:ea typeface="+mn-ea"/>
              </a:rPr>
              <a:t>andelen timanställningar inom äldreomsorgen</a:t>
            </a:r>
            <a:r>
              <a:rPr lang="sv-SE" sz="2400" dirty="0">
                <a:solidFill>
                  <a:schemeClr val="accent2"/>
                </a:solidFill>
                <a:ea typeface="+mn-ea"/>
              </a:rPr>
              <a:t> </a:t>
            </a:r>
            <a:r>
              <a:rPr lang="sv-SE" sz="2400" dirty="0" smtClean="0">
                <a:solidFill>
                  <a:schemeClr val="accent2"/>
                </a:solidFill>
                <a:ea typeface="+mn-ea"/>
              </a:rPr>
              <a:t> </a:t>
            </a:r>
            <a:endParaRPr lang="sv-SE" sz="3200" dirty="0">
              <a:solidFill>
                <a:schemeClr val="accent2"/>
              </a:solidFill>
              <a:ea typeface="+mn-ea"/>
            </a:endParaRPr>
          </a:p>
        </p:txBody>
      </p:sp>
      <p:sp>
        <p:nvSpPr>
          <p:cNvPr id="3" name="Platshållare för innehåll 2"/>
          <p:cNvSpPr>
            <a:spLocks noGrp="1"/>
          </p:cNvSpPr>
          <p:nvPr>
            <p:ph idx="1"/>
          </p:nvPr>
        </p:nvSpPr>
        <p:spPr>
          <a:xfrm>
            <a:off x="492600" y="1989204"/>
            <a:ext cx="11091624" cy="5805264"/>
          </a:xfrm>
        </p:spPr>
        <p:txBody>
          <a:bodyPr>
            <a:normAutofit/>
          </a:bodyPr>
          <a:lstStyle/>
          <a:p>
            <a:pPr marL="0" indent="0">
              <a:buNone/>
            </a:pPr>
            <a:r>
              <a:rPr lang="sv-SE" sz="2000" dirty="0"/>
              <a:t>I Socialstyrelsens anvisningar står det att en god nivå är att andelen timanställda är </a:t>
            </a:r>
            <a:r>
              <a:rPr lang="sv-SE" sz="2000" dirty="0" smtClean="0"/>
              <a:t/>
            </a:r>
            <a:br>
              <a:rPr lang="sv-SE" sz="2000" dirty="0" smtClean="0"/>
            </a:br>
            <a:r>
              <a:rPr lang="sv-SE" sz="2000" dirty="0" smtClean="0"/>
              <a:t>högst </a:t>
            </a:r>
            <a:r>
              <a:rPr lang="sv-SE" sz="2000" dirty="0"/>
              <a:t>17 </a:t>
            </a:r>
            <a:r>
              <a:rPr lang="sv-SE" sz="2000" dirty="0" smtClean="0"/>
              <a:t>%.</a:t>
            </a:r>
          </a:p>
          <a:p>
            <a:r>
              <a:rPr lang="sv-SE" sz="2000" dirty="0" smtClean="0"/>
              <a:t>Den </a:t>
            </a:r>
            <a:r>
              <a:rPr lang="sv-SE" sz="2000" dirty="0"/>
              <a:t>första mätperioden var februari 2020 </a:t>
            </a:r>
            <a:r>
              <a:rPr lang="sv-SE" sz="2000" dirty="0" smtClean="0"/>
              <a:t>= 24,56 </a:t>
            </a:r>
            <a:r>
              <a:rPr lang="sv-SE" sz="2000" dirty="0"/>
              <a:t>% timanställda. </a:t>
            </a:r>
            <a:r>
              <a:rPr lang="sv-SE" sz="2000" dirty="0" smtClean="0"/>
              <a:t>  </a:t>
            </a:r>
            <a:br>
              <a:rPr lang="sv-SE" sz="2000" dirty="0" smtClean="0"/>
            </a:br>
            <a:r>
              <a:rPr lang="sv-SE" sz="2000" i="1" dirty="0" smtClean="0"/>
              <a:t>341 tillsvidareanställda och 111 timanställda</a:t>
            </a:r>
            <a:r>
              <a:rPr lang="sv-SE" sz="2000" dirty="0" smtClean="0"/>
              <a:t>	</a:t>
            </a:r>
          </a:p>
          <a:p>
            <a:r>
              <a:rPr lang="sv-SE" sz="2000" dirty="0" smtClean="0"/>
              <a:t>Den </a:t>
            </a:r>
            <a:r>
              <a:rPr lang="sv-SE" sz="2000" dirty="0"/>
              <a:t>andra mätperioden var november 2021 </a:t>
            </a:r>
            <a:r>
              <a:rPr lang="sv-SE" sz="2000" dirty="0" smtClean="0"/>
              <a:t>= 15,62 % </a:t>
            </a:r>
            <a:r>
              <a:rPr lang="sv-SE" sz="2000" dirty="0"/>
              <a:t>timanställda</a:t>
            </a:r>
            <a:r>
              <a:rPr lang="sv-SE" sz="2000" dirty="0" smtClean="0"/>
              <a:t>.</a:t>
            </a:r>
            <a:r>
              <a:rPr lang="sv-SE" sz="2000" dirty="0"/>
              <a:t/>
            </a:r>
            <a:br>
              <a:rPr lang="sv-SE" sz="2000" dirty="0"/>
            </a:br>
            <a:r>
              <a:rPr lang="sv-SE" sz="2000" i="1" dirty="0"/>
              <a:t>362 </a:t>
            </a:r>
            <a:r>
              <a:rPr lang="sv-SE" sz="2000" i="1" dirty="0" smtClean="0"/>
              <a:t>tillsvidareanställda och </a:t>
            </a:r>
            <a:r>
              <a:rPr lang="sv-SE" sz="2000" i="1" dirty="0"/>
              <a:t>67 </a:t>
            </a:r>
            <a:r>
              <a:rPr lang="sv-SE" sz="2000" i="1" dirty="0" smtClean="0"/>
              <a:t>timanställda</a:t>
            </a:r>
            <a:endParaRPr lang="sv-SE" sz="2000" dirty="0"/>
          </a:p>
          <a:p>
            <a:r>
              <a:rPr lang="sv-SE" sz="2000" dirty="0" smtClean="0"/>
              <a:t>Resultatet blev en förbättring på 8,94 % och en förbättring behövde vara minst 5 %. </a:t>
            </a:r>
          </a:p>
          <a:p>
            <a:r>
              <a:rPr lang="sv-SE" sz="2000" dirty="0" smtClean="0"/>
              <a:t>Förbättringen är redovisad och statsbidraget kan uppskattningsvis bli cirka 4 500 tkr (?) för 2022 och 2023. </a:t>
            </a:r>
          </a:p>
          <a:p>
            <a:r>
              <a:rPr lang="sv-SE" sz="2000" dirty="0" smtClean="0"/>
              <a:t>25 medarbetare har nu fått vikariat istället för timanställning. </a:t>
            </a:r>
            <a:r>
              <a:rPr lang="sv-SE" dirty="0" smtClean="0"/>
              <a:t/>
            </a:r>
            <a:br>
              <a:rPr lang="sv-SE" dirty="0" smtClean="0"/>
            </a:b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46</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1026" name="Picture 2" descr="Handböcker och e-guider Proceedo | Medarbetarwebb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3394" y="4891836"/>
            <a:ext cx="2016224" cy="1510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45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026"/>
                                        </p:tgtEl>
                                        <p:attrNameLst>
                                          <p:attrName>style.visibility</p:attrName>
                                        </p:attrNameLst>
                                      </p:cBhvr>
                                      <p:to>
                                        <p:strVal val="visible"/>
                                      </p:to>
                                    </p:set>
                                    <p:anim calcmode="lin" valueType="num">
                                      <p:cBhvr additive="base">
                                        <p:cTn id="49" dur="500" fill="hold"/>
                                        <p:tgtEl>
                                          <p:spTgt spid="1026"/>
                                        </p:tgtEl>
                                        <p:attrNameLst>
                                          <p:attrName>ppt_x</p:attrName>
                                        </p:attrNameLst>
                                      </p:cBhvr>
                                      <p:tavLst>
                                        <p:tav tm="0">
                                          <p:val>
                                            <p:strVal val="#ppt_x"/>
                                          </p:val>
                                        </p:tav>
                                        <p:tav tm="100000">
                                          <p:val>
                                            <p:strVal val="#ppt_x"/>
                                          </p:val>
                                        </p:tav>
                                      </p:tavLst>
                                    </p:anim>
                                    <p:anim calcmode="lin" valueType="num">
                                      <p:cBhvr additive="base">
                                        <p:cTn id="5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normAutofit/>
          </a:bodyPr>
          <a:lstStyle/>
          <a:p>
            <a:pPr marL="0" indent="0">
              <a:buNone/>
            </a:pPr>
            <a:endParaRPr lang="sv-SE" sz="1800" dirty="0"/>
          </a:p>
          <a:p>
            <a:pPr marL="0" indent="0">
              <a:buNone/>
            </a:pPr>
            <a:endParaRPr lang="sv-SE" sz="1800" dirty="0"/>
          </a:p>
          <a:p>
            <a:pPr marL="0" indent="0">
              <a:buNone/>
            </a:pPr>
            <a:endParaRPr lang="sv-SE" sz="1900"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47</a:t>
            </a:fld>
            <a:endParaRPr lang="sv-SE" dirty="0"/>
          </a:p>
        </p:txBody>
      </p:sp>
      <p:pic>
        <p:nvPicPr>
          <p:cNvPr id="8" name="Bildobjekt 7"/>
          <p:cNvPicPr>
            <a:picLocks noChangeAspect="1"/>
          </p:cNvPicPr>
          <p:nvPr/>
        </p:nvPicPr>
        <p:blipFill rotWithShape="1">
          <a:blip r:embed="rId2" cstate="print">
            <a:extLst>
              <a:ext uri="{28A0092B-C50C-407E-A947-70E740481C1C}">
                <a14:useLocalDpi xmlns:a14="http://schemas.microsoft.com/office/drawing/2010/main" val="0"/>
              </a:ext>
            </a:extLst>
          </a:blip>
          <a:srcRect t="5932" r="3200"/>
          <a:stretch/>
        </p:blipFill>
        <p:spPr>
          <a:xfrm rot="5400000">
            <a:off x="6172149" y="1344101"/>
            <a:ext cx="5495766" cy="4001008"/>
          </a:xfrm>
          <a:prstGeom prst="rect">
            <a:avLst/>
          </a:prstGeom>
        </p:spPr>
      </p:pic>
      <p:sp>
        <p:nvSpPr>
          <p:cNvPr id="9" name="Rektangel 8"/>
          <p:cNvSpPr/>
          <p:nvPr/>
        </p:nvSpPr>
        <p:spPr>
          <a:xfrm>
            <a:off x="839416" y="2420888"/>
            <a:ext cx="4496744" cy="1569660"/>
          </a:xfrm>
          <a:prstGeom prst="rect">
            <a:avLst/>
          </a:prstGeom>
        </p:spPr>
        <p:txBody>
          <a:bodyPr wrap="none">
            <a:spAutoFit/>
          </a:bodyPr>
          <a:lstStyle/>
          <a:p>
            <a:r>
              <a:rPr lang="sv-SE" sz="9600" dirty="0">
                <a:solidFill>
                  <a:schemeClr val="accent2"/>
                </a:solidFill>
                <a:latin typeface="+mj-lt"/>
                <a:cs typeface="Arial" pitchFamily="34" charset="0"/>
              </a:rPr>
              <a:t>Frågor?</a:t>
            </a:r>
          </a:p>
        </p:txBody>
      </p:sp>
    </p:spTree>
    <p:extLst>
      <p:ext uri="{BB962C8B-B14F-4D97-AF65-F5344CB8AC3E}">
        <p14:creationId xmlns:p14="http://schemas.microsoft.com/office/powerpoint/2010/main" val="2745524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76845" y="594315"/>
            <a:ext cx="10972800" cy="1143000"/>
          </a:xfrm>
        </p:spPr>
        <p:txBody>
          <a:bodyPr>
            <a:noAutofit/>
          </a:bodyPr>
          <a:lstStyle/>
          <a:p>
            <a:r>
              <a:rPr lang="sv-SE" sz="3200" dirty="0" smtClean="0">
                <a:solidFill>
                  <a:schemeClr val="accent2"/>
                </a:solidFill>
                <a:ea typeface="+mn-ea"/>
              </a:rPr>
              <a:t>Kostnader för covid-19 i tkr 2021</a:t>
            </a:r>
            <a:endParaRPr lang="sv-SE" sz="3200" dirty="0">
              <a:solidFill>
                <a:schemeClr val="accent2"/>
              </a:solidFill>
              <a:ea typeface="+mn-ea"/>
            </a:endParaRP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5</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11" name="Platshållare för innehåll 10"/>
          <p:cNvPicPr>
            <a:picLocks noGrp="1" noChangeAspect="1"/>
          </p:cNvPicPr>
          <p:nvPr>
            <p:ph idx="1"/>
          </p:nvPr>
        </p:nvPicPr>
        <p:blipFill>
          <a:blip r:embed="rId2"/>
          <a:stretch>
            <a:fillRect/>
          </a:stretch>
        </p:blipFill>
        <p:spPr>
          <a:xfrm>
            <a:off x="911424" y="1628800"/>
            <a:ext cx="9188844" cy="4216946"/>
          </a:xfrm>
          <a:prstGeom prst="rect">
            <a:avLst/>
          </a:prstGeom>
        </p:spPr>
      </p:pic>
    </p:spTree>
    <p:extLst>
      <p:ext uri="{BB962C8B-B14F-4D97-AF65-F5344CB8AC3E}">
        <p14:creationId xmlns:p14="http://schemas.microsoft.com/office/powerpoint/2010/main" val="7616300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85513" y="499707"/>
            <a:ext cx="10972800" cy="1143000"/>
          </a:xfrm>
        </p:spPr>
        <p:txBody>
          <a:bodyPr/>
          <a:lstStyle/>
          <a:p>
            <a:r>
              <a:rPr lang="sv-SE" sz="3600" dirty="0" smtClean="0">
                <a:solidFill>
                  <a:schemeClr val="accent2"/>
                </a:solidFill>
              </a:rPr>
              <a:t>Investeringsredovisning </a:t>
            </a:r>
            <a:r>
              <a:rPr lang="sv-SE" dirty="0" smtClean="0"/>
              <a:t> </a:t>
            </a:r>
            <a:endParaRPr lang="sv-SE" dirty="0"/>
          </a:p>
        </p:txBody>
      </p:sp>
      <p:graphicFrame>
        <p:nvGraphicFramePr>
          <p:cNvPr id="8" name="Platshållare för innehåll 7"/>
          <p:cNvGraphicFramePr>
            <a:graphicFrameLocks noGrp="1"/>
          </p:cNvGraphicFramePr>
          <p:nvPr>
            <p:ph idx="1"/>
            <p:extLst>
              <p:ext uri="{D42A27DB-BD31-4B8C-83A1-F6EECF244321}">
                <p14:modId xmlns:p14="http://schemas.microsoft.com/office/powerpoint/2010/main" val="2307385876"/>
              </p:ext>
            </p:extLst>
          </p:nvPr>
        </p:nvGraphicFramePr>
        <p:xfrm>
          <a:off x="1199456" y="1628800"/>
          <a:ext cx="6768752" cy="3960436"/>
        </p:xfrm>
        <a:graphic>
          <a:graphicData uri="http://schemas.openxmlformats.org/drawingml/2006/table">
            <a:tbl>
              <a:tblPr>
                <a:tableStyleId>{5C22544A-7EE6-4342-B048-85BDC9FD1C3A}</a:tableStyleId>
              </a:tblPr>
              <a:tblGrid>
                <a:gridCol w="3324688"/>
                <a:gridCol w="982699"/>
                <a:gridCol w="999930"/>
                <a:gridCol w="1461435"/>
              </a:tblGrid>
              <a:tr h="631416">
                <a:tc>
                  <a:txBody>
                    <a:bodyPr/>
                    <a:lstStyle/>
                    <a:p>
                      <a:pPr algn="l" fontAlgn="b"/>
                      <a:r>
                        <a:rPr lang="sv-SE" sz="1800" b="1" i="0" u="none" strike="noStrike" dirty="0" smtClean="0">
                          <a:solidFill>
                            <a:schemeClr val="tx2">
                              <a:lumMod val="75000"/>
                            </a:schemeClr>
                          </a:solidFill>
                          <a:effectLst/>
                          <a:latin typeface="+mn-lt"/>
                        </a:rPr>
                        <a:t> Investeringsprojekt</a:t>
                      </a:r>
                      <a:endParaRPr lang="sv-SE" sz="1800" b="1"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r" fontAlgn="b"/>
                      <a:r>
                        <a:rPr lang="sv-SE" sz="1800" b="1" i="0" u="none" strike="noStrike" dirty="0" smtClean="0">
                          <a:solidFill>
                            <a:schemeClr val="tx2">
                              <a:lumMod val="75000"/>
                            </a:schemeClr>
                          </a:solidFill>
                          <a:effectLst/>
                          <a:latin typeface="+mn-lt"/>
                        </a:rPr>
                        <a:t>Budget</a:t>
                      </a:r>
                      <a:endParaRPr lang="sv-SE" sz="1800" b="1" i="0" u="none" strike="noStrike" dirty="0">
                        <a:solidFill>
                          <a:schemeClr val="tx2">
                            <a:lumMod val="75000"/>
                          </a:schemeClr>
                        </a:solidFill>
                        <a:effectLst/>
                        <a:latin typeface="+mn-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r" fontAlgn="b"/>
                      <a:r>
                        <a:rPr lang="sv-SE" sz="1800" b="1" u="none" strike="noStrike" dirty="0" smtClean="0">
                          <a:solidFill>
                            <a:schemeClr val="tx2">
                              <a:lumMod val="75000"/>
                            </a:schemeClr>
                          </a:solidFill>
                          <a:effectLst/>
                          <a:latin typeface="+mn-lt"/>
                        </a:rPr>
                        <a:t>Utfall</a:t>
                      </a:r>
                      <a:r>
                        <a:rPr lang="sv-SE" sz="1800" b="1" u="none" strike="noStrike" dirty="0">
                          <a:solidFill>
                            <a:schemeClr val="tx2">
                              <a:lumMod val="75000"/>
                            </a:schemeClr>
                          </a:solidFill>
                          <a:effectLst/>
                          <a:latin typeface="+mn-lt"/>
                        </a:rPr>
                        <a:t> </a:t>
                      </a:r>
                      <a:endParaRPr lang="sv-SE" sz="1800" b="1" i="0" u="none" strike="noStrike" dirty="0">
                        <a:solidFill>
                          <a:schemeClr val="tx2">
                            <a:lumMod val="75000"/>
                          </a:schemeClr>
                        </a:solidFill>
                        <a:effectLst/>
                        <a:latin typeface="+mn-lt"/>
                      </a:endParaRPr>
                    </a:p>
                  </a:txBody>
                  <a:tcPr marL="9525" marR="9525" marT="9525" marB="0" anchor="b">
                    <a:lnT w="12700" cap="flat" cmpd="sng" algn="ctr">
                      <a:solidFill>
                        <a:schemeClr val="tx1"/>
                      </a:solidFill>
                      <a:prstDash val="solid"/>
                      <a:round/>
                      <a:headEnd type="none" w="med" len="med"/>
                      <a:tailEnd type="none" w="med" len="med"/>
                    </a:lnT>
                    <a:solidFill>
                      <a:schemeClr val="accent1">
                        <a:lumMod val="60000"/>
                        <a:lumOff val="40000"/>
                      </a:schemeClr>
                    </a:solidFill>
                  </a:tcPr>
                </a:tc>
                <a:tc>
                  <a:txBody>
                    <a:bodyPr/>
                    <a:lstStyle/>
                    <a:p>
                      <a:pPr algn="r" fontAlgn="b"/>
                      <a:r>
                        <a:rPr lang="sv-SE" sz="1800" b="1" i="0" u="none" strike="noStrike" dirty="0" smtClean="0">
                          <a:solidFill>
                            <a:schemeClr val="tx2">
                              <a:lumMod val="75000"/>
                            </a:schemeClr>
                          </a:solidFill>
                          <a:effectLst/>
                          <a:latin typeface="+mn-lt"/>
                        </a:rPr>
                        <a:t>Pågående</a:t>
                      </a:r>
                      <a:r>
                        <a:rPr lang="sv-SE" sz="1800" b="1" i="0" u="none" strike="noStrike" baseline="0" dirty="0" smtClean="0">
                          <a:solidFill>
                            <a:schemeClr val="tx2">
                              <a:lumMod val="75000"/>
                            </a:schemeClr>
                          </a:solidFill>
                          <a:effectLst/>
                          <a:latin typeface="+mn-lt"/>
                        </a:rPr>
                        <a:t>/</a:t>
                      </a:r>
                      <a:br>
                        <a:rPr lang="sv-SE" sz="1800" b="1" i="0" u="none" strike="noStrike" baseline="0" dirty="0" smtClean="0">
                          <a:solidFill>
                            <a:schemeClr val="tx2">
                              <a:lumMod val="75000"/>
                            </a:schemeClr>
                          </a:solidFill>
                          <a:effectLst/>
                          <a:latin typeface="+mn-lt"/>
                        </a:rPr>
                      </a:br>
                      <a:r>
                        <a:rPr lang="sv-SE" sz="1800" b="1" i="0" u="none" strike="noStrike" baseline="0" dirty="0" smtClean="0">
                          <a:solidFill>
                            <a:schemeClr val="tx2">
                              <a:lumMod val="75000"/>
                            </a:schemeClr>
                          </a:solidFill>
                          <a:effectLst/>
                          <a:latin typeface="+mn-lt"/>
                        </a:rPr>
                        <a:t>överföring</a:t>
                      </a:r>
                      <a:endParaRPr lang="sv-SE" sz="1800" b="1"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r>
              <a:tr h="332902">
                <a:tc>
                  <a:txBody>
                    <a:bodyPr/>
                    <a:lstStyle/>
                    <a:p>
                      <a:pPr algn="l" fontAlgn="b"/>
                      <a:r>
                        <a:rPr lang="sv-SE" sz="1800" u="none" strike="noStrike" dirty="0" smtClean="0">
                          <a:solidFill>
                            <a:schemeClr val="tx2">
                              <a:lumMod val="75000"/>
                            </a:schemeClr>
                          </a:solidFill>
                          <a:effectLst/>
                          <a:latin typeface="+mn-lt"/>
                        </a:rPr>
                        <a:t> Digitala </a:t>
                      </a:r>
                      <a:r>
                        <a:rPr lang="sv-SE" sz="1800" u="none" strike="noStrike" dirty="0">
                          <a:solidFill>
                            <a:schemeClr val="tx2">
                              <a:lumMod val="75000"/>
                            </a:schemeClr>
                          </a:solidFill>
                          <a:effectLst/>
                          <a:latin typeface="+mn-lt"/>
                        </a:rPr>
                        <a:t>lås</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r" fontAlgn="t"/>
                      <a:r>
                        <a:rPr lang="sv-SE" sz="1800" u="none" strike="noStrike" dirty="0" smtClean="0">
                          <a:solidFill>
                            <a:schemeClr val="tx2">
                              <a:lumMod val="75000"/>
                            </a:schemeClr>
                          </a:solidFill>
                          <a:effectLst/>
                          <a:latin typeface="+mn-lt"/>
                        </a:rPr>
                        <a:t>-180</a:t>
                      </a:r>
                      <a:endParaRPr lang="sv-SE" sz="1800" b="0" i="0" u="none" strike="noStrike" dirty="0">
                        <a:solidFill>
                          <a:schemeClr val="tx2">
                            <a:lumMod val="75000"/>
                          </a:schemeClr>
                        </a:solidFill>
                        <a:effectLst/>
                        <a:latin typeface="+mn-lt"/>
                      </a:endParaRPr>
                    </a:p>
                  </a:txBody>
                  <a:tcPr marL="9525" marR="9525" marT="9525" marB="0">
                    <a:noFill/>
                  </a:tcPr>
                </a:tc>
                <a:tc>
                  <a:txBody>
                    <a:bodyPr/>
                    <a:lstStyle/>
                    <a:p>
                      <a:pPr algn="r" fontAlgn="b"/>
                      <a:r>
                        <a:rPr lang="sv-SE" sz="1800" u="none" strike="noStrike" dirty="0" smtClean="0">
                          <a:solidFill>
                            <a:schemeClr val="tx2">
                              <a:lumMod val="75000"/>
                            </a:schemeClr>
                          </a:solidFill>
                          <a:effectLst/>
                          <a:latin typeface="+mn-lt"/>
                        </a:rPr>
                        <a:t>-196</a:t>
                      </a:r>
                      <a:endParaRPr lang="sv-SE" sz="1800" b="0" i="0" u="none" strike="noStrike" dirty="0">
                        <a:solidFill>
                          <a:schemeClr val="tx2">
                            <a:lumMod val="75000"/>
                          </a:schemeClr>
                        </a:solidFill>
                        <a:effectLst/>
                        <a:latin typeface="+mn-lt"/>
                      </a:endParaRPr>
                    </a:p>
                  </a:txBody>
                  <a:tcPr marL="9525" marR="9525" marT="9525" marB="0" anchor="b">
                    <a:solidFill>
                      <a:schemeClr val="accent1">
                        <a:lumMod val="60000"/>
                        <a:lumOff val="40000"/>
                      </a:schemeClr>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332902">
                <a:tc>
                  <a:txBody>
                    <a:bodyPr/>
                    <a:lstStyle/>
                    <a:p>
                      <a:pPr algn="l" fontAlgn="b"/>
                      <a:r>
                        <a:rPr lang="sv-SE" sz="1800" u="none" strike="noStrike" baseline="0" dirty="0" smtClean="0">
                          <a:solidFill>
                            <a:schemeClr val="tx2">
                              <a:lumMod val="75000"/>
                            </a:schemeClr>
                          </a:solidFill>
                          <a:effectLst/>
                          <a:latin typeface="+mn-lt"/>
                        </a:rPr>
                        <a:t> </a:t>
                      </a:r>
                      <a:r>
                        <a:rPr lang="sv-SE" sz="1800" u="none" strike="noStrike" dirty="0" smtClean="0">
                          <a:solidFill>
                            <a:schemeClr val="tx2">
                              <a:lumMod val="75000"/>
                            </a:schemeClr>
                          </a:solidFill>
                          <a:effectLst/>
                          <a:latin typeface="+mn-lt"/>
                        </a:rPr>
                        <a:t>Trådlösa nätverk </a:t>
                      </a:r>
                      <a:endParaRPr lang="sv-SE" sz="14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r" fontAlgn="t"/>
                      <a:r>
                        <a:rPr lang="sv-SE" sz="1800" u="none" strike="noStrike" dirty="0" smtClean="0">
                          <a:solidFill>
                            <a:schemeClr val="tx2">
                              <a:lumMod val="75000"/>
                            </a:schemeClr>
                          </a:solidFill>
                          <a:effectLst/>
                          <a:latin typeface="+mn-lt"/>
                        </a:rPr>
                        <a:t>-461</a:t>
                      </a:r>
                      <a:endParaRPr lang="sv-SE" sz="1800" b="0" i="0" u="none" strike="noStrike" dirty="0">
                        <a:solidFill>
                          <a:schemeClr val="tx2">
                            <a:lumMod val="75000"/>
                          </a:schemeClr>
                        </a:solidFill>
                        <a:effectLst/>
                        <a:latin typeface="+mn-lt"/>
                      </a:endParaRPr>
                    </a:p>
                  </a:txBody>
                  <a:tcPr marL="9525" marR="9525" marT="9525" marB="0">
                    <a:noFill/>
                  </a:tcPr>
                </a:tc>
                <a:tc>
                  <a:txBody>
                    <a:bodyPr/>
                    <a:lstStyle/>
                    <a:p>
                      <a:pPr algn="r" fontAlgn="b"/>
                      <a:r>
                        <a:rPr lang="sv-SE" sz="1800" u="none" strike="noStrike" dirty="0" smtClean="0">
                          <a:solidFill>
                            <a:schemeClr val="tx2">
                              <a:lumMod val="75000"/>
                            </a:schemeClr>
                          </a:solidFill>
                          <a:effectLst/>
                          <a:latin typeface="+mn-lt"/>
                        </a:rPr>
                        <a:t>-183</a:t>
                      </a:r>
                      <a:endParaRPr lang="sv-SE" sz="1800" b="0" i="0" u="none" strike="noStrike" dirty="0">
                        <a:solidFill>
                          <a:schemeClr val="tx2">
                            <a:lumMod val="75000"/>
                          </a:schemeClr>
                        </a:solidFill>
                        <a:effectLst/>
                        <a:latin typeface="+mn-lt"/>
                      </a:endParaRPr>
                    </a:p>
                  </a:txBody>
                  <a:tcPr marL="9525" marR="9525" marT="9525" marB="0" anchor="b">
                    <a:solidFill>
                      <a:schemeClr val="accent1">
                        <a:lumMod val="60000"/>
                        <a:lumOff val="40000"/>
                      </a:schemeClr>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332902">
                <a:tc>
                  <a:txBody>
                    <a:bodyPr/>
                    <a:lstStyle/>
                    <a:p>
                      <a:pPr algn="l" fontAlgn="b"/>
                      <a:r>
                        <a:rPr lang="sv-SE" sz="1800" u="none" strike="noStrike" dirty="0" smtClean="0">
                          <a:solidFill>
                            <a:schemeClr val="tx2">
                              <a:lumMod val="75000"/>
                            </a:schemeClr>
                          </a:solidFill>
                          <a:effectLst/>
                          <a:latin typeface="+mn-lt"/>
                        </a:rPr>
                        <a:t> Verksamhetssystem </a:t>
                      </a:r>
                      <a:endParaRPr lang="sv-SE" sz="14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r" fontAlgn="t"/>
                      <a:r>
                        <a:rPr lang="sv-SE" sz="1800" u="none" strike="noStrike" dirty="0" smtClean="0">
                          <a:solidFill>
                            <a:schemeClr val="tx2">
                              <a:lumMod val="75000"/>
                            </a:schemeClr>
                          </a:solidFill>
                          <a:effectLst/>
                          <a:latin typeface="+mn-lt"/>
                        </a:rPr>
                        <a:t>-258</a:t>
                      </a:r>
                      <a:endParaRPr lang="sv-SE" sz="1800" b="0" i="0" u="none" strike="noStrike" dirty="0">
                        <a:solidFill>
                          <a:schemeClr val="tx2">
                            <a:lumMod val="75000"/>
                          </a:schemeClr>
                        </a:solidFill>
                        <a:effectLst/>
                        <a:latin typeface="+mn-lt"/>
                      </a:endParaRPr>
                    </a:p>
                  </a:txBody>
                  <a:tcPr marL="9525" marR="9525" marT="9525" marB="0">
                    <a:noFill/>
                  </a:tcPr>
                </a:tc>
                <a:tc>
                  <a:txBody>
                    <a:bodyPr/>
                    <a:lstStyle/>
                    <a:p>
                      <a:pPr algn="r" fontAlgn="b"/>
                      <a:r>
                        <a:rPr lang="sv-SE" sz="1800" u="none" strike="noStrike" dirty="0" smtClean="0">
                          <a:solidFill>
                            <a:schemeClr val="tx2">
                              <a:lumMod val="75000"/>
                            </a:schemeClr>
                          </a:solidFill>
                          <a:effectLst/>
                          <a:latin typeface="+mn-lt"/>
                        </a:rPr>
                        <a:t>-0</a:t>
                      </a:r>
                      <a:endParaRPr lang="sv-SE" sz="1800" b="0" i="0" u="none" strike="noStrike" dirty="0">
                        <a:solidFill>
                          <a:schemeClr val="tx2">
                            <a:lumMod val="75000"/>
                          </a:schemeClr>
                        </a:solidFill>
                        <a:effectLst/>
                        <a:latin typeface="+mn-lt"/>
                      </a:endParaRPr>
                    </a:p>
                  </a:txBody>
                  <a:tcPr marL="9525" marR="9525" marT="9525" marB="0" anchor="b">
                    <a:solidFill>
                      <a:schemeClr val="accent1">
                        <a:lumMod val="60000"/>
                        <a:lumOff val="40000"/>
                      </a:schemeClr>
                    </a:solidFill>
                  </a:tcPr>
                </a:tc>
                <a:tc>
                  <a:txBody>
                    <a:bodyPr/>
                    <a:lstStyle/>
                    <a:p>
                      <a:pPr algn="r"/>
                      <a:endParaRPr lang="sv-SE" dirty="0">
                        <a:solidFill>
                          <a:schemeClr val="tx2">
                            <a:lumMod val="75000"/>
                          </a:schemeClr>
                        </a:solidFill>
                      </a:endParaRPr>
                    </a:p>
                  </a:txBody>
                  <a:tcPr marL="9525" marR="9525" marT="9525" marB="0" anchor="b">
                    <a:lnR w="12700" cap="flat" cmpd="sng" algn="ctr">
                      <a:solidFill>
                        <a:schemeClr val="tx1"/>
                      </a:solidFill>
                      <a:prstDash val="solid"/>
                      <a:round/>
                      <a:headEnd type="none" w="med" len="med"/>
                      <a:tailEnd type="none" w="med" len="med"/>
                    </a:lnR>
                    <a:noFill/>
                  </a:tcPr>
                </a:tc>
              </a:tr>
              <a:tr h="332902">
                <a:tc>
                  <a:txBody>
                    <a:bodyPr/>
                    <a:lstStyle/>
                    <a:p>
                      <a:pPr algn="l" fontAlgn="b"/>
                      <a:r>
                        <a:rPr lang="sv-SE" sz="1800" u="none" strike="noStrike" dirty="0" smtClean="0">
                          <a:solidFill>
                            <a:schemeClr val="tx2">
                              <a:lumMod val="75000"/>
                            </a:schemeClr>
                          </a:solidFill>
                          <a:effectLst/>
                          <a:latin typeface="+mn-lt"/>
                        </a:rPr>
                        <a:t> Delnings ställ</a:t>
                      </a:r>
                      <a:r>
                        <a:rPr lang="sv-SE" sz="1800" u="none" strike="noStrike" baseline="0" dirty="0" smtClean="0">
                          <a:solidFill>
                            <a:schemeClr val="tx2">
                              <a:lumMod val="75000"/>
                            </a:schemeClr>
                          </a:solidFill>
                          <a:effectLst/>
                          <a:latin typeface="+mn-lt"/>
                        </a:rPr>
                        <a:t> fiber </a:t>
                      </a:r>
                      <a:r>
                        <a:rPr lang="sv-SE" sz="1400" u="none" strike="noStrike" baseline="0" dirty="0" smtClean="0">
                          <a:solidFill>
                            <a:schemeClr val="tx2">
                              <a:lumMod val="75000"/>
                            </a:schemeClr>
                          </a:solidFill>
                          <a:effectLst/>
                          <a:latin typeface="+mn-lt"/>
                        </a:rPr>
                        <a:t>(not 1)</a:t>
                      </a:r>
                      <a:endParaRPr lang="sv-SE" sz="14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r" fontAlgn="t"/>
                      <a:r>
                        <a:rPr lang="sv-SE" sz="1800" u="none" strike="noStrike" dirty="0">
                          <a:solidFill>
                            <a:schemeClr val="tx2">
                              <a:lumMod val="75000"/>
                            </a:schemeClr>
                          </a:solidFill>
                          <a:effectLst/>
                          <a:latin typeface="+mn-lt"/>
                        </a:rPr>
                        <a:t>-</a:t>
                      </a:r>
                      <a:r>
                        <a:rPr lang="sv-SE" sz="1800" u="none" strike="noStrike" dirty="0" smtClean="0">
                          <a:solidFill>
                            <a:schemeClr val="tx2">
                              <a:lumMod val="75000"/>
                            </a:schemeClr>
                          </a:solidFill>
                          <a:effectLst/>
                          <a:latin typeface="+mn-lt"/>
                        </a:rPr>
                        <a:t>160</a:t>
                      </a:r>
                      <a:endParaRPr lang="sv-SE" sz="1800" b="0" i="0" u="none" strike="noStrike" dirty="0">
                        <a:solidFill>
                          <a:schemeClr val="tx2">
                            <a:lumMod val="75000"/>
                          </a:schemeClr>
                        </a:solidFill>
                        <a:effectLst/>
                        <a:latin typeface="+mn-lt"/>
                      </a:endParaRPr>
                    </a:p>
                  </a:txBody>
                  <a:tcPr marL="9525" marR="9525" marT="9525" marB="0">
                    <a:noFill/>
                  </a:tcPr>
                </a:tc>
                <a:tc>
                  <a:txBody>
                    <a:bodyPr/>
                    <a:lstStyle/>
                    <a:p>
                      <a:pPr algn="r" fontAlgn="b"/>
                      <a:r>
                        <a:rPr lang="sv-SE" sz="1800" u="none" strike="noStrike" dirty="0" smtClean="0">
                          <a:solidFill>
                            <a:schemeClr val="tx2">
                              <a:lumMod val="75000"/>
                            </a:schemeClr>
                          </a:solidFill>
                          <a:effectLst/>
                          <a:latin typeface="+mn-lt"/>
                        </a:rPr>
                        <a:t>0</a:t>
                      </a:r>
                      <a:endParaRPr lang="sv-SE" sz="1800" b="0" i="0" u="none" strike="noStrike" dirty="0">
                        <a:solidFill>
                          <a:schemeClr val="tx2">
                            <a:lumMod val="75000"/>
                          </a:schemeClr>
                        </a:solidFill>
                        <a:effectLst/>
                        <a:latin typeface="+mn-lt"/>
                      </a:endParaRPr>
                    </a:p>
                  </a:txBody>
                  <a:tcPr marL="9525" marR="9525" marT="9525" marB="0" anchor="b">
                    <a:solidFill>
                      <a:schemeClr val="accent1">
                        <a:lumMod val="60000"/>
                        <a:lumOff val="40000"/>
                      </a:schemeClr>
                    </a:solidFill>
                  </a:tcPr>
                </a:tc>
                <a:tc>
                  <a:txBody>
                    <a:bodyPr/>
                    <a:lstStyle/>
                    <a:p>
                      <a:pPr algn="r" fontAlgn="b"/>
                      <a:r>
                        <a:rPr lang="sv-SE" sz="1800" b="0" i="0" u="none" strike="noStrike" dirty="0" smtClean="0">
                          <a:solidFill>
                            <a:schemeClr val="tx2">
                              <a:lumMod val="75000"/>
                            </a:schemeClr>
                          </a:solidFill>
                          <a:effectLst/>
                          <a:latin typeface="+mn-lt"/>
                        </a:rPr>
                        <a:t>-160</a:t>
                      </a:r>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332902">
                <a:tc>
                  <a:txBody>
                    <a:bodyPr/>
                    <a:lstStyle/>
                    <a:p>
                      <a:pPr algn="l" fontAlgn="b"/>
                      <a:r>
                        <a:rPr lang="sv-SE" sz="1800" u="none" strike="noStrike" dirty="0" smtClean="0">
                          <a:solidFill>
                            <a:schemeClr val="tx2">
                              <a:lumMod val="75000"/>
                            </a:schemeClr>
                          </a:solidFill>
                          <a:effectLst/>
                          <a:latin typeface="+mn-lt"/>
                        </a:rPr>
                        <a:t> Inventarier särskilt boende</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r" fontAlgn="t"/>
                      <a:r>
                        <a:rPr lang="sv-SE" sz="1800" b="0" i="0" u="none" strike="noStrike" dirty="0" smtClean="0">
                          <a:solidFill>
                            <a:schemeClr val="tx2">
                              <a:lumMod val="75000"/>
                            </a:schemeClr>
                          </a:solidFill>
                          <a:effectLst/>
                          <a:latin typeface="+mn-lt"/>
                        </a:rPr>
                        <a:t>-300</a:t>
                      </a:r>
                      <a:endParaRPr lang="sv-SE" sz="1800" b="0" i="0" u="none" strike="noStrike" dirty="0">
                        <a:solidFill>
                          <a:schemeClr val="tx2">
                            <a:lumMod val="75000"/>
                          </a:schemeClr>
                        </a:solidFill>
                        <a:effectLst/>
                        <a:latin typeface="+mn-lt"/>
                      </a:endParaRPr>
                    </a:p>
                  </a:txBody>
                  <a:tcPr marL="9525" marR="9525" marT="9525" marB="0">
                    <a:noFill/>
                  </a:tcPr>
                </a:tc>
                <a:tc>
                  <a:txBody>
                    <a:bodyPr/>
                    <a:lstStyle/>
                    <a:p>
                      <a:pPr algn="r" fontAlgn="b"/>
                      <a:r>
                        <a:rPr lang="sv-SE" sz="1800" b="0" i="0" u="none" strike="noStrike" dirty="0" smtClean="0">
                          <a:solidFill>
                            <a:schemeClr val="tx2">
                              <a:lumMod val="75000"/>
                            </a:schemeClr>
                          </a:solidFill>
                          <a:effectLst/>
                          <a:latin typeface="+mn-lt"/>
                        </a:rPr>
                        <a:t>-299</a:t>
                      </a:r>
                      <a:endParaRPr lang="sv-SE" sz="1800" b="0" i="0" u="none" strike="noStrike" dirty="0">
                        <a:solidFill>
                          <a:schemeClr val="tx2">
                            <a:lumMod val="75000"/>
                          </a:schemeClr>
                        </a:solidFill>
                        <a:effectLst/>
                        <a:latin typeface="+mn-lt"/>
                      </a:endParaRPr>
                    </a:p>
                  </a:txBody>
                  <a:tcPr marL="9525" marR="9525" marT="9525" marB="0" anchor="b">
                    <a:solidFill>
                      <a:schemeClr val="accent1">
                        <a:lumMod val="60000"/>
                        <a:lumOff val="40000"/>
                      </a:schemeClr>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332902">
                <a:tc>
                  <a:txBody>
                    <a:bodyPr/>
                    <a:lstStyle/>
                    <a:p>
                      <a:pPr algn="l" fontAlgn="b"/>
                      <a:r>
                        <a:rPr lang="sv-SE" sz="1800" u="none" strike="noStrike" dirty="0" smtClean="0">
                          <a:solidFill>
                            <a:schemeClr val="tx2">
                              <a:lumMod val="75000"/>
                            </a:schemeClr>
                          </a:solidFill>
                          <a:effectLst/>
                          <a:latin typeface="+mn-lt"/>
                        </a:rPr>
                        <a:t> Inventarier</a:t>
                      </a:r>
                      <a:r>
                        <a:rPr lang="sv-SE" sz="1800" u="none" strike="noStrike" baseline="0" dirty="0" smtClean="0">
                          <a:solidFill>
                            <a:schemeClr val="tx2">
                              <a:lumMod val="75000"/>
                            </a:schemeClr>
                          </a:solidFill>
                          <a:effectLst/>
                          <a:latin typeface="+mn-lt"/>
                        </a:rPr>
                        <a:t> hemtjänsten</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r" fontAlgn="t"/>
                      <a:r>
                        <a:rPr lang="sv-SE" sz="1800" u="none" strike="noStrike" dirty="0" smtClean="0">
                          <a:solidFill>
                            <a:schemeClr val="tx2">
                              <a:lumMod val="75000"/>
                            </a:schemeClr>
                          </a:solidFill>
                          <a:effectLst/>
                          <a:latin typeface="+mn-lt"/>
                        </a:rPr>
                        <a:t>-100</a:t>
                      </a:r>
                      <a:endParaRPr lang="sv-SE" sz="1800" b="0" i="0" u="none" strike="noStrike" dirty="0">
                        <a:solidFill>
                          <a:schemeClr val="tx2">
                            <a:lumMod val="75000"/>
                          </a:schemeClr>
                        </a:solidFill>
                        <a:effectLst/>
                        <a:latin typeface="+mn-lt"/>
                      </a:endParaRPr>
                    </a:p>
                  </a:txBody>
                  <a:tcPr marL="9525" marR="9525" marT="9525" marB="0">
                    <a:noFill/>
                  </a:tcPr>
                </a:tc>
                <a:tc>
                  <a:txBody>
                    <a:bodyPr/>
                    <a:lstStyle/>
                    <a:p>
                      <a:pPr algn="r" fontAlgn="b"/>
                      <a:r>
                        <a:rPr lang="sv-SE" sz="1800" u="none" strike="noStrike" dirty="0" smtClean="0">
                          <a:solidFill>
                            <a:schemeClr val="tx2">
                              <a:lumMod val="75000"/>
                            </a:schemeClr>
                          </a:solidFill>
                          <a:effectLst/>
                          <a:latin typeface="+mn-lt"/>
                        </a:rPr>
                        <a:t>-46</a:t>
                      </a:r>
                      <a:endParaRPr lang="sv-SE" sz="1800" b="0" i="0" u="none" strike="noStrike" dirty="0">
                        <a:solidFill>
                          <a:schemeClr val="tx2">
                            <a:lumMod val="75000"/>
                          </a:schemeClr>
                        </a:solidFill>
                        <a:effectLst/>
                        <a:latin typeface="+mn-lt"/>
                      </a:endParaRPr>
                    </a:p>
                  </a:txBody>
                  <a:tcPr marL="9525" marR="9525" marT="9525" marB="0" anchor="b">
                    <a:solidFill>
                      <a:schemeClr val="accent1">
                        <a:lumMod val="60000"/>
                        <a:lumOff val="40000"/>
                      </a:schemeClr>
                    </a:solidFill>
                  </a:tcPr>
                </a:tc>
                <a:tc>
                  <a:txBody>
                    <a:bodyPr/>
                    <a:lstStyle/>
                    <a:p>
                      <a:pPr algn="r"/>
                      <a:endParaRPr lang="sv-SE" dirty="0">
                        <a:solidFill>
                          <a:schemeClr val="tx2">
                            <a:lumMod val="75000"/>
                          </a:schemeClr>
                        </a:solidFill>
                      </a:endParaRPr>
                    </a:p>
                  </a:txBody>
                  <a:tcPr marL="9525" marR="9525" marT="9525" marB="0" anchor="b">
                    <a:lnR w="12700" cap="flat" cmpd="sng" algn="ctr">
                      <a:solidFill>
                        <a:schemeClr val="tx1"/>
                      </a:solidFill>
                      <a:prstDash val="solid"/>
                      <a:round/>
                      <a:headEnd type="none" w="med" len="med"/>
                      <a:tailEnd type="none" w="med" len="med"/>
                    </a:lnR>
                    <a:noFill/>
                  </a:tcPr>
                </a:tc>
              </a:tr>
              <a:tr h="332902">
                <a:tc>
                  <a:txBody>
                    <a:bodyPr/>
                    <a:lstStyle/>
                    <a:p>
                      <a:pPr algn="l" fontAlgn="b"/>
                      <a:r>
                        <a:rPr lang="sv-SE" sz="1800" u="none" strike="noStrike" dirty="0" smtClean="0">
                          <a:solidFill>
                            <a:schemeClr val="tx2">
                              <a:lumMod val="75000"/>
                            </a:schemeClr>
                          </a:solidFill>
                          <a:effectLst/>
                          <a:latin typeface="+mn-lt"/>
                        </a:rPr>
                        <a:t> Höj</a:t>
                      </a:r>
                      <a:r>
                        <a:rPr lang="sv-SE" sz="1800" u="none" strike="noStrike" baseline="0" dirty="0" smtClean="0">
                          <a:solidFill>
                            <a:schemeClr val="tx2">
                              <a:lumMod val="75000"/>
                            </a:schemeClr>
                          </a:solidFill>
                          <a:effectLst/>
                          <a:latin typeface="+mn-lt"/>
                        </a:rPr>
                        <a:t> och sänkbara sängar</a:t>
                      </a:r>
                      <a:r>
                        <a:rPr lang="sv-SE" sz="1400" u="none" strike="noStrike" baseline="0" dirty="0" smtClean="0">
                          <a:solidFill>
                            <a:schemeClr val="tx2">
                              <a:lumMod val="75000"/>
                            </a:schemeClr>
                          </a:solidFill>
                          <a:effectLst/>
                          <a:latin typeface="+mn-lt"/>
                        </a:rPr>
                        <a:t> </a:t>
                      </a:r>
                      <a:endParaRPr lang="sv-SE" sz="14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r" fontAlgn="t"/>
                      <a:r>
                        <a:rPr lang="sv-SE" sz="1800" u="none" strike="noStrike" dirty="0" smtClean="0">
                          <a:solidFill>
                            <a:schemeClr val="tx2">
                              <a:lumMod val="75000"/>
                            </a:schemeClr>
                          </a:solidFill>
                          <a:effectLst/>
                          <a:latin typeface="+mn-lt"/>
                        </a:rPr>
                        <a:t>-100</a:t>
                      </a:r>
                      <a:endParaRPr lang="sv-SE" sz="1800" b="0" i="0" u="none" strike="noStrike" dirty="0">
                        <a:solidFill>
                          <a:schemeClr val="tx2">
                            <a:lumMod val="75000"/>
                          </a:schemeClr>
                        </a:solidFill>
                        <a:effectLst/>
                        <a:latin typeface="+mn-lt"/>
                      </a:endParaRPr>
                    </a:p>
                  </a:txBody>
                  <a:tcPr marL="9525" marR="9525" marT="9525" marB="0">
                    <a:noFill/>
                  </a:tcPr>
                </a:tc>
                <a:tc>
                  <a:txBody>
                    <a:bodyPr/>
                    <a:lstStyle/>
                    <a:p>
                      <a:pPr algn="r" fontAlgn="b"/>
                      <a:r>
                        <a:rPr lang="sv-SE" sz="1800" b="0" i="0" u="none" strike="noStrike" dirty="0" smtClean="0">
                          <a:solidFill>
                            <a:schemeClr val="tx2">
                              <a:lumMod val="75000"/>
                            </a:schemeClr>
                          </a:solidFill>
                          <a:effectLst/>
                          <a:latin typeface="+mn-lt"/>
                        </a:rPr>
                        <a:t>-62</a:t>
                      </a:r>
                      <a:endParaRPr lang="sv-SE" sz="1800" b="0" i="0" u="none" strike="noStrike" dirty="0">
                        <a:solidFill>
                          <a:schemeClr val="tx2">
                            <a:lumMod val="75000"/>
                          </a:schemeClr>
                        </a:solidFill>
                        <a:effectLst/>
                        <a:latin typeface="+mn-lt"/>
                      </a:endParaRPr>
                    </a:p>
                  </a:txBody>
                  <a:tcPr marL="9525" marR="9525" marT="9525" marB="0" anchor="b">
                    <a:solidFill>
                      <a:schemeClr val="accent1">
                        <a:lumMod val="60000"/>
                        <a:lumOff val="40000"/>
                      </a:schemeClr>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332902">
                <a:tc>
                  <a:txBody>
                    <a:bodyPr/>
                    <a:lstStyle/>
                    <a:p>
                      <a:pPr algn="l" fontAlgn="b"/>
                      <a:r>
                        <a:rPr lang="sv-SE" sz="1800" u="none" strike="noStrike" dirty="0" smtClean="0">
                          <a:solidFill>
                            <a:schemeClr val="tx2">
                              <a:lumMod val="75000"/>
                            </a:schemeClr>
                          </a:solidFill>
                          <a:effectLst/>
                          <a:latin typeface="+mn-lt"/>
                        </a:rPr>
                        <a:t> E-</a:t>
                      </a:r>
                      <a:r>
                        <a:rPr lang="sv-SE" sz="1800" u="none" strike="noStrike" dirty="0" err="1" smtClean="0">
                          <a:solidFill>
                            <a:schemeClr val="tx2">
                              <a:lumMod val="75000"/>
                            </a:schemeClr>
                          </a:solidFill>
                          <a:effectLst/>
                          <a:latin typeface="+mn-lt"/>
                        </a:rPr>
                        <a:t>health</a:t>
                      </a:r>
                      <a:r>
                        <a:rPr lang="sv-SE" sz="1800" u="none" strike="noStrike" baseline="0" dirty="0" smtClean="0">
                          <a:solidFill>
                            <a:schemeClr val="tx2">
                              <a:lumMod val="75000"/>
                            </a:schemeClr>
                          </a:solidFill>
                          <a:effectLst/>
                          <a:latin typeface="+mn-lt"/>
                        </a:rPr>
                        <a:t> Innovation </a:t>
                      </a:r>
                      <a:endParaRPr lang="sv-SE" sz="14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r" fontAlgn="t"/>
                      <a:r>
                        <a:rPr lang="sv-SE" sz="1800" u="none" strike="noStrike" dirty="0" smtClean="0">
                          <a:solidFill>
                            <a:schemeClr val="tx2">
                              <a:lumMod val="75000"/>
                            </a:schemeClr>
                          </a:solidFill>
                          <a:effectLst/>
                          <a:latin typeface="+mn-lt"/>
                        </a:rPr>
                        <a:t>-130</a:t>
                      </a:r>
                      <a:endParaRPr lang="sv-SE" sz="1800" b="0" i="0" u="none" strike="noStrike" dirty="0">
                        <a:solidFill>
                          <a:schemeClr val="tx2">
                            <a:lumMod val="75000"/>
                          </a:schemeClr>
                        </a:solidFill>
                        <a:effectLst/>
                        <a:latin typeface="+mn-lt"/>
                      </a:endParaRPr>
                    </a:p>
                  </a:txBody>
                  <a:tcPr marL="9525" marR="9525" marT="9525" marB="0">
                    <a:noFill/>
                  </a:tcPr>
                </a:tc>
                <a:tc>
                  <a:txBody>
                    <a:bodyPr/>
                    <a:lstStyle/>
                    <a:p>
                      <a:pPr algn="r" fontAlgn="b"/>
                      <a:r>
                        <a:rPr lang="sv-SE" sz="1800" u="none" strike="noStrike" dirty="0" smtClean="0">
                          <a:solidFill>
                            <a:schemeClr val="tx2">
                              <a:lumMod val="75000"/>
                            </a:schemeClr>
                          </a:solidFill>
                          <a:effectLst/>
                          <a:latin typeface="+mn-lt"/>
                        </a:rPr>
                        <a:t>0</a:t>
                      </a:r>
                      <a:endParaRPr lang="sv-SE" sz="1800" b="0" i="0" u="none" strike="noStrike" dirty="0">
                        <a:solidFill>
                          <a:schemeClr val="tx2">
                            <a:lumMod val="75000"/>
                          </a:schemeClr>
                        </a:solidFill>
                        <a:effectLst/>
                        <a:latin typeface="+mn-lt"/>
                      </a:endParaRPr>
                    </a:p>
                  </a:txBody>
                  <a:tcPr marL="9525" marR="9525" marT="9525" marB="0" anchor="b">
                    <a:solidFill>
                      <a:schemeClr val="accent1">
                        <a:lumMod val="60000"/>
                        <a:lumOff val="40000"/>
                      </a:schemeClr>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33290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800" u="none" strike="noStrike" dirty="0" smtClean="0">
                          <a:solidFill>
                            <a:schemeClr val="tx2">
                              <a:lumMod val="75000"/>
                            </a:schemeClr>
                          </a:solidFill>
                          <a:effectLst/>
                          <a:latin typeface="+mn-lt"/>
                        </a:rPr>
                        <a:t> Inventarier Funktionshinder</a:t>
                      </a:r>
                      <a:endParaRPr lang="sv-SE" sz="1800" b="0" i="0" u="none" strike="noStrike" dirty="0" smtClean="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r" fontAlgn="t"/>
                      <a:r>
                        <a:rPr lang="sv-SE" sz="1800" u="none" strike="noStrike">
                          <a:solidFill>
                            <a:schemeClr val="tx2">
                              <a:lumMod val="75000"/>
                            </a:schemeClr>
                          </a:solidFill>
                          <a:effectLst/>
                          <a:latin typeface="+mn-lt"/>
                        </a:rPr>
                        <a:t>-100</a:t>
                      </a:r>
                      <a:endParaRPr lang="sv-SE" sz="1800" b="0" i="0" u="none" strike="noStrike">
                        <a:solidFill>
                          <a:schemeClr val="tx2">
                            <a:lumMod val="75000"/>
                          </a:schemeClr>
                        </a:solidFill>
                        <a:effectLst/>
                        <a:latin typeface="+mn-lt"/>
                      </a:endParaRPr>
                    </a:p>
                  </a:txBody>
                  <a:tcPr marL="9525" marR="9525" marT="9525" marB="0">
                    <a:noFill/>
                  </a:tcPr>
                </a:tc>
                <a:tc>
                  <a:txBody>
                    <a:bodyPr/>
                    <a:lstStyle/>
                    <a:p>
                      <a:pPr algn="r" fontAlgn="b"/>
                      <a:r>
                        <a:rPr lang="sv-SE" sz="1800" u="none" strike="noStrike" dirty="0" smtClean="0">
                          <a:solidFill>
                            <a:schemeClr val="tx2">
                              <a:lumMod val="75000"/>
                            </a:schemeClr>
                          </a:solidFill>
                          <a:effectLst/>
                          <a:latin typeface="+mn-lt"/>
                        </a:rPr>
                        <a:t>-95</a:t>
                      </a:r>
                      <a:r>
                        <a:rPr lang="sv-SE" sz="1800" u="none" strike="noStrike" dirty="0">
                          <a:solidFill>
                            <a:schemeClr val="tx2">
                              <a:lumMod val="75000"/>
                            </a:schemeClr>
                          </a:solidFill>
                          <a:effectLst/>
                          <a:latin typeface="+mn-lt"/>
                        </a:rPr>
                        <a:t> </a:t>
                      </a:r>
                      <a:endParaRPr lang="sv-SE" sz="1800" b="0" i="0" u="none" strike="noStrike" dirty="0">
                        <a:solidFill>
                          <a:schemeClr val="tx2">
                            <a:lumMod val="75000"/>
                          </a:schemeClr>
                        </a:solidFill>
                        <a:effectLst/>
                        <a:latin typeface="+mn-lt"/>
                      </a:endParaRPr>
                    </a:p>
                  </a:txBody>
                  <a:tcPr marL="9525" marR="9525" marT="9525" marB="0" anchor="b">
                    <a:solidFill>
                      <a:schemeClr val="accent1">
                        <a:lumMod val="60000"/>
                        <a:lumOff val="40000"/>
                      </a:schemeClr>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33290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800" b="1" i="0" u="none" strike="noStrike" dirty="0" smtClean="0">
                          <a:solidFill>
                            <a:schemeClr val="tx2">
                              <a:lumMod val="75000"/>
                            </a:schemeClr>
                          </a:solidFill>
                          <a:effectLst/>
                          <a:latin typeface="+mn-lt"/>
                        </a:rPr>
                        <a:t>Totalt:</a:t>
                      </a: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r" fontAlgn="t"/>
                      <a:r>
                        <a:rPr lang="sv-SE" sz="1800" b="1" i="0" u="none" strike="noStrike" dirty="0" smtClean="0">
                          <a:solidFill>
                            <a:schemeClr val="tx2">
                              <a:lumMod val="75000"/>
                            </a:schemeClr>
                          </a:solidFill>
                          <a:effectLst/>
                          <a:latin typeface="+mn-lt"/>
                        </a:rPr>
                        <a:t>-1</a:t>
                      </a:r>
                      <a:r>
                        <a:rPr lang="sv-SE" sz="1800" b="1" i="0" u="none" strike="noStrike" baseline="0" dirty="0" smtClean="0">
                          <a:solidFill>
                            <a:schemeClr val="tx2">
                              <a:lumMod val="75000"/>
                            </a:schemeClr>
                          </a:solidFill>
                          <a:effectLst/>
                          <a:latin typeface="+mn-lt"/>
                        </a:rPr>
                        <a:t> 789</a:t>
                      </a:r>
                      <a:endParaRPr lang="sv-SE" sz="1800" b="1" i="0" u="none" strike="noStrike" dirty="0">
                        <a:solidFill>
                          <a:schemeClr val="tx2">
                            <a:lumMod val="75000"/>
                          </a:schemeClr>
                        </a:solidFill>
                        <a:effectLst/>
                        <a:latin typeface="+mn-lt"/>
                      </a:endParaRPr>
                    </a:p>
                  </a:txBody>
                  <a:tcPr marL="9525" marR="9525" marT="9525" marB="0">
                    <a:lnB w="12700" cap="flat" cmpd="sng" algn="ctr">
                      <a:solidFill>
                        <a:schemeClr val="tx1"/>
                      </a:solidFill>
                      <a:prstDash val="solid"/>
                      <a:round/>
                      <a:headEnd type="none" w="med" len="med"/>
                      <a:tailEnd type="none" w="med" len="med"/>
                    </a:lnB>
                    <a:noFill/>
                  </a:tcPr>
                </a:tc>
                <a:tc>
                  <a:txBody>
                    <a:bodyPr/>
                    <a:lstStyle/>
                    <a:p>
                      <a:pPr algn="r" fontAlgn="b"/>
                      <a:r>
                        <a:rPr lang="sv-SE" sz="1800" b="1" i="0" u="none" strike="noStrike" dirty="0" smtClean="0">
                          <a:solidFill>
                            <a:schemeClr val="tx2">
                              <a:lumMod val="75000"/>
                            </a:schemeClr>
                          </a:solidFill>
                          <a:effectLst/>
                          <a:latin typeface="+mn-lt"/>
                        </a:rPr>
                        <a:t>-881</a:t>
                      </a:r>
                      <a:endParaRPr lang="sv-SE" sz="1800" b="1" i="0" u="none" strike="noStrike" dirty="0">
                        <a:solidFill>
                          <a:schemeClr val="tx2">
                            <a:lumMod val="75000"/>
                          </a:schemeClr>
                        </a:solidFill>
                        <a:effectLst/>
                        <a:latin typeface="+mn-lt"/>
                      </a:endParaRPr>
                    </a:p>
                  </a:txBody>
                  <a:tcPr marL="9525" marR="9525" marT="9525" marB="0" anchor="b">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r" fontAlgn="b"/>
                      <a:r>
                        <a:rPr lang="sv-SE" sz="1800" b="1" i="0" u="none" strike="noStrike" dirty="0" smtClean="0">
                          <a:solidFill>
                            <a:schemeClr val="tx2">
                              <a:lumMod val="75000"/>
                            </a:schemeClr>
                          </a:solidFill>
                          <a:effectLst/>
                          <a:latin typeface="+mn-lt"/>
                        </a:rPr>
                        <a:t>-160</a:t>
                      </a:r>
                      <a:endParaRPr lang="sv-SE" sz="1800" b="1"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6</a:t>
            </a:fld>
            <a:endParaRPr lang="sv-SE" dirty="0"/>
          </a:p>
        </p:txBody>
      </p:sp>
      <p:sp>
        <p:nvSpPr>
          <p:cNvPr id="10" name="textruta 9"/>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3" name="Rektangel med rundade hörn 2"/>
          <p:cNvSpPr/>
          <p:nvPr/>
        </p:nvSpPr>
        <p:spPr>
          <a:xfrm>
            <a:off x="8184232" y="1700808"/>
            <a:ext cx="3168352" cy="410445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  Trådlösa </a:t>
            </a:r>
            <a:endParaRPr lang="sv-SE" dirty="0"/>
          </a:p>
        </p:txBody>
      </p:sp>
      <p:sp>
        <p:nvSpPr>
          <p:cNvPr id="7" name="textruta 6"/>
          <p:cNvSpPr txBox="1"/>
          <p:nvPr/>
        </p:nvSpPr>
        <p:spPr>
          <a:xfrm>
            <a:off x="8338459" y="1597206"/>
            <a:ext cx="3744416" cy="2308324"/>
          </a:xfrm>
          <a:prstGeom prst="rect">
            <a:avLst/>
          </a:prstGeom>
          <a:noFill/>
        </p:spPr>
        <p:txBody>
          <a:bodyPr wrap="square" rtlCol="0">
            <a:spAutoFit/>
          </a:bodyPr>
          <a:lstStyle/>
          <a:p>
            <a:endParaRPr lang="sv-SE" sz="1200" dirty="0" smtClean="0"/>
          </a:p>
          <a:p>
            <a:endParaRPr lang="sv-SE" sz="1200" dirty="0"/>
          </a:p>
          <a:p>
            <a:endParaRPr lang="sv-SE" sz="1200" dirty="0" smtClean="0"/>
          </a:p>
          <a:p>
            <a:endParaRPr lang="sv-SE" sz="1200" dirty="0"/>
          </a:p>
          <a:p>
            <a:r>
              <a:rPr lang="sv-SE" sz="1200" dirty="0" smtClean="0"/>
              <a:t>Not:</a:t>
            </a:r>
          </a:p>
          <a:p>
            <a:r>
              <a:rPr lang="sv-SE" sz="1200" dirty="0"/>
              <a:t>1</a:t>
            </a:r>
            <a:r>
              <a:rPr lang="sv-SE" sz="1200" dirty="0" smtClean="0"/>
              <a:t>) Atea kunde inte leverera nätverksprodukterna som planerat. Ska överföras till AVN för 2022.</a:t>
            </a:r>
            <a:endParaRPr lang="sv-SE" sz="1200" dirty="0"/>
          </a:p>
          <a:p>
            <a:endParaRPr lang="sv-SE" sz="1200" dirty="0" smtClean="0"/>
          </a:p>
          <a:p>
            <a:endParaRPr lang="sv-SE" sz="1200" dirty="0"/>
          </a:p>
          <a:p>
            <a:endParaRPr lang="sv-SE" sz="1200" dirty="0" smtClean="0"/>
          </a:p>
          <a:p>
            <a:endParaRPr lang="sv-SE" sz="1200" dirty="0" smtClean="0"/>
          </a:p>
          <a:p>
            <a:endParaRPr lang="sv-SE" sz="1200" dirty="0"/>
          </a:p>
        </p:txBody>
      </p:sp>
    </p:spTree>
    <p:extLst>
      <p:ext uri="{BB962C8B-B14F-4D97-AF65-F5344CB8AC3E}">
        <p14:creationId xmlns:p14="http://schemas.microsoft.com/office/powerpoint/2010/main" val="2870303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668281"/>
            <a:ext cx="10972800" cy="1143000"/>
          </a:xfrm>
        </p:spPr>
        <p:txBody>
          <a:bodyPr>
            <a:noAutofit/>
          </a:bodyPr>
          <a:lstStyle/>
          <a:p>
            <a:r>
              <a:rPr lang="sv-SE" altLang="sv-SE" sz="3200" dirty="0" smtClean="0">
                <a:solidFill>
                  <a:schemeClr val="accent2"/>
                </a:solidFill>
                <a:ea typeface="+mn-ea"/>
              </a:rPr>
              <a:t>De viktigaste/största händelserna under året</a:t>
            </a:r>
            <a:endParaRPr lang="sv-SE" sz="3600" dirty="0"/>
          </a:p>
        </p:txBody>
      </p:sp>
      <p:sp>
        <p:nvSpPr>
          <p:cNvPr id="3" name="Platshållare för innehåll 2"/>
          <p:cNvSpPr>
            <a:spLocks noGrp="1"/>
          </p:cNvSpPr>
          <p:nvPr>
            <p:ph idx="1"/>
          </p:nvPr>
        </p:nvSpPr>
        <p:spPr>
          <a:xfrm>
            <a:off x="263352" y="1239781"/>
            <a:ext cx="11548864" cy="5496479"/>
          </a:xfrm>
        </p:spPr>
        <p:txBody>
          <a:bodyPr>
            <a:normAutofit/>
          </a:bodyPr>
          <a:lstStyle/>
          <a:p>
            <a:pPr>
              <a:spcBef>
                <a:spcPct val="0"/>
              </a:spcBef>
              <a:buFontTx/>
              <a:buNone/>
            </a:pPr>
            <a:endParaRPr lang="sv-SE" altLang="sv-SE" dirty="0">
              <a:latin typeface="CG Omega" panose="020B0502050508020304" pitchFamily="34" charset="0"/>
            </a:endParaRPr>
          </a:p>
          <a:p>
            <a:r>
              <a:rPr lang="sv-SE" dirty="0" smtClean="0"/>
              <a:t>Pågående </a:t>
            </a:r>
            <a:r>
              <a:rPr lang="sv-SE" dirty="0"/>
              <a:t>pandemi har gjort att </a:t>
            </a:r>
            <a:r>
              <a:rPr lang="sv-SE" dirty="0" smtClean="0"/>
              <a:t>förvaltningen </a:t>
            </a:r>
            <a:r>
              <a:rPr lang="sv-SE" dirty="0"/>
              <a:t>i </a:t>
            </a:r>
            <a:r>
              <a:rPr lang="sv-SE" dirty="0" smtClean="0"/>
              <a:t>huvudsak, </a:t>
            </a:r>
            <a:r>
              <a:rPr lang="sv-SE" dirty="0"/>
              <a:t>även detta </a:t>
            </a:r>
            <a:r>
              <a:rPr lang="sv-SE" dirty="0" smtClean="0"/>
              <a:t>år, </a:t>
            </a:r>
            <a:r>
              <a:rPr lang="sv-SE" dirty="0"/>
              <a:t>fokuserat på att säkra vård- och omsorgsarbetet för brukarna/patienterna och medarbetarna. </a:t>
            </a:r>
            <a:endParaRPr lang="sv-SE" dirty="0" smtClean="0"/>
          </a:p>
          <a:p>
            <a:r>
              <a:rPr lang="sv-SE" dirty="0" smtClean="0"/>
              <a:t>I </a:t>
            </a:r>
            <a:r>
              <a:rPr lang="sv-SE" dirty="0"/>
              <a:t>januari 2021 antog kommunfullmäktige nya kommunövergripande mål. Omsorgsnämnden tog beslut 2021-06-17 om nya mål för innevarande år. </a:t>
            </a:r>
            <a:r>
              <a:rPr lang="sv-SE" dirty="0" smtClean="0"/>
              <a:t/>
            </a:r>
            <a:br>
              <a:rPr lang="sv-SE" dirty="0" smtClean="0"/>
            </a:br>
            <a:r>
              <a:rPr lang="sv-SE" dirty="0" smtClean="0"/>
              <a:t>Detta </a:t>
            </a:r>
            <a:r>
              <a:rPr lang="sv-SE" dirty="0"/>
              <a:t>för att vidareutveckla mål och resultatstyrningen inom nämndens ansvarsområde. </a:t>
            </a:r>
            <a:endParaRPr lang="sv-SE" dirty="0" smtClean="0"/>
          </a:p>
          <a:p>
            <a:r>
              <a:rPr lang="sv-SE" dirty="0" smtClean="0"/>
              <a:t>Den </a:t>
            </a:r>
            <a:r>
              <a:rPr lang="sv-SE" dirty="0"/>
              <a:t>verksamhetsmässiga och ekonomiska planeringen för att lämna över funktionshinderomsorgen, både myndighetsdelen samt verkställigheten, och öppen verksamhet till arbete- och välfärdsnämnden har arbetats med under året.</a:t>
            </a:r>
          </a:p>
          <a:p>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7</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18635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482876"/>
            <a:ext cx="10972800" cy="1143000"/>
          </a:xfrm>
        </p:spPr>
        <p:txBody>
          <a:bodyPr>
            <a:noAutofit/>
          </a:bodyPr>
          <a:lstStyle/>
          <a:p>
            <a:r>
              <a:rPr lang="sv-SE" altLang="sv-SE" sz="3200" dirty="0" smtClean="0">
                <a:solidFill>
                  <a:schemeClr val="accent2"/>
                </a:solidFill>
                <a:ea typeface="+mn-ea"/>
              </a:rPr>
              <a:t>De viktigaste/största händelserna under året</a:t>
            </a:r>
            <a:endParaRPr lang="sv-SE" sz="3600" dirty="0"/>
          </a:p>
        </p:txBody>
      </p:sp>
      <p:sp>
        <p:nvSpPr>
          <p:cNvPr id="3" name="Platshållare för innehåll 2"/>
          <p:cNvSpPr>
            <a:spLocks noGrp="1"/>
          </p:cNvSpPr>
          <p:nvPr>
            <p:ph idx="1"/>
          </p:nvPr>
        </p:nvSpPr>
        <p:spPr>
          <a:xfrm>
            <a:off x="248471" y="978715"/>
            <a:ext cx="11548864" cy="5496479"/>
          </a:xfrm>
        </p:spPr>
        <p:txBody>
          <a:bodyPr>
            <a:normAutofit/>
          </a:bodyPr>
          <a:lstStyle/>
          <a:p>
            <a:pPr>
              <a:spcBef>
                <a:spcPct val="0"/>
              </a:spcBef>
              <a:buFontTx/>
              <a:buNone/>
            </a:pPr>
            <a:endParaRPr lang="sv-SE" altLang="sv-SE" dirty="0">
              <a:latin typeface="CG Omega" panose="020B0502050508020304" pitchFamily="34" charset="0"/>
            </a:endParaRPr>
          </a:p>
          <a:p>
            <a:r>
              <a:rPr lang="sv-SE" dirty="0" smtClean="0"/>
              <a:t>Nationell </a:t>
            </a:r>
            <a:r>
              <a:rPr lang="sv-SE" dirty="0"/>
              <a:t>jämförelse utifrån kostnad per brukare (KPB) har genomförts för tredje </a:t>
            </a:r>
            <a:r>
              <a:rPr lang="sv-SE" dirty="0" smtClean="0"/>
              <a:t>året. </a:t>
            </a:r>
            <a:r>
              <a:rPr lang="sv-SE" dirty="0"/>
              <a:t>Denna jämförelse har sedan förvaltningen använt för att säkerställa att verksamheten bedrivs med god kvalitet, har ett effektivt resursutnyttjande samt för att hitta förbättringsområden. Jämförelsen har visat goda resultat och även förbättringsmöjligheter inför framtiden. </a:t>
            </a:r>
            <a:endParaRPr lang="sv-SE" dirty="0" smtClean="0"/>
          </a:p>
          <a:p>
            <a:r>
              <a:rPr lang="sv-SE" dirty="0" smtClean="0"/>
              <a:t>Omställningen </a:t>
            </a:r>
            <a:r>
              <a:rPr lang="sv-SE" dirty="0"/>
              <a:t>av 60 platser på särskilt boende/demensboende har fortsatt att pågå även under detta år. I slutet av året var det sju kommunala boendeplatser kvar att ställa om men eftersom inflyttningar till LOV-boendet inte sker i samma takt visar det ekonomiska resultatet på ett överskott.</a:t>
            </a:r>
          </a:p>
          <a:p>
            <a:r>
              <a:rPr lang="sv-SE" dirty="0"/>
              <a:t>Under hösten rekryterades elva kvalitetsundersköterskor till äldreomsorgen. Syftet med dessa tjänster är att öka förutsättningarna för ett framgångsrikt kvalitetsarbete inom äldreomsorgsverksamheten. </a:t>
            </a:r>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8</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61006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69576" y="482876"/>
            <a:ext cx="10972800" cy="1143000"/>
          </a:xfrm>
        </p:spPr>
        <p:txBody>
          <a:bodyPr>
            <a:noAutofit/>
          </a:bodyPr>
          <a:lstStyle/>
          <a:p>
            <a:r>
              <a:rPr lang="sv-SE" altLang="sv-SE" sz="3200" dirty="0" smtClean="0">
                <a:solidFill>
                  <a:schemeClr val="accent2"/>
                </a:solidFill>
                <a:ea typeface="+mn-ea"/>
              </a:rPr>
              <a:t>De viktigaste/största händelserna under året</a:t>
            </a:r>
            <a:endParaRPr lang="sv-SE" sz="3600" dirty="0"/>
          </a:p>
        </p:txBody>
      </p:sp>
      <p:sp>
        <p:nvSpPr>
          <p:cNvPr id="3" name="Platshållare för innehåll 2"/>
          <p:cNvSpPr>
            <a:spLocks noGrp="1"/>
          </p:cNvSpPr>
          <p:nvPr>
            <p:ph idx="1"/>
          </p:nvPr>
        </p:nvSpPr>
        <p:spPr>
          <a:xfrm>
            <a:off x="248471" y="978715"/>
            <a:ext cx="11548864" cy="5496479"/>
          </a:xfrm>
        </p:spPr>
        <p:txBody>
          <a:bodyPr>
            <a:normAutofit/>
          </a:bodyPr>
          <a:lstStyle/>
          <a:p>
            <a:pPr>
              <a:spcBef>
                <a:spcPct val="0"/>
              </a:spcBef>
              <a:buFontTx/>
              <a:buNone/>
            </a:pPr>
            <a:endParaRPr lang="sv-SE" altLang="sv-SE" dirty="0">
              <a:latin typeface="CG Omega" panose="020B0502050508020304" pitchFamily="34" charset="0"/>
            </a:endParaRPr>
          </a:p>
          <a:p>
            <a:r>
              <a:rPr lang="sv-SE" dirty="0" smtClean="0"/>
              <a:t>Under </a:t>
            </a:r>
            <a:r>
              <a:rPr lang="sv-SE" dirty="0"/>
              <a:t>våren öppnades en ny servicebostad som heter Klockljungan. Fem boende har flyttat dit. </a:t>
            </a:r>
            <a:endParaRPr lang="sv-SE" dirty="0" smtClean="0"/>
          </a:p>
          <a:p>
            <a:r>
              <a:rPr lang="sv-SE" dirty="0" smtClean="0"/>
              <a:t>Två </a:t>
            </a:r>
            <a:r>
              <a:rPr lang="sv-SE" dirty="0"/>
              <a:t>nya dagliga verksamheter har också öppnats under året och det är Lagret som tillhandhåller skyddsutrustning till förvaltningen och </a:t>
            </a:r>
            <a:r>
              <a:rPr lang="sv-SE" dirty="0" err="1"/>
              <a:t>Kjollan</a:t>
            </a:r>
            <a:r>
              <a:rPr lang="sv-SE" dirty="0"/>
              <a:t> som är ett café på TLC.</a:t>
            </a:r>
          </a:p>
          <a:p>
            <a:r>
              <a:rPr lang="sv-SE" dirty="0"/>
              <a:t>Mötesplatsen Duvan har upprustats till att bli en tidsenlig modern </a:t>
            </a:r>
            <a:r>
              <a:rPr lang="sv-SE" dirty="0" smtClean="0"/>
              <a:t>mötesplats.</a:t>
            </a:r>
            <a:endParaRPr lang="sv-SE" dirty="0"/>
          </a:p>
          <a:p>
            <a:pPr lvl="0"/>
            <a:r>
              <a:rPr lang="sv-SE" dirty="0"/>
              <a:t>Tretton tillsvidareanställda medarbetare kunde under året utbilda sig till undersköterskor tack vare ett samarbete med </a:t>
            </a:r>
            <a:r>
              <a:rPr lang="sv-SE" dirty="0" err="1"/>
              <a:t>Valjevikens</a:t>
            </a:r>
            <a:r>
              <a:rPr lang="sv-SE" dirty="0"/>
              <a:t> folkhögskola och statliga medel från </a:t>
            </a:r>
            <a:r>
              <a:rPr lang="sv-SE" dirty="0" smtClean="0"/>
              <a:t>Äldreomsorgslyftet. Detta är </a:t>
            </a:r>
            <a:r>
              <a:rPr lang="sv-SE" dirty="0"/>
              <a:t>en statlig satsning vars syfte är att höja kompetensen inom äldreomsorgen</a:t>
            </a:r>
            <a:r>
              <a:rPr lang="sv-SE" dirty="0" smtClean="0"/>
              <a:t>.</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2022-03-01</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9</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490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Sölvesborg 2018">
      <a:dk1>
        <a:sysClr val="windowText" lastClr="000000"/>
      </a:dk1>
      <a:lt1>
        <a:sysClr val="window" lastClr="FFFFFF"/>
      </a:lt1>
      <a:dk2>
        <a:srgbClr val="44546A"/>
      </a:dk2>
      <a:lt2>
        <a:srgbClr val="E7E6E6"/>
      </a:lt2>
      <a:accent1>
        <a:srgbClr val="EA6444"/>
      </a:accent1>
      <a:accent2>
        <a:srgbClr val="243861"/>
      </a:accent2>
      <a:accent3>
        <a:srgbClr val="A1D1C3"/>
      </a:accent3>
      <a:accent4>
        <a:srgbClr val="FCE400"/>
      </a:accent4>
      <a:accent5>
        <a:srgbClr val="8D343B"/>
      </a:accent5>
      <a:accent6>
        <a:srgbClr val="8EAD39"/>
      </a:accent6>
      <a:hlink>
        <a:srgbClr val="0563C1"/>
      </a:hlink>
      <a:folHlink>
        <a:srgbClr val="954F72"/>
      </a:folHlink>
    </a:clrScheme>
    <a:fontScheme name="Overpass">
      <a:majorFont>
        <a:latin typeface="Overpass"/>
        <a:ea typeface=""/>
        <a:cs typeface=""/>
      </a:majorFont>
      <a:minorFont>
        <a:latin typeface="Overpas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 Sölvesborg - enkel.potx" id="{C67B42E3-219C-47EF-8A2E-324BCC244B12}" vid="{4DC546DF-425A-4970-99AB-37F4F9EAD48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 Sölvesborg - enkel</Template>
  <TotalTime>9165</TotalTime>
  <Words>3357</Words>
  <Application>Microsoft Office PowerPoint</Application>
  <PresentationFormat>Bredbild</PresentationFormat>
  <Paragraphs>551</Paragraphs>
  <Slides>47</Slides>
  <Notes>17</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47</vt:i4>
      </vt:variant>
    </vt:vector>
  </HeadingPairs>
  <TitlesOfParts>
    <vt:vector size="55" baseType="lpstr">
      <vt:lpstr>ＭＳ Ｐゴシック</vt:lpstr>
      <vt:lpstr>Arial</vt:lpstr>
      <vt:lpstr>Calibri</vt:lpstr>
      <vt:lpstr>CG Omega</vt:lpstr>
      <vt:lpstr>Overpass</vt:lpstr>
      <vt:lpstr>Symbol</vt:lpstr>
      <vt:lpstr>Times New Roman</vt:lpstr>
      <vt:lpstr>Office-tema</vt:lpstr>
      <vt:lpstr> Omsorgsnämnden   Bokslut  2021</vt:lpstr>
      <vt:lpstr>Lite fakta 2021</vt:lpstr>
      <vt:lpstr>Sammanfattning av budgetavvikelse 2021: (belopp i tkr)</vt:lpstr>
      <vt:lpstr>Resultat av årets utfall verksamhet och ekonomi 2021 inkl. covid-19</vt:lpstr>
      <vt:lpstr>Kostnader för covid-19 i tkr 2021</vt:lpstr>
      <vt:lpstr>Investeringsredovisning  </vt:lpstr>
      <vt:lpstr>De viktigaste/största händelserna under året</vt:lpstr>
      <vt:lpstr>De viktigaste/största händelserna under året</vt:lpstr>
      <vt:lpstr>De viktigaste/största händelserna under året</vt:lpstr>
      <vt:lpstr>Ny servicebostad Klockljungan </vt:lpstr>
      <vt:lpstr>Ny daglig verksamhet Lagret </vt:lpstr>
      <vt:lpstr>De viktigaste/största händelserna under året</vt:lpstr>
      <vt:lpstr>De viktigaste anledningarna till redovisat ekonomiskt resultat</vt:lpstr>
      <vt:lpstr>De viktigaste anledningarna till redovisat ekonomiskt resultat</vt:lpstr>
      <vt:lpstr>De viktigaste anledningarna till redovisat ekonomiskt resultat</vt:lpstr>
      <vt:lpstr>De bästa/viktigaste måluppfyllelserna</vt:lpstr>
      <vt:lpstr>De viktigaste förbättrings-/utvecklingsområdena</vt:lpstr>
      <vt:lpstr>God ekonomisk hushållning </vt:lpstr>
      <vt:lpstr>Intern kontroll</vt:lpstr>
      <vt:lpstr>Utmaningar 2022</vt:lpstr>
      <vt:lpstr>Utmaningar 2022</vt:lpstr>
      <vt:lpstr>Analys av årets utfall verksamhet och ekonomi,   förvaltningsgemensamt + 2 518 tkr, varav kostnader för covid-19 är 62 tkr</vt:lpstr>
      <vt:lpstr>Analys av verksamhet och ekonomi  myndighet och öppen verksamhet + 11 275 tkr,  varav kostnader för covid-19 är 261 tkr </vt:lpstr>
      <vt:lpstr>Analys av verksamhet och ekonomi  myndighet och öppen verksamhet</vt:lpstr>
      <vt:lpstr>Beviljade timmar enl. SoL (omräknat till 30,42 dagar/månad) samt antal ärenden (personer) 2021 </vt:lpstr>
      <vt:lpstr>Årets händelser myndighet och öppen verksamhet</vt:lpstr>
      <vt:lpstr>Förväntad utveckling myndighet och öppen verksamhet</vt:lpstr>
      <vt:lpstr>Analys av verksamhet och ekonomi hemtjänst +688 tkr,  varav kostnader för covid-19 är 2 593 tkr</vt:lpstr>
      <vt:lpstr>  Analys över verksamhet och ekonomi hemtjänst</vt:lpstr>
      <vt:lpstr>Årets händelser hemtjänst</vt:lpstr>
      <vt:lpstr>Årets händelser för hemtjänsten</vt:lpstr>
      <vt:lpstr>Förväntad utveckling för hemtjänsten</vt:lpstr>
      <vt:lpstr>Analys av årets utfall hälso- och sjukvård och särskilt boenden –12 005, varav kostnader för covid-19 är 5 298 tkr</vt:lpstr>
      <vt:lpstr>Analys över resultatet gällande hälso- och sjukvård </vt:lpstr>
      <vt:lpstr>Analys över resultatet gällande särskilt boende</vt:lpstr>
      <vt:lpstr>Årets händelser hälso- och sjukvård </vt:lpstr>
      <vt:lpstr>Årets händelser hälso- och sjukvård </vt:lpstr>
      <vt:lpstr>Årets händelser särskilt boende</vt:lpstr>
      <vt:lpstr>Årets händelser särskilt boende</vt:lpstr>
      <vt:lpstr>Framtida utveckling hälso- och sjukvård </vt:lpstr>
      <vt:lpstr>Framtida utveckling särskilt boende</vt:lpstr>
      <vt:lpstr>Analys av årets utfall för funktionshinder och bemannings-enheten +1 527 tkr, varav kostnader för covid-19 är 1 329 tkr</vt:lpstr>
      <vt:lpstr>Analys över resultatet gällande funktionshinder och bemanningsenheten </vt:lpstr>
      <vt:lpstr>Årets händelser för funktionshinder och bemanningsenheten </vt:lpstr>
      <vt:lpstr>Framtida utveckling funktionhinder och bemanningsenheten  </vt:lpstr>
      <vt:lpstr>Till sist - prestationsbaserat statsbidrag för att minska andelen timanställningar inom äldreomsorgen  </vt:lpstr>
      <vt:lpstr>PowerPoint-presentation</vt:lpstr>
    </vt:vector>
  </TitlesOfParts>
  <Company>SBKF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Omsorgsnämnden   Bokslut 2019</dc:title>
  <dc:creator>Annelie Kjellström</dc:creator>
  <cp:lastModifiedBy>Camilla Eriksson</cp:lastModifiedBy>
  <cp:revision>577</cp:revision>
  <dcterms:created xsi:type="dcterms:W3CDTF">2020-01-16T16:00:16Z</dcterms:created>
  <dcterms:modified xsi:type="dcterms:W3CDTF">2022-03-01T14:58:09Z</dcterms:modified>
</cp:coreProperties>
</file>