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sldIdLst>
    <p:sldId id="347" r:id="rId2"/>
    <p:sldId id="268" r:id="rId3"/>
    <p:sldId id="310" r:id="rId4"/>
    <p:sldId id="263" r:id="rId5"/>
    <p:sldId id="264" r:id="rId6"/>
    <p:sldId id="265" r:id="rId7"/>
    <p:sldId id="266" r:id="rId8"/>
    <p:sldId id="308" r:id="rId9"/>
    <p:sldId id="269" r:id="rId10"/>
    <p:sldId id="349" r:id="rId11"/>
    <p:sldId id="340" r:id="rId12"/>
    <p:sldId id="341" r:id="rId13"/>
    <p:sldId id="296" r:id="rId14"/>
    <p:sldId id="297" r:id="rId15"/>
    <p:sldId id="274" r:id="rId16"/>
    <p:sldId id="346" r:id="rId17"/>
    <p:sldId id="339" r:id="rId18"/>
    <p:sldId id="298" r:id="rId19"/>
    <p:sldId id="273" r:id="rId20"/>
    <p:sldId id="327" r:id="rId21"/>
    <p:sldId id="328" r:id="rId22"/>
    <p:sldId id="329" r:id="rId23"/>
    <p:sldId id="330" r:id="rId24"/>
    <p:sldId id="331" r:id="rId25"/>
    <p:sldId id="332" r:id="rId26"/>
    <p:sldId id="333" r:id="rId27"/>
    <p:sldId id="319" r:id="rId28"/>
    <p:sldId id="320" r:id="rId29"/>
    <p:sldId id="322" r:id="rId30"/>
    <p:sldId id="323" r:id="rId31"/>
    <p:sldId id="324" r:id="rId32"/>
    <p:sldId id="325" r:id="rId33"/>
    <p:sldId id="326" r:id="rId34"/>
    <p:sldId id="342" r:id="rId35"/>
    <p:sldId id="343" r:id="rId36"/>
    <p:sldId id="344" r:id="rId37"/>
    <p:sldId id="345" r:id="rId38"/>
    <p:sldId id="335" r:id="rId39"/>
    <p:sldId id="336" r:id="rId40"/>
    <p:sldId id="348" r:id="rId41"/>
    <p:sldId id="337" r:id="rId42"/>
    <p:sldId id="338" r:id="rId43"/>
    <p:sldId id="316" r:id="rId4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1F00"/>
    <a:srgbClr val="B50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3178" autoAdjust="0"/>
  </p:normalViewPr>
  <p:slideViewPr>
    <p:cSldViewPr>
      <p:cViewPr varScale="1">
        <p:scale>
          <a:sx n="102" d="100"/>
          <a:sy n="102" d="100"/>
        </p:scale>
        <p:origin x="690"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las Johansson" userId="508d6fafd68a2615" providerId="LiveId" clId="{41C560BB-B904-4D06-BF31-1BD8DF2B344A}"/>
    <pc:docChg chg="undo redo custSel modSld modMainMaster">
      <pc:chgData name="Niklas Johansson" userId="508d6fafd68a2615" providerId="LiveId" clId="{41C560BB-B904-4D06-BF31-1BD8DF2B344A}" dt="2019-09-10T11:16:17.315" v="265" actId="6549"/>
      <pc:docMkLst>
        <pc:docMk/>
      </pc:docMkLst>
      <pc:sldChg chg="modSp">
        <pc:chgData name="Niklas Johansson" userId="508d6fafd68a2615" providerId="LiveId" clId="{41C560BB-B904-4D06-BF31-1BD8DF2B344A}" dt="2019-09-10T11:16:17.315" v="265" actId="6549"/>
        <pc:sldMkLst>
          <pc:docMk/>
          <pc:sldMk cId="0" sldId="256"/>
        </pc:sldMkLst>
        <pc:spChg chg="mod">
          <ac:chgData name="Niklas Johansson" userId="508d6fafd68a2615" providerId="LiveId" clId="{41C560BB-B904-4D06-BF31-1BD8DF2B344A}" dt="2019-09-10T11:16:17.315" v="265" actId="6549"/>
          <ac:spMkLst>
            <pc:docMk/>
            <pc:sldMk cId="0" sldId="256"/>
            <ac:spMk id="3" creationId="{00000000-0000-0000-0000-000000000000}"/>
          </ac:spMkLst>
        </pc:spChg>
        <pc:spChg chg="mod">
          <ac:chgData name="Niklas Johansson" userId="508d6fafd68a2615" providerId="LiveId" clId="{41C560BB-B904-4D06-BF31-1BD8DF2B344A}" dt="2019-09-10T08:54:16.796" v="243" actId="20577"/>
          <ac:spMkLst>
            <pc:docMk/>
            <pc:sldMk cId="0" sldId="256"/>
            <ac:spMk id="4" creationId="{1F071EC3-F6C0-4E82-B2F9-CA51D81FC13F}"/>
          </ac:spMkLst>
        </pc:spChg>
      </pc:sldChg>
      <pc:sldChg chg="modSp">
        <pc:chgData name="Niklas Johansson" userId="508d6fafd68a2615" providerId="LiveId" clId="{41C560BB-B904-4D06-BF31-1BD8DF2B344A}" dt="2019-09-06T13:18:15.249" v="241" actId="313"/>
        <pc:sldMkLst>
          <pc:docMk/>
          <pc:sldMk cId="0" sldId="258"/>
        </pc:sldMkLst>
        <pc:spChg chg="mod">
          <ac:chgData name="Niklas Johansson" userId="508d6fafd68a2615" providerId="LiveId" clId="{41C560BB-B904-4D06-BF31-1BD8DF2B344A}" dt="2019-09-06T13:18:15.249" v="241" actId="313"/>
          <ac:spMkLst>
            <pc:docMk/>
            <pc:sldMk cId="0" sldId="258"/>
            <ac:spMk id="2" creationId="{429741EC-60DE-485E-9EBE-5EA7CEE376E6}"/>
          </ac:spMkLst>
        </pc:spChg>
      </pc:sldChg>
      <pc:sldChg chg="addSp delSp modSp">
        <pc:chgData name="Niklas Johansson" userId="508d6fafd68a2615" providerId="LiveId" clId="{41C560BB-B904-4D06-BF31-1BD8DF2B344A}" dt="2019-09-10T11:15:58.440" v="260"/>
        <pc:sldMkLst>
          <pc:docMk/>
          <pc:sldMk cId="2407504274" sldId="261"/>
        </pc:sldMkLst>
        <pc:spChg chg="add del mod">
          <ac:chgData name="Niklas Johansson" userId="508d6fafd68a2615" providerId="LiveId" clId="{41C560BB-B904-4D06-BF31-1BD8DF2B344A}" dt="2019-09-10T11:15:35.948" v="251"/>
          <ac:spMkLst>
            <pc:docMk/>
            <pc:sldMk cId="2407504274" sldId="261"/>
            <ac:spMk id="2" creationId="{26C29AFF-6C00-4E9D-AADE-64E669A8F0E4}"/>
          </ac:spMkLst>
        </pc:spChg>
        <pc:spChg chg="mod">
          <ac:chgData name="Niklas Johansson" userId="508d6fafd68a2615" providerId="LiveId" clId="{41C560BB-B904-4D06-BF31-1BD8DF2B344A}" dt="2019-09-10T11:15:58.440" v="260"/>
          <ac:spMkLst>
            <pc:docMk/>
            <pc:sldMk cId="2407504274" sldId="261"/>
            <ac:spMk id="3" creationId="{F62C4DBE-2535-4694-9D42-0F496FDFA898}"/>
          </ac:spMkLst>
        </pc:spChg>
        <pc:spChg chg="add del mod">
          <ac:chgData name="Niklas Johansson" userId="508d6fafd68a2615" providerId="LiveId" clId="{41C560BB-B904-4D06-BF31-1BD8DF2B344A}" dt="2019-09-10T11:15:35.948" v="251"/>
          <ac:spMkLst>
            <pc:docMk/>
            <pc:sldMk cId="2407504274" sldId="261"/>
            <ac:spMk id="4" creationId="{9D1F603D-0D94-407A-B03B-094D6CACA3CD}"/>
          </ac:spMkLst>
        </pc:spChg>
        <pc:spChg chg="add del mod">
          <ac:chgData name="Niklas Johansson" userId="508d6fafd68a2615" providerId="LiveId" clId="{41C560BB-B904-4D06-BF31-1BD8DF2B344A}" dt="2019-09-10T11:15:54.187" v="259"/>
          <ac:spMkLst>
            <pc:docMk/>
            <pc:sldMk cId="2407504274" sldId="261"/>
            <ac:spMk id="6" creationId="{287767C8-7346-449F-BDF9-FDB5CBDC3E30}"/>
          </ac:spMkLst>
        </pc:spChg>
        <pc:spChg chg="add del mod">
          <ac:chgData name="Niklas Johansson" userId="508d6fafd68a2615" providerId="LiveId" clId="{41C560BB-B904-4D06-BF31-1BD8DF2B344A}" dt="2019-09-10T11:15:54.187" v="259"/>
          <ac:spMkLst>
            <pc:docMk/>
            <pc:sldMk cId="2407504274" sldId="261"/>
            <ac:spMk id="7" creationId="{9D8EE225-43BD-468E-AA45-C5D0709AB880}"/>
          </ac:spMkLst>
        </pc:spChg>
        <pc:picChg chg="del">
          <ac:chgData name="Niklas Johansson" userId="508d6fafd68a2615" providerId="LiveId" clId="{41C560BB-B904-4D06-BF31-1BD8DF2B344A}" dt="2019-09-10T11:14:45.520" v="245"/>
          <ac:picMkLst>
            <pc:docMk/>
            <pc:sldMk cId="2407504274" sldId="261"/>
            <ac:picMk id="5" creationId="{1B334229-A804-4AC6-83B5-38AE146D4AB2}"/>
          </ac:picMkLst>
        </pc:picChg>
      </pc:sldChg>
      <pc:sldChg chg="addSp delSp modSp">
        <pc:chgData name="Niklas Johansson" userId="508d6fafd68a2615" providerId="LiveId" clId="{41C560BB-B904-4D06-BF31-1BD8DF2B344A}" dt="2019-09-06T13:18:13.425" v="240" actId="313"/>
        <pc:sldMkLst>
          <pc:docMk/>
          <pc:sldMk cId="2593652725" sldId="263"/>
        </pc:sldMkLst>
        <pc:spChg chg="add del mod">
          <ac:chgData name="Niklas Johansson" userId="508d6fafd68a2615" providerId="LiveId" clId="{41C560BB-B904-4D06-BF31-1BD8DF2B344A}" dt="2019-09-06T13:14:56.030" v="226" actId="20577"/>
          <ac:spMkLst>
            <pc:docMk/>
            <pc:sldMk cId="2593652725" sldId="263"/>
            <ac:spMk id="2" creationId="{00000000-0000-0000-0000-000000000000}"/>
          </ac:spMkLst>
        </pc:spChg>
        <pc:spChg chg="add del">
          <ac:chgData name="Niklas Johansson" userId="508d6fafd68a2615" providerId="LiveId" clId="{41C560BB-B904-4D06-BF31-1BD8DF2B344A}" dt="2019-09-06T13:14:49.225" v="224"/>
          <ac:spMkLst>
            <pc:docMk/>
            <pc:sldMk cId="2593652725" sldId="263"/>
            <ac:spMk id="3" creationId="{00000000-0000-0000-0000-000000000000}"/>
          </ac:spMkLst>
        </pc:spChg>
        <pc:spChg chg="mod">
          <ac:chgData name="Niklas Johansson" userId="508d6fafd68a2615" providerId="LiveId" clId="{41C560BB-B904-4D06-BF31-1BD8DF2B344A}" dt="2019-09-06T13:18:13.425" v="240" actId="313"/>
          <ac:spMkLst>
            <pc:docMk/>
            <pc:sldMk cId="2593652725" sldId="263"/>
            <ac:spMk id="5" creationId="{00000000-0000-0000-0000-000000000000}"/>
          </ac:spMkLst>
        </pc:spChg>
        <pc:spChg chg="add del mod">
          <ac:chgData name="Niklas Johansson" userId="508d6fafd68a2615" providerId="LiveId" clId="{41C560BB-B904-4D06-BF31-1BD8DF2B344A}" dt="2019-09-06T13:14:49.225" v="224"/>
          <ac:spMkLst>
            <pc:docMk/>
            <pc:sldMk cId="2593652725" sldId="263"/>
            <ac:spMk id="7" creationId="{9C0C95E9-7582-43F8-99E6-2B6F8684A739}"/>
          </ac:spMkLst>
        </pc:spChg>
        <pc:spChg chg="add del mod">
          <ac:chgData name="Niklas Johansson" userId="508d6fafd68a2615" providerId="LiveId" clId="{41C560BB-B904-4D06-BF31-1BD8DF2B344A}" dt="2019-09-06T13:14:49.225" v="224"/>
          <ac:spMkLst>
            <pc:docMk/>
            <pc:sldMk cId="2593652725" sldId="263"/>
            <ac:spMk id="8" creationId="{B7B39F34-F610-4F02-A69D-145078EE8153}"/>
          </ac:spMkLst>
        </pc:spChg>
        <pc:spChg chg="add del mod">
          <ac:chgData name="Niklas Johansson" userId="508d6fafd68a2615" providerId="LiveId" clId="{41C560BB-B904-4D06-BF31-1BD8DF2B344A}" dt="2019-09-06T13:14:49.225" v="224"/>
          <ac:spMkLst>
            <pc:docMk/>
            <pc:sldMk cId="2593652725" sldId="263"/>
            <ac:spMk id="9" creationId="{B8801414-C685-499D-BBAA-051E7EDE03E3}"/>
          </ac:spMkLst>
        </pc:spChg>
        <pc:spChg chg="add del mod">
          <ac:chgData name="Niklas Johansson" userId="508d6fafd68a2615" providerId="LiveId" clId="{41C560BB-B904-4D06-BF31-1BD8DF2B344A}" dt="2019-09-06T13:14:49.225" v="224"/>
          <ac:spMkLst>
            <pc:docMk/>
            <pc:sldMk cId="2593652725" sldId="263"/>
            <ac:spMk id="10" creationId="{B31C1FC0-894A-4118-BA77-9695489AFEEA}"/>
          </ac:spMkLst>
        </pc:spChg>
        <pc:spChg chg="add del mod">
          <ac:chgData name="Niklas Johansson" userId="508d6fafd68a2615" providerId="LiveId" clId="{41C560BB-B904-4D06-BF31-1BD8DF2B344A}" dt="2019-09-06T13:14:49.225" v="224"/>
          <ac:spMkLst>
            <pc:docMk/>
            <pc:sldMk cId="2593652725" sldId="263"/>
            <ac:spMk id="11" creationId="{72C3B8BD-BCD6-4033-BC88-49CBF41C07CC}"/>
          </ac:spMkLst>
        </pc:spChg>
      </pc:sldChg>
      <pc:sldMasterChg chg="modSp modSldLayout">
        <pc:chgData name="Niklas Johansson" userId="508d6fafd68a2615" providerId="LiveId" clId="{41C560BB-B904-4D06-BF31-1BD8DF2B344A}" dt="2019-09-10T11:15:51.214" v="258" actId="14100"/>
        <pc:sldMasterMkLst>
          <pc:docMk/>
          <pc:sldMasterMk cId="0" sldId="2147483648"/>
        </pc:sldMasterMkLst>
        <pc:spChg chg="mod">
          <ac:chgData name="Niklas Johansson" userId="508d6fafd68a2615" providerId="LiveId" clId="{41C560BB-B904-4D06-BF31-1BD8DF2B344A}" dt="2019-09-06T13:17:51.198" v="228" actId="20577"/>
          <ac:spMkLst>
            <pc:docMk/>
            <pc:sldMasterMk cId="0" sldId="2147483648"/>
            <ac:spMk id="5" creationId="{00000000-0000-0000-0000-000000000000}"/>
          </ac:spMkLst>
        </pc:spChg>
        <pc:picChg chg="mod">
          <ac:chgData name="Niklas Johansson" userId="508d6fafd68a2615" providerId="LiveId" clId="{41C560BB-B904-4D06-BF31-1BD8DF2B344A}" dt="2019-09-04T07:48:04.021" v="38" actId="962"/>
          <ac:picMkLst>
            <pc:docMk/>
            <pc:sldMasterMk cId="0" sldId="2147483648"/>
            <ac:picMk id="7" creationId="{00000000-0000-0000-0000-000000000000}"/>
          </ac:picMkLst>
        </pc:picChg>
        <pc:sldLayoutChg chg="modSp">
          <pc:chgData name="Niklas Johansson" userId="508d6fafd68a2615" providerId="LiveId" clId="{41C560BB-B904-4D06-BF31-1BD8DF2B344A}" dt="2019-09-04T07:48:39.917" v="78" actId="962"/>
          <pc:sldLayoutMkLst>
            <pc:docMk/>
            <pc:sldMasterMk cId="0" sldId="2147483648"/>
            <pc:sldLayoutMk cId="0" sldId="2147483649"/>
          </pc:sldLayoutMkLst>
          <pc:picChg chg="mod">
            <ac:chgData name="Niklas Johansson" userId="508d6fafd68a2615" providerId="LiveId" clId="{41C560BB-B904-4D06-BF31-1BD8DF2B344A}" dt="2019-09-04T07:48:39.917" v="78" actId="962"/>
            <ac:picMkLst>
              <pc:docMk/>
              <pc:sldMasterMk cId="0" sldId="2147483648"/>
              <pc:sldLayoutMk cId="0" sldId="2147483649"/>
              <ac:picMk id="7" creationId="{00000000-0000-0000-0000-000000000000}"/>
            </ac:picMkLst>
          </pc:picChg>
        </pc:sldLayoutChg>
        <pc:sldLayoutChg chg="modSp">
          <pc:chgData name="Niklas Johansson" userId="508d6fafd68a2615" providerId="LiveId" clId="{41C560BB-B904-4D06-BF31-1BD8DF2B344A}" dt="2019-09-06T13:18:07.732" v="230" actId="313"/>
          <pc:sldLayoutMkLst>
            <pc:docMk/>
            <pc:sldMasterMk cId="0" sldId="2147483648"/>
            <pc:sldLayoutMk cId="0" sldId="2147483650"/>
          </pc:sldLayoutMkLst>
          <pc:spChg chg="mod">
            <ac:chgData name="Niklas Johansson" userId="508d6fafd68a2615" providerId="LiveId" clId="{41C560BB-B904-4D06-BF31-1BD8DF2B344A}" dt="2019-09-06T13:18:07.732" v="230" actId="313"/>
            <ac:spMkLst>
              <pc:docMk/>
              <pc:sldMasterMk cId="0" sldId="2147483648"/>
              <pc:sldLayoutMk cId="0" sldId="2147483650"/>
              <ac:spMk id="5" creationId="{00000000-0000-0000-0000-000000000000}"/>
            </ac:spMkLst>
          </pc:spChg>
        </pc:sldLayoutChg>
        <pc:sldLayoutChg chg="modSp">
          <pc:chgData name="Niklas Johansson" userId="508d6fafd68a2615" providerId="LiveId" clId="{41C560BB-B904-4D06-BF31-1BD8DF2B344A}" dt="2019-09-06T13:18:06.894" v="229" actId="313"/>
          <pc:sldLayoutMkLst>
            <pc:docMk/>
            <pc:sldMasterMk cId="0" sldId="2147483648"/>
            <pc:sldLayoutMk cId="0" sldId="2147483651"/>
          </pc:sldLayoutMkLst>
          <pc:spChg chg="mod">
            <ac:chgData name="Niklas Johansson" userId="508d6fafd68a2615" providerId="LiveId" clId="{41C560BB-B904-4D06-BF31-1BD8DF2B344A}" dt="2019-09-06T13:18:06.894" v="229" actId="313"/>
            <ac:spMkLst>
              <pc:docMk/>
              <pc:sldMasterMk cId="0" sldId="2147483648"/>
              <pc:sldLayoutMk cId="0" sldId="2147483651"/>
              <ac:spMk id="5" creationId="{00000000-0000-0000-0000-000000000000}"/>
            </ac:spMkLst>
          </pc:spChg>
        </pc:sldLayoutChg>
        <pc:sldLayoutChg chg="modSp">
          <pc:chgData name="Niklas Johansson" userId="508d6fafd68a2615" providerId="LiveId" clId="{41C560BB-B904-4D06-BF31-1BD8DF2B344A}" dt="2019-09-06T13:18:09.145" v="232" actId="313"/>
          <pc:sldLayoutMkLst>
            <pc:docMk/>
            <pc:sldMasterMk cId="0" sldId="2147483648"/>
            <pc:sldLayoutMk cId="0" sldId="2147483652"/>
          </pc:sldLayoutMkLst>
          <pc:spChg chg="mod">
            <ac:chgData name="Niklas Johansson" userId="508d6fafd68a2615" providerId="LiveId" clId="{41C560BB-B904-4D06-BF31-1BD8DF2B344A}" dt="2019-09-06T13:18:09.145" v="232" actId="313"/>
            <ac:spMkLst>
              <pc:docMk/>
              <pc:sldMasterMk cId="0" sldId="2147483648"/>
              <pc:sldLayoutMk cId="0" sldId="2147483652"/>
              <ac:spMk id="6" creationId="{00000000-0000-0000-0000-000000000000}"/>
            </ac:spMkLst>
          </pc:spChg>
        </pc:sldLayoutChg>
        <pc:sldLayoutChg chg="modSp">
          <pc:chgData name="Niklas Johansson" userId="508d6fafd68a2615" providerId="LiveId" clId="{41C560BB-B904-4D06-BF31-1BD8DF2B344A}" dt="2019-09-06T13:18:10.302" v="234" actId="313"/>
          <pc:sldLayoutMkLst>
            <pc:docMk/>
            <pc:sldMasterMk cId="0" sldId="2147483648"/>
            <pc:sldLayoutMk cId="0" sldId="2147483653"/>
          </pc:sldLayoutMkLst>
          <pc:spChg chg="mod">
            <ac:chgData name="Niklas Johansson" userId="508d6fafd68a2615" providerId="LiveId" clId="{41C560BB-B904-4D06-BF31-1BD8DF2B344A}" dt="2019-09-06T13:18:10.302" v="234" actId="313"/>
            <ac:spMkLst>
              <pc:docMk/>
              <pc:sldMasterMk cId="0" sldId="2147483648"/>
              <pc:sldLayoutMk cId="0" sldId="2147483653"/>
              <ac:spMk id="8" creationId="{00000000-0000-0000-0000-000000000000}"/>
            </ac:spMkLst>
          </pc:spChg>
        </pc:sldLayoutChg>
        <pc:sldLayoutChg chg="modSp">
          <pc:chgData name="Niklas Johansson" userId="508d6fafd68a2615" providerId="LiveId" clId="{41C560BB-B904-4D06-BF31-1BD8DF2B344A}" dt="2019-09-06T13:18:10.844" v="235" actId="313"/>
          <pc:sldLayoutMkLst>
            <pc:docMk/>
            <pc:sldMasterMk cId="0" sldId="2147483648"/>
            <pc:sldLayoutMk cId="0" sldId="2147483654"/>
          </pc:sldLayoutMkLst>
          <pc:spChg chg="mod">
            <ac:chgData name="Niklas Johansson" userId="508d6fafd68a2615" providerId="LiveId" clId="{41C560BB-B904-4D06-BF31-1BD8DF2B344A}" dt="2019-09-06T13:18:10.844" v="235" actId="313"/>
            <ac:spMkLst>
              <pc:docMk/>
              <pc:sldMasterMk cId="0" sldId="2147483648"/>
              <pc:sldLayoutMk cId="0" sldId="2147483654"/>
              <ac:spMk id="4" creationId="{00000000-0000-0000-0000-000000000000}"/>
            </ac:spMkLst>
          </pc:spChg>
        </pc:sldLayoutChg>
        <pc:sldLayoutChg chg="modSp">
          <pc:chgData name="Niklas Johansson" userId="508d6fafd68a2615" providerId="LiveId" clId="{41C560BB-B904-4D06-BF31-1BD8DF2B344A}" dt="2019-09-06T13:18:11.385" v="236" actId="313"/>
          <pc:sldLayoutMkLst>
            <pc:docMk/>
            <pc:sldMasterMk cId="0" sldId="2147483648"/>
            <pc:sldLayoutMk cId="0" sldId="2147483656"/>
          </pc:sldLayoutMkLst>
          <pc:spChg chg="mod">
            <ac:chgData name="Niklas Johansson" userId="508d6fafd68a2615" providerId="LiveId" clId="{41C560BB-B904-4D06-BF31-1BD8DF2B344A}" dt="2019-09-06T13:18:11.385" v="236" actId="313"/>
            <ac:spMkLst>
              <pc:docMk/>
              <pc:sldMasterMk cId="0" sldId="2147483648"/>
              <pc:sldLayoutMk cId="0" sldId="2147483656"/>
              <ac:spMk id="6" creationId="{00000000-0000-0000-0000-000000000000}"/>
            </ac:spMkLst>
          </pc:spChg>
        </pc:sldLayoutChg>
        <pc:sldLayoutChg chg="modSp">
          <pc:chgData name="Niklas Johansson" userId="508d6fafd68a2615" providerId="LiveId" clId="{41C560BB-B904-4D06-BF31-1BD8DF2B344A}" dt="2019-09-06T13:18:11.869" v="237" actId="313"/>
          <pc:sldLayoutMkLst>
            <pc:docMk/>
            <pc:sldMasterMk cId="0" sldId="2147483648"/>
            <pc:sldLayoutMk cId="0" sldId="2147483657"/>
          </pc:sldLayoutMkLst>
          <pc:spChg chg="mod">
            <ac:chgData name="Niklas Johansson" userId="508d6fafd68a2615" providerId="LiveId" clId="{41C560BB-B904-4D06-BF31-1BD8DF2B344A}" dt="2019-09-06T13:18:11.869" v="237" actId="313"/>
            <ac:spMkLst>
              <pc:docMk/>
              <pc:sldMasterMk cId="0" sldId="2147483648"/>
              <pc:sldLayoutMk cId="0" sldId="2147483657"/>
              <ac:spMk id="6" creationId="{00000000-0000-0000-0000-000000000000}"/>
            </ac:spMkLst>
          </pc:spChg>
        </pc:sldLayoutChg>
        <pc:sldLayoutChg chg="modSp">
          <pc:chgData name="Niklas Johansson" userId="508d6fafd68a2615" providerId="LiveId" clId="{41C560BB-B904-4D06-BF31-1BD8DF2B344A}" dt="2019-09-06T13:18:12.405" v="238" actId="313"/>
          <pc:sldLayoutMkLst>
            <pc:docMk/>
            <pc:sldMasterMk cId="0" sldId="2147483648"/>
            <pc:sldLayoutMk cId="0" sldId="2147483658"/>
          </pc:sldLayoutMkLst>
          <pc:spChg chg="mod">
            <ac:chgData name="Niklas Johansson" userId="508d6fafd68a2615" providerId="LiveId" clId="{41C560BB-B904-4D06-BF31-1BD8DF2B344A}" dt="2019-09-06T13:18:12.405" v="238" actId="313"/>
            <ac:spMkLst>
              <pc:docMk/>
              <pc:sldMasterMk cId="0" sldId="2147483648"/>
              <pc:sldLayoutMk cId="0" sldId="2147483658"/>
              <ac:spMk id="11" creationId="{00000000-0000-0000-0000-000000000000}"/>
            </ac:spMkLst>
          </pc:spChg>
        </pc:sldLayoutChg>
        <pc:sldLayoutChg chg="modSp">
          <pc:chgData name="Niklas Johansson" userId="508d6fafd68a2615" providerId="LiveId" clId="{41C560BB-B904-4D06-BF31-1BD8DF2B344A}" dt="2019-09-06T13:18:12.908" v="239" actId="313"/>
          <pc:sldLayoutMkLst>
            <pc:docMk/>
            <pc:sldMasterMk cId="0" sldId="2147483648"/>
            <pc:sldLayoutMk cId="0" sldId="2147483659"/>
          </pc:sldLayoutMkLst>
          <pc:spChg chg="mod">
            <ac:chgData name="Niklas Johansson" userId="508d6fafd68a2615" providerId="LiveId" clId="{41C560BB-B904-4D06-BF31-1BD8DF2B344A}" dt="2019-09-06T13:18:12.908" v="239" actId="313"/>
            <ac:spMkLst>
              <pc:docMk/>
              <pc:sldMasterMk cId="0" sldId="2147483648"/>
              <pc:sldLayoutMk cId="0" sldId="2147483659"/>
              <ac:spMk id="5" creationId="{00000000-0000-0000-0000-000000000000}"/>
            </ac:spMkLst>
          </pc:spChg>
        </pc:sldLayoutChg>
        <pc:sldLayoutChg chg="modSp">
          <pc:chgData name="Niklas Johansson" userId="508d6fafd68a2615" providerId="LiveId" clId="{41C560BB-B904-4D06-BF31-1BD8DF2B344A}" dt="2019-09-04T07:49:44.129" v="222" actId="962"/>
          <pc:sldLayoutMkLst>
            <pc:docMk/>
            <pc:sldMasterMk cId="0" sldId="2147483648"/>
            <pc:sldLayoutMk cId="0" sldId="2147483660"/>
          </pc:sldLayoutMkLst>
          <pc:picChg chg="mod">
            <ac:chgData name="Niklas Johansson" userId="508d6fafd68a2615" providerId="LiveId" clId="{41C560BB-B904-4D06-BF31-1BD8DF2B344A}" dt="2019-09-04T07:49:44.129" v="222" actId="962"/>
            <ac:picMkLst>
              <pc:docMk/>
              <pc:sldMasterMk cId="0" sldId="2147483648"/>
              <pc:sldLayoutMk cId="0" sldId="2147483660"/>
              <ac:picMk id="6" creationId="{00000000-0000-0000-0000-000000000000}"/>
            </ac:picMkLst>
          </pc:picChg>
        </pc:sldLayoutChg>
        <pc:sldLayoutChg chg="modSp">
          <pc:chgData name="Niklas Johansson" userId="508d6fafd68a2615" providerId="LiveId" clId="{41C560BB-B904-4D06-BF31-1BD8DF2B344A}" dt="2019-09-06T13:18:08.493" v="231" actId="313"/>
          <pc:sldLayoutMkLst>
            <pc:docMk/>
            <pc:sldMasterMk cId="0" sldId="2147483648"/>
            <pc:sldLayoutMk cId="3785783036" sldId="2147483663"/>
          </pc:sldLayoutMkLst>
          <pc:spChg chg="mod">
            <ac:chgData name="Niklas Johansson" userId="508d6fafd68a2615" providerId="LiveId" clId="{41C560BB-B904-4D06-BF31-1BD8DF2B344A}" dt="2019-09-06T13:18:08.493" v="231" actId="313"/>
            <ac:spMkLst>
              <pc:docMk/>
              <pc:sldMasterMk cId="0" sldId="2147483648"/>
              <pc:sldLayoutMk cId="3785783036" sldId="2147483663"/>
              <ac:spMk id="7" creationId="{00000000-0000-0000-0000-000000000000}"/>
            </ac:spMkLst>
          </pc:spChg>
        </pc:sldLayoutChg>
        <pc:sldLayoutChg chg="addSp delSp modSp">
          <pc:chgData name="Niklas Johansson" userId="508d6fafd68a2615" providerId="LiveId" clId="{41C560BB-B904-4D06-BF31-1BD8DF2B344A}" dt="2019-09-10T11:15:51.214" v="258" actId="14100"/>
          <pc:sldLayoutMkLst>
            <pc:docMk/>
            <pc:sldMasterMk cId="0" sldId="2147483648"/>
            <pc:sldLayoutMk cId="3188933023" sldId="2147483666"/>
          </pc:sldLayoutMkLst>
          <pc:spChg chg="add del">
            <ac:chgData name="Niklas Johansson" userId="508d6fafd68a2615" providerId="LiveId" clId="{41C560BB-B904-4D06-BF31-1BD8DF2B344A}" dt="2019-09-10T11:14:30.936" v="244" actId="11529"/>
            <ac:spMkLst>
              <pc:docMk/>
              <pc:sldMasterMk cId="0" sldId="2147483648"/>
              <pc:sldLayoutMk cId="3188933023" sldId="2147483666"/>
              <ac:spMk id="2" creationId="{90678122-922E-444A-92EB-698DFA3CEC46}"/>
            </ac:spMkLst>
          </pc:spChg>
          <pc:spChg chg="add mod">
            <ac:chgData name="Niklas Johansson" userId="508d6fafd68a2615" providerId="LiveId" clId="{41C560BB-B904-4D06-BF31-1BD8DF2B344A}" dt="2019-09-10T11:14:30.936" v="244" actId="11529"/>
            <ac:spMkLst>
              <pc:docMk/>
              <pc:sldMasterMk cId="0" sldId="2147483648"/>
              <pc:sldLayoutMk cId="3188933023" sldId="2147483666"/>
              <ac:spMk id="5" creationId="{A2BA9A23-32C2-4627-9291-1A43C4961BD8}"/>
            </ac:spMkLst>
          </pc:spChg>
          <pc:picChg chg="add mod ord">
            <ac:chgData name="Niklas Johansson" userId="508d6fafd68a2615" providerId="LiveId" clId="{41C560BB-B904-4D06-BF31-1BD8DF2B344A}" dt="2019-09-10T11:15:51.214" v="258" actId="14100"/>
            <ac:picMkLst>
              <pc:docMk/>
              <pc:sldMasterMk cId="0" sldId="2147483648"/>
              <pc:sldLayoutMk cId="3188933023" sldId="2147483666"/>
              <ac:picMk id="7" creationId="{517B50C4-ADE2-4F23-931C-F02A6655D980}"/>
            </ac:picMkLst>
          </pc:picChg>
          <pc:picChg chg="mod">
            <ac:chgData name="Niklas Johansson" userId="508d6fafd68a2615" providerId="LiveId" clId="{41C560BB-B904-4D06-BF31-1BD8DF2B344A}" dt="2019-09-04T07:49:20.200" v="168" actId="1036"/>
            <ac:picMkLst>
              <pc:docMk/>
              <pc:sldMasterMk cId="0" sldId="2147483648"/>
              <pc:sldLayoutMk cId="3188933023" sldId="2147483666"/>
              <ac:picMk id="9" creationId="{00000000-0000-0000-0000-000000000000}"/>
            </ac:picMkLst>
          </pc:picChg>
        </pc:sldLayoutChg>
        <pc:sldLayoutChg chg="modSp">
          <pc:chgData name="Niklas Johansson" userId="508d6fafd68a2615" providerId="LiveId" clId="{41C560BB-B904-4D06-BF31-1BD8DF2B344A}" dt="2019-09-06T13:18:09.742" v="233" actId="313"/>
          <pc:sldLayoutMkLst>
            <pc:docMk/>
            <pc:sldMasterMk cId="0" sldId="2147483648"/>
            <pc:sldLayoutMk cId="1126950965" sldId="2147483672"/>
          </pc:sldLayoutMkLst>
          <pc:spChg chg="mod">
            <ac:chgData name="Niklas Johansson" userId="508d6fafd68a2615" providerId="LiveId" clId="{41C560BB-B904-4D06-BF31-1BD8DF2B344A}" dt="2019-09-06T13:18:09.742" v="233" actId="313"/>
            <ac:spMkLst>
              <pc:docMk/>
              <pc:sldMasterMk cId="0" sldId="2147483648"/>
              <pc:sldLayoutMk cId="1126950965" sldId="2147483672"/>
              <ac:spMk id="14"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kalkylblad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047569803516028E-2"/>
          <c:y val="0.1271186440677966"/>
          <c:w val="0.70837643225631264"/>
          <c:h val="0.62700797796098517"/>
        </c:manualLayout>
      </c:layout>
      <c:lineChart>
        <c:grouping val="standard"/>
        <c:varyColors val="0"/>
        <c:ser>
          <c:idx val="2"/>
          <c:order val="0"/>
          <c:tx>
            <c:strRef>
              <c:f>'Arbetad tid'!$A$1</c:f>
              <c:strCache>
                <c:ptCount val="1"/>
                <c:pt idx="0">
                  <c:v>Arbetad tid </c:v>
                </c:pt>
              </c:strCache>
            </c:strRef>
          </c:tx>
          <c:spPr>
            <a:ln>
              <a:solidFill>
                <a:srgbClr val="FF0000"/>
              </a:solidFill>
            </a:ln>
          </c:spPr>
          <c:marker>
            <c:symbol val="none"/>
          </c:marker>
          <c:val>
            <c:numRef>
              <c:f>'Arbetad tid'!$C$11:$N$11</c:f>
              <c:numCache>
                <c:formatCode>#,##0</c:formatCode>
                <c:ptCount val="12"/>
                <c:pt idx="0">
                  <c:v>15443</c:v>
                </c:pt>
                <c:pt idx="1">
                  <c:v>15718</c:v>
                </c:pt>
                <c:pt idx="2">
                  <c:v>14588</c:v>
                </c:pt>
                <c:pt idx="3">
                  <c:v>15221</c:v>
                </c:pt>
                <c:pt idx="4">
                  <c:v>15515</c:v>
                </c:pt>
                <c:pt idx="5">
                  <c:v>16177</c:v>
                </c:pt>
                <c:pt idx="6">
                  <c:v>14620</c:v>
                </c:pt>
                <c:pt idx="7">
                  <c:v>14285</c:v>
                </c:pt>
                <c:pt idx="8">
                  <c:v>13652</c:v>
                </c:pt>
                <c:pt idx="9">
                  <c:v>14080</c:v>
                </c:pt>
                <c:pt idx="10">
                  <c:v>14594</c:v>
                </c:pt>
                <c:pt idx="11">
                  <c:v>13954</c:v>
                </c:pt>
              </c:numCache>
            </c:numRef>
          </c:val>
          <c:smooth val="0"/>
          <c:extLst/>
        </c:ser>
        <c:ser>
          <c:idx val="3"/>
          <c:order val="1"/>
          <c:tx>
            <c:strRef>
              <c:f>'Planerad tid inkl kringtid'!$A$1</c:f>
              <c:strCache>
                <c:ptCount val="1"/>
                <c:pt idx="0">
                  <c:v>Planerad tid inkl kringtid. </c:v>
                </c:pt>
              </c:strCache>
            </c:strRef>
          </c:tx>
          <c:spPr>
            <a:ln w="38100">
              <a:solidFill>
                <a:srgbClr val="339966"/>
              </a:solidFill>
              <a:prstDash val="solid"/>
            </a:ln>
          </c:spPr>
          <c:marker>
            <c:symbol val="none"/>
          </c:marker>
          <c:dPt>
            <c:idx val="0"/>
            <c:bubble3D val="0"/>
          </c:dPt>
          <c:dPt>
            <c:idx val="2"/>
            <c:bubble3D val="0"/>
          </c:dPt>
          <c:dPt>
            <c:idx val="4"/>
            <c:bubble3D val="0"/>
          </c:dPt>
          <c:val>
            <c:numRef>
              <c:f>'Planerad tid inkl kringtid'!$C$11:$N$11</c:f>
              <c:numCache>
                <c:formatCode>#,##0</c:formatCode>
                <c:ptCount val="12"/>
                <c:pt idx="0">
                  <c:v>15320</c:v>
                </c:pt>
                <c:pt idx="1">
                  <c:v>15452</c:v>
                </c:pt>
                <c:pt idx="2">
                  <c:v>14272</c:v>
                </c:pt>
                <c:pt idx="3">
                  <c:v>15089</c:v>
                </c:pt>
                <c:pt idx="4">
                  <c:v>14723</c:v>
                </c:pt>
                <c:pt idx="5">
                  <c:v>15155</c:v>
                </c:pt>
                <c:pt idx="6">
                  <c:v>13977</c:v>
                </c:pt>
                <c:pt idx="7">
                  <c:v>14054</c:v>
                </c:pt>
                <c:pt idx="8">
                  <c:v>13638</c:v>
                </c:pt>
                <c:pt idx="9">
                  <c:v>13402</c:v>
                </c:pt>
                <c:pt idx="10">
                  <c:v>14135</c:v>
                </c:pt>
                <c:pt idx="11">
                  <c:v>13830</c:v>
                </c:pt>
              </c:numCache>
            </c:numRef>
          </c:val>
          <c:smooth val="0"/>
          <c:extLst/>
        </c:ser>
        <c:ser>
          <c:idx val="4"/>
          <c:order val="2"/>
          <c:tx>
            <c:strRef>
              <c:f>'Beviljade tim inkl budg kringti'!$A$1</c:f>
              <c:strCache>
                <c:ptCount val="1"/>
                <c:pt idx="0">
                  <c:v>Beviljade timmar inkl budgeterad kringtid </c:v>
                </c:pt>
              </c:strCache>
            </c:strRef>
          </c:tx>
          <c:spPr>
            <a:ln>
              <a:solidFill>
                <a:srgbClr val="FFC000"/>
              </a:solidFill>
            </a:ln>
          </c:spPr>
          <c:marker>
            <c:symbol val="none"/>
          </c:marker>
          <c:dPt>
            <c:idx val="2"/>
            <c:bubble3D val="0"/>
          </c:dPt>
          <c:dPt>
            <c:idx val="4"/>
            <c:bubble3D val="0"/>
          </c:dPt>
          <c:val>
            <c:numRef>
              <c:f>'Beviljade tim inkl budg kringti'!$C$11:$N$11</c:f>
              <c:numCache>
                <c:formatCode>#,##0</c:formatCode>
                <c:ptCount val="12"/>
                <c:pt idx="0">
                  <c:v>15381</c:v>
                </c:pt>
                <c:pt idx="1">
                  <c:v>15758</c:v>
                </c:pt>
                <c:pt idx="2">
                  <c:v>14700</c:v>
                </c:pt>
                <c:pt idx="3">
                  <c:v>15399</c:v>
                </c:pt>
                <c:pt idx="4">
                  <c:v>15067</c:v>
                </c:pt>
                <c:pt idx="5">
                  <c:v>15681</c:v>
                </c:pt>
                <c:pt idx="6">
                  <c:v>14765</c:v>
                </c:pt>
                <c:pt idx="7">
                  <c:v>14762</c:v>
                </c:pt>
                <c:pt idx="8">
                  <c:v>14061</c:v>
                </c:pt>
                <c:pt idx="9">
                  <c:v>13836</c:v>
                </c:pt>
                <c:pt idx="10">
                  <c:v>14962</c:v>
                </c:pt>
                <c:pt idx="11">
                  <c:v>14996</c:v>
                </c:pt>
              </c:numCache>
            </c:numRef>
          </c:val>
          <c:smooth val="0"/>
          <c:extLst/>
        </c:ser>
        <c:ser>
          <c:idx val="0"/>
          <c:order val="3"/>
          <c:tx>
            <c:strRef>
              <c:f>'Planerad tid hos brukare'!$A$1</c:f>
              <c:strCache>
                <c:ptCount val="1"/>
                <c:pt idx="0">
                  <c:v>Planerad tid hos brukare</c:v>
                </c:pt>
              </c:strCache>
            </c:strRef>
          </c:tx>
          <c:spPr>
            <a:ln>
              <a:solidFill>
                <a:srgbClr val="4A7EBB"/>
              </a:solidFill>
            </a:ln>
          </c:spPr>
          <c:marker>
            <c:symbol val="none"/>
          </c:marker>
          <c:dPt>
            <c:idx val="2"/>
            <c:bubble3D val="0"/>
          </c:dPt>
          <c:dPt>
            <c:idx val="4"/>
            <c:bubble3D val="0"/>
          </c:dPt>
          <c:cat>
            <c:strRef>
              <c:f>'Planerad tid inkl kringtid'!$C$3:$N$3</c:f>
              <c:strCache>
                <c:ptCount val="12"/>
                <c:pt idx="0">
                  <c:v>dec</c:v>
                </c:pt>
                <c:pt idx="1">
                  <c:v>jan</c:v>
                </c:pt>
                <c:pt idx="2">
                  <c:v>feb</c:v>
                </c:pt>
                <c:pt idx="3">
                  <c:v>mar</c:v>
                </c:pt>
                <c:pt idx="4">
                  <c:v>apr</c:v>
                </c:pt>
                <c:pt idx="5">
                  <c:v>maj</c:v>
                </c:pt>
                <c:pt idx="6">
                  <c:v>jun</c:v>
                </c:pt>
                <c:pt idx="7">
                  <c:v>jul</c:v>
                </c:pt>
                <c:pt idx="8">
                  <c:v>aug</c:v>
                </c:pt>
                <c:pt idx="9">
                  <c:v>sep</c:v>
                </c:pt>
                <c:pt idx="10">
                  <c:v>okt</c:v>
                </c:pt>
                <c:pt idx="11">
                  <c:v>nov</c:v>
                </c:pt>
              </c:strCache>
            </c:strRef>
          </c:cat>
          <c:val>
            <c:numRef>
              <c:f>'Planerad tid hos brukare'!$C$11:$N$11</c:f>
              <c:numCache>
                <c:formatCode>#,##0</c:formatCode>
                <c:ptCount val="12"/>
                <c:pt idx="0">
                  <c:v>9710</c:v>
                </c:pt>
                <c:pt idx="1">
                  <c:v>9922</c:v>
                </c:pt>
                <c:pt idx="2">
                  <c:v>9244</c:v>
                </c:pt>
                <c:pt idx="3">
                  <c:v>9544</c:v>
                </c:pt>
                <c:pt idx="4">
                  <c:v>9347</c:v>
                </c:pt>
                <c:pt idx="5">
                  <c:v>9441</c:v>
                </c:pt>
                <c:pt idx="6">
                  <c:v>8924</c:v>
                </c:pt>
                <c:pt idx="7">
                  <c:v>8968</c:v>
                </c:pt>
                <c:pt idx="8">
                  <c:v>8687</c:v>
                </c:pt>
                <c:pt idx="9">
                  <c:v>8635</c:v>
                </c:pt>
                <c:pt idx="10">
                  <c:v>9265</c:v>
                </c:pt>
                <c:pt idx="11">
                  <c:v>9102</c:v>
                </c:pt>
              </c:numCache>
            </c:numRef>
          </c:val>
          <c:smooth val="0"/>
          <c:extLst/>
        </c:ser>
        <c:ser>
          <c:idx val="1"/>
          <c:order val="4"/>
          <c:tx>
            <c:strRef>
              <c:f>'Beviljade timmar'!$A$1</c:f>
              <c:strCache>
                <c:ptCount val="1"/>
                <c:pt idx="0">
                  <c:v>Beviljade timmar inkl delegeringar och avdrag för ej utförda timmar </c:v>
                </c:pt>
              </c:strCache>
            </c:strRef>
          </c:tx>
          <c:spPr>
            <a:ln>
              <a:solidFill>
                <a:srgbClr val="7030A0"/>
              </a:solidFill>
            </a:ln>
          </c:spPr>
          <c:marker>
            <c:symbol val="none"/>
          </c:marker>
          <c:dPt>
            <c:idx val="2"/>
            <c:bubble3D val="0"/>
          </c:dPt>
          <c:dPt>
            <c:idx val="4"/>
            <c:bubble3D val="0"/>
          </c:dPt>
          <c:cat>
            <c:strRef>
              <c:f>'Planerad tid inkl kringtid'!$C$3:$N$3</c:f>
              <c:strCache>
                <c:ptCount val="12"/>
                <c:pt idx="0">
                  <c:v>dec</c:v>
                </c:pt>
                <c:pt idx="1">
                  <c:v>jan</c:v>
                </c:pt>
                <c:pt idx="2">
                  <c:v>feb</c:v>
                </c:pt>
                <c:pt idx="3">
                  <c:v>mar</c:v>
                </c:pt>
                <c:pt idx="4">
                  <c:v>apr</c:v>
                </c:pt>
                <c:pt idx="5">
                  <c:v>maj</c:v>
                </c:pt>
                <c:pt idx="6">
                  <c:v>jun</c:v>
                </c:pt>
                <c:pt idx="7">
                  <c:v>jul</c:v>
                </c:pt>
                <c:pt idx="8">
                  <c:v>aug</c:v>
                </c:pt>
                <c:pt idx="9">
                  <c:v>sep</c:v>
                </c:pt>
                <c:pt idx="10">
                  <c:v>okt</c:v>
                </c:pt>
                <c:pt idx="11">
                  <c:v>nov</c:v>
                </c:pt>
              </c:strCache>
            </c:strRef>
          </c:cat>
          <c:val>
            <c:numRef>
              <c:f>'Beviljade timmar'!$C$11:$N$11</c:f>
              <c:numCache>
                <c:formatCode>#,##0</c:formatCode>
                <c:ptCount val="12"/>
                <c:pt idx="0">
                  <c:v>10308</c:v>
                </c:pt>
                <c:pt idx="1">
                  <c:v>10554</c:v>
                </c:pt>
                <c:pt idx="2">
                  <c:v>9839</c:v>
                </c:pt>
                <c:pt idx="3">
                  <c:v>10315</c:v>
                </c:pt>
                <c:pt idx="4">
                  <c:v>10103</c:v>
                </c:pt>
                <c:pt idx="5">
                  <c:v>10520</c:v>
                </c:pt>
                <c:pt idx="6">
                  <c:v>9905</c:v>
                </c:pt>
                <c:pt idx="7">
                  <c:v>9895</c:v>
                </c:pt>
                <c:pt idx="8">
                  <c:v>9432</c:v>
                </c:pt>
                <c:pt idx="9">
                  <c:v>9279</c:v>
                </c:pt>
                <c:pt idx="10">
                  <c:v>10038</c:v>
                </c:pt>
                <c:pt idx="11">
                  <c:v>10037</c:v>
                </c:pt>
              </c:numCache>
            </c:numRef>
          </c:val>
          <c:smooth val="0"/>
          <c:extLst/>
        </c:ser>
        <c:dLbls>
          <c:showLegendKey val="0"/>
          <c:showVal val="0"/>
          <c:showCatName val="0"/>
          <c:showSerName val="0"/>
          <c:showPercent val="0"/>
          <c:showBubbleSize val="0"/>
        </c:dLbls>
        <c:smooth val="0"/>
        <c:axId val="583240288"/>
        <c:axId val="583239112"/>
      </c:lineChart>
      <c:catAx>
        <c:axId val="583240288"/>
        <c:scaling>
          <c:orientation val="minMax"/>
        </c:scaling>
        <c:delete val="0"/>
        <c:axPos val="b"/>
        <c:numFmt formatCode="General"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583239112"/>
        <c:crosses val="autoZero"/>
        <c:auto val="0"/>
        <c:lblAlgn val="ctr"/>
        <c:lblOffset val="100"/>
        <c:noMultiLvlLbl val="0"/>
      </c:catAx>
      <c:valAx>
        <c:axId val="583239112"/>
        <c:scaling>
          <c:orientation val="minMax"/>
          <c:min val="8500"/>
        </c:scaling>
        <c:delete val="0"/>
        <c:axPos val="l"/>
        <c:majorGridlines/>
        <c:numFmt formatCode="#,##0"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sv-SE"/>
          </a:p>
        </c:txPr>
        <c:crossAx val="583240288"/>
        <c:crosses val="autoZero"/>
        <c:crossBetween val="between"/>
      </c:valAx>
    </c:plotArea>
    <c:legend>
      <c:legendPos val="r"/>
      <c:layout>
        <c:manualLayout>
          <c:xMode val="edge"/>
          <c:yMode val="edge"/>
          <c:x val="0.80640499592723325"/>
          <c:y val="0.20938795010174291"/>
          <c:w val="0.19359504053720275"/>
          <c:h val="0.5352890232155324"/>
        </c:manualLayout>
      </c:layout>
      <c:overlay val="0"/>
      <c:spPr>
        <a:solidFill>
          <a:srgbClr val="FFFFFF"/>
        </a:solidFill>
        <a:ln w="3175">
          <a:solidFill>
            <a:srgbClr val="000000"/>
          </a:solidFill>
          <a:prstDash val="solid"/>
        </a:ln>
      </c:spPr>
      <c:txPr>
        <a:bodyPr/>
        <a:lstStyle/>
        <a:p>
          <a:pPr>
            <a:defRPr sz="775" b="0" i="0" u="none" strike="noStrike" baseline="0">
              <a:solidFill>
                <a:srgbClr val="000000"/>
              </a:solidFill>
              <a:latin typeface="Times New Roman"/>
              <a:ea typeface="Times New Roman"/>
              <a:cs typeface="Times New Roman"/>
            </a:defRPr>
          </a:pPr>
          <a:endParaRPr lang="sv-SE"/>
        </a:p>
      </c:txPr>
    </c:legend>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sv-SE"/>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0.06667</cdr:x>
      <cdr:y>0.87437</cdr:y>
    </cdr:from>
    <cdr:to>
      <cdr:x>0.75172</cdr:x>
      <cdr:y>0.96231</cdr:y>
    </cdr:to>
    <cdr:sp macro="" textlink="">
      <cdr:nvSpPr>
        <cdr:cNvPr id="3" name="textruta 2"/>
        <cdr:cNvSpPr txBox="1"/>
      </cdr:nvSpPr>
      <cdr:spPr>
        <a:xfrm xmlns:a="http://schemas.openxmlformats.org/drawingml/2006/main">
          <a:off x="613833" y="4910667"/>
          <a:ext cx="6307667" cy="4938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sv-SE" sz="1100"/>
        </a:p>
      </cdr:txBody>
    </cdr:sp>
  </cdr:relSizeAnchor>
  <cdr:relSizeAnchor xmlns:cdr="http://schemas.openxmlformats.org/drawingml/2006/chartDrawing">
    <cdr:from>
      <cdr:x>0.06667</cdr:x>
      <cdr:y>0.84171</cdr:y>
    </cdr:from>
    <cdr:to>
      <cdr:x>0.77931</cdr:x>
      <cdr:y>0.94975</cdr:y>
    </cdr:to>
    <cdr:sp macro="" textlink="">
      <cdr:nvSpPr>
        <cdr:cNvPr id="4" name="textruta 3"/>
        <cdr:cNvSpPr txBox="1"/>
      </cdr:nvSpPr>
      <cdr:spPr>
        <a:xfrm xmlns:a="http://schemas.openxmlformats.org/drawingml/2006/main">
          <a:off x="613833" y="4727222"/>
          <a:ext cx="6561667" cy="60677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v-SE" sz="1100" baseline="0"/>
            <a:t>Budgeterad brukartid (genomsnitt samtliga grupper): 67%   </a:t>
          </a:r>
        </a:p>
        <a:p xmlns:a="http://schemas.openxmlformats.org/drawingml/2006/main">
          <a:r>
            <a:rPr lang="sv-SE" sz="1100" baseline="0"/>
            <a:t>Beviljad brukartid i förhållande till arbetad tid:  67%   (2019 63%)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9471DB-B463-4138-B557-DDCEE6EA1C90}" type="datetimeFigureOut">
              <a:rPr lang="sv-SE" smtClean="0"/>
              <a:pPr/>
              <a:t>2021-03-02</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E8D18B-DEA0-4FA7-9201-3F2DF621C670}" type="slidenum">
              <a:rPr lang="sv-SE" smtClean="0"/>
              <a:pPr/>
              <a:t>‹#›</a:t>
            </a:fld>
            <a:endParaRPr lang="sv-SE"/>
          </a:p>
        </p:txBody>
      </p:sp>
    </p:spTree>
    <p:extLst>
      <p:ext uri="{BB962C8B-B14F-4D97-AF65-F5344CB8AC3E}">
        <p14:creationId xmlns:p14="http://schemas.microsoft.com/office/powerpoint/2010/main" val="370857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9E8D18B-DEA0-4FA7-9201-3F2DF621C670}" type="slidenum">
              <a:rPr lang="sv-SE" smtClean="0"/>
              <a:pPr/>
              <a:t>1</a:t>
            </a:fld>
            <a:endParaRPr lang="sv-SE"/>
          </a:p>
        </p:txBody>
      </p:sp>
    </p:spTree>
    <p:extLst>
      <p:ext uri="{BB962C8B-B14F-4D97-AF65-F5344CB8AC3E}">
        <p14:creationId xmlns:p14="http://schemas.microsoft.com/office/powerpoint/2010/main" val="1219185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hasCustomPrompt="1"/>
          </p:nvPr>
        </p:nvSpPr>
        <p:spPr>
          <a:xfrm>
            <a:off x="614621" y="446400"/>
            <a:ext cx="11025995" cy="2286000"/>
          </a:xfrm>
        </p:spPr>
        <p:txBody>
          <a:bodyPr lIns="0" tIns="0" rIns="0" bIns="0">
            <a:noAutofit/>
          </a:bodyPr>
          <a:lstStyle>
            <a:lvl1pPr>
              <a:defRPr sz="8800" b="1">
                <a:solidFill>
                  <a:schemeClr val="accent1"/>
                </a:solidFill>
                <a:latin typeface="+mj-lt"/>
                <a:cs typeface="Arial" pitchFamily="34" charset="0"/>
              </a:defRPr>
            </a:lvl1pPr>
          </a:lstStyle>
          <a:p>
            <a:r>
              <a:rPr lang="sv-SE" dirty="0"/>
              <a:t>Klicka här för att ändra format</a:t>
            </a:r>
          </a:p>
        </p:txBody>
      </p:sp>
      <p:sp>
        <p:nvSpPr>
          <p:cNvPr id="3" name="Underrubrik 2"/>
          <p:cNvSpPr>
            <a:spLocks noGrp="1"/>
          </p:cNvSpPr>
          <p:nvPr>
            <p:ph type="subTitle" idx="1" hasCustomPrompt="1"/>
          </p:nvPr>
        </p:nvSpPr>
        <p:spPr>
          <a:xfrm>
            <a:off x="6661680" y="5894840"/>
            <a:ext cx="4978936" cy="792088"/>
          </a:xfrm>
        </p:spPr>
        <p:txBody>
          <a:bodyPr lIns="0" tIns="0" rIns="0" bIns="0" anchor="b">
            <a:normAutofit/>
          </a:bodyPr>
          <a:lstStyle>
            <a:lvl1pPr marL="0" indent="0" algn="r">
              <a:buNone/>
              <a:defRPr sz="2000" b="1">
                <a:solidFill>
                  <a:schemeClr val="accent2"/>
                </a:solidFill>
                <a:latin typeface="+mj-lt"/>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Klicka här för att ange förvaltning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2" y="273050"/>
            <a:ext cx="4011084"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2021-03-02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0"/>
            <a:ext cx="73152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4" name="Platshållare för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BFE3BB34-F4F6-4146-A5F6-86629616186C}" type="datetime1">
              <a:rPr lang="sv-SE" smtClean="0"/>
              <a:t>2021-03-02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8" name="Platshållare för datum 7"/>
          <p:cNvSpPr>
            <a:spLocks noGrp="1"/>
          </p:cNvSpPr>
          <p:nvPr>
            <p:ph type="dt" sz="half" idx="10"/>
          </p:nvPr>
        </p:nvSpPr>
        <p:spPr/>
        <p:txBody>
          <a:bodyPr/>
          <a:lstStyle/>
          <a:p>
            <a:fld id="{BFE3BB34-F4F6-4146-A5F6-86629616186C}" type="datetime1">
              <a:rPr lang="sv-SE" smtClean="0"/>
              <a:t>2021-03-02</a:t>
            </a:fld>
            <a:endParaRPr lang="sv-SE" dirty="0"/>
          </a:p>
        </p:txBody>
      </p:sp>
      <p:sp>
        <p:nvSpPr>
          <p:cNvPr id="11" name="Platshållare för sidfot 10"/>
          <p:cNvSpPr>
            <a:spLocks noGrp="1"/>
          </p:cNvSpPr>
          <p:nvPr>
            <p:ph type="ftr" sz="quarter" idx="11"/>
          </p:nvPr>
        </p:nvSpPr>
        <p:spPr/>
        <p:txBody>
          <a:bodyPr/>
          <a:lstStyle>
            <a:lvl1pPr>
              <a:defRPr/>
            </a:lvl1pPr>
          </a:lstStyle>
          <a:p>
            <a:r>
              <a:rPr lang="sv-SE" dirty="0"/>
              <a:t>solvesborg.se</a:t>
            </a:r>
          </a:p>
        </p:txBody>
      </p:sp>
      <p:sp>
        <p:nvSpPr>
          <p:cNvPr id="12" name="Platshållare för bildnummer 11"/>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1"/>
            <a:ext cx="27432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609600" y="274641"/>
            <a:ext cx="80264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ntakt generell bild">
    <p:bg>
      <p:bgRef idx="1001">
        <a:schemeClr val="bg1"/>
      </p:bgRef>
    </p:bg>
    <p:spTree>
      <p:nvGrpSpPr>
        <p:cNvPr id="1" name=""/>
        <p:cNvGrpSpPr/>
        <p:nvPr/>
      </p:nvGrpSpPr>
      <p:grpSpPr>
        <a:xfrm>
          <a:off x="0" y="0"/>
          <a:ext cx="0" cy="0"/>
          <a:chOff x="0" y="0"/>
          <a:chExt cx="0" cy="0"/>
        </a:xfrm>
      </p:grpSpPr>
      <p:pic>
        <p:nvPicPr>
          <p:cNvPr id="7" name="Bildobjekt 6">
            <a:extLst>
              <a:ext uri="{FF2B5EF4-FFF2-40B4-BE49-F238E27FC236}">
                <a16:creationId xmlns="" xmlns:a16="http://schemas.microsoft.com/office/drawing/2014/main" id="{517B50C4-ADE2-4F23-931C-F02A6655D980}"/>
              </a:ext>
              <a:ext uri="{C183D7F6-B498-43B3-948B-1728B52AA6E4}">
                <adec:decorative xmlns=""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3719" y="0"/>
            <a:ext cx="6096000" cy="6858000"/>
          </a:xfrm>
          <a:prstGeom prst="rect">
            <a:avLst/>
          </a:prstGeom>
        </p:spPr>
      </p:pic>
      <p:sp>
        <p:nvSpPr>
          <p:cNvPr id="3" name="Platshållare för innehåll 2"/>
          <p:cNvSpPr>
            <a:spLocks noGrp="1"/>
          </p:cNvSpPr>
          <p:nvPr>
            <p:ph idx="1" hasCustomPrompt="1"/>
          </p:nvPr>
        </p:nvSpPr>
        <p:spPr>
          <a:xfrm>
            <a:off x="614621" y="1485816"/>
            <a:ext cx="5223894" cy="4031416"/>
          </a:xfrm>
        </p:spPr>
        <p:txBody>
          <a:bodyPr/>
          <a:lstStyle>
            <a:lvl1pPr marL="0" indent="0">
              <a:buNone/>
              <a:defRPr sz="2400" b="0"/>
            </a:lvl1pPr>
            <a:lvl2pPr marL="0" indent="0">
              <a:buNone/>
              <a:defRPr b="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textruta 3">
            <a:extLst>
              <a:ext uri="{FF2B5EF4-FFF2-40B4-BE49-F238E27FC236}">
                <a16:creationId xmlns="" xmlns:a16="http://schemas.microsoft.com/office/drawing/2014/main" id="{2502E936-5FB2-4EA0-94E7-E4FAAC8F492A}"/>
              </a:ext>
            </a:extLst>
          </p:cNvPr>
          <p:cNvSpPr txBox="1"/>
          <p:nvPr userDrawn="1"/>
        </p:nvSpPr>
        <p:spPr>
          <a:xfrm flipH="1">
            <a:off x="614621" y="470152"/>
            <a:ext cx="5223894" cy="1015663"/>
          </a:xfrm>
          <a:prstGeom prst="rect">
            <a:avLst/>
          </a:prstGeom>
          <a:noFill/>
        </p:spPr>
        <p:txBody>
          <a:bodyPr wrap="square" rtlCol="0">
            <a:spAutoFit/>
          </a:bodyPr>
          <a:lstStyle/>
          <a:p>
            <a:r>
              <a:rPr lang="sv-SE" sz="6000" b="1" dirty="0">
                <a:solidFill>
                  <a:schemeClr val="accent2"/>
                </a:solidFill>
              </a:rPr>
              <a:t>Kontakt</a:t>
            </a:r>
          </a:p>
        </p:txBody>
      </p:sp>
      <p:sp>
        <p:nvSpPr>
          <p:cNvPr id="5" name="Platshållare för bild 4">
            <a:extLst>
              <a:ext uri="{FF2B5EF4-FFF2-40B4-BE49-F238E27FC236}">
                <a16:creationId xmlns="" xmlns:a16="http://schemas.microsoft.com/office/drawing/2014/main" id="{A2BA9A23-32C2-4627-9291-1A43C4961BD8}"/>
              </a:ext>
            </a:extLst>
          </p:cNvPr>
          <p:cNvSpPr>
            <a:spLocks noGrp="1"/>
          </p:cNvSpPr>
          <p:nvPr>
            <p:ph type="pic" sz="quarter" idx="10"/>
          </p:nvPr>
        </p:nvSpPr>
        <p:spPr>
          <a:xfrm>
            <a:off x="6096000" y="0"/>
            <a:ext cx="6096000" cy="68580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31889330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sta sida">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D1397134-C98B-4CCD-9A3D-D8F682F639F4}"/>
              </a:ext>
            </a:extLst>
          </p:cNvPr>
          <p:cNvSpPr>
            <a:spLocks noGrp="1"/>
          </p:cNvSpPr>
          <p:nvPr>
            <p:ph type="title"/>
          </p:nvPr>
        </p:nvSpPr>
        <p:spPr>
          <a:xfrm>
            <a:off x="609600" y="2204864"/>
            <a:ext cx="10972800" cy="1867644"/>
          </a:xfrm>
        </p:spPr>
        <p:txBody>
          <a:bodyPr>
            <a:noAutofit/>
          </a:bodyPr>
          <a:lstStyle>
            <a:lvl1pPr algn="ctr">
              <a:defRPr sz="9600">
                <a:solidFill>
                  <a:schemeClr val="accent1"/>
                </a:solidFill>
              </a:defRPr>
            </a:lvl1pPr>
          </a:lstStyle>
          <a:p>
            <a:r>
              <a:rPr lang="sv-SE" smtClean="0"/>
              <a:t>Klicka här för att ändra format</a:t>
            </a:r>
            <a:endParaRPr lang="sv-SE"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4" y="4406903"/>
            <a:ext cx="10363200" cy="1362075"/>
          </a:xfrm>
        </p:spPr>
        <p:txBody>
          <a:bodyPr anchor="t"/>
          <a:lstStyle>
            <a:lvl1pPr algn="l">
              <a:defRPr sz="4000" b="1" cap="all"/>
            </a:lvl1pPr>
          </a:lstStyle>
          <a:p>
            <a:r>
              <a:rPr lang="sv-SE" smtClean="0"/>
              <a:t>Klicka här för att ändra format</a:t>
            </a:r>
            <a:endParaRPr lang="sv-SE" dirty="0"/>
          </a:p>
        </p:txBody>
      </p:sp>
      <p:sp>
        <p:nvSpPr>
          <p:cNvPr id="3" name="Platshållare för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lvl1pPr>
              <a:defRPr/>
            </a:lvl1pPr>
          </a:lstStyle>
          <a:p>
            <a:r>
              <a:rPr lang="sv-SE" dirty="0"/>
              <a:t>solvesborg.se</a:t>
            </a:r>
          </a:p>
        </p:txBody>
      </p:sp>
      <p:sp>
        <p:nvSpPr>
          <p:cNvPr id="6" name="Platshållare för bildnummer 5"/>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npassad layout">
    <p:bg>
      <p:bgRef idx="1001">
        <a:schemeClr val="bg1"/>
      </p:bgRef>
    </p:bg>
    <p:spTree>
      <p:nvGrpSpPr>
        <p:cNvPr id="1" name=""/>
        <p:cNvGrpSpPr/>
        <p:nvPr/>
      </p:nvGrpSpPr>
      <p:grpSpPr>
        <a:xfrm>
          <a:off x="0" y="0"/>
          <a:ext cx="0" cy="0"/>
          <a:chOff x="0" y="0"/>
          <a:chExt cx="0" cy="0"/>
        </a:xfrm>
      </p:grpSpPr>
      <p:sp>
        <p:nvSpPr>
          <p:cNvPr id="2" name="Rubrik 1">
            <a:extLst>
              <a:ext uri="{FF2B5EF4-FFF2-40B4-BE49-F238E27FC236}">
                <a16:creationId xmlns="" xmlns:a16="http://schemas.microsoft.com/office/drawing/2014/main" id="{4A087E4E-BD76-4147-A379-DBD2BE1EC4A2}"/>
              </a:ext>
            </a:extLst>
          </p:cNvPr>
          <p:cNvSpPr>
            <a:spLocks noGrp="1"/>
          </p:cNvSpPr>
          <p:nvPr>
            <p:ph type="title"/>
          </p:nvPr>
        </p:nvSpPr>
        <p:spPr/>
        <p:txBody>
          <a:bodyPr/>
          <a:lstStyle/>
          <a:p>
            <a:r>
              <a:rPr lang="sv-SE" smtClean="0"/>
              <a:t>Klicka här för att ändra format</a:t>
            </a:r>
            <a:endParaRPr lang="sv-SE"/>
          </a:p>
        </p:txBody>
      </p:sp>
      <p:sp>
        <p:nvSpPr>
          <p:cNvPr id="6" name="Platshållare för datum 5"/>
          <p:cNvSpPr>
            <a:spLocks noGrp="1"/>
          </p:cNvSpPr>
          <p:nvPr>
            <p:ph type="dt" sz="half" idx="10"/>
          </p:nvPr>
        </p:nvSpPr>
        <p:spPr/>
        <p:txBody>
          <a:bodyPr/>
          <a:lstStyle/>
          <a:p>
            <a:fld id="{BFE3BB34-F4F6-4146-A5F6-86629616186C}" type="datetime1">
              <a:rPr lang="sv-SE" smtClean="0"/>
              <a:t>2021-03-02</a:t>
            </a:fld>
            <a:endParaRPr lang="sv-SE" dirty="0"/>
          </a:p>
        </p:txBody>
      </p:sp>
      <p:sp>
        <p:nvSpPr>
          <p:cNvPr id="7" name="Platshållare för sidfot 6"/>
          <p:cNvSpPr>
            <a:spLocks noGrp="1"/>
          </p:cNvSpPr>
          <p:nvPr>
            <p:ph type="ftr" sz="quarter" idx="11"/>
          </p:nvPr>
        </p:nvSpPr>
        <p:spPr/>
        <p:txBody>
          <a:bodyPr/>
          <a:lstStyle>
            <a:lvl1pPr>
              <a:defRPr/>
            </a:lvl1pPr>
          </a:lstStyle>
          <a:p>
            <a:r>
              <a:rPr lang="sv-SE" dirty="0"/>
              <a:t>solvesborg.se</a:t>
            </a:r>
          </a:p>
        </p:txBody>
      </p:sp>
      <p:sp>
        <p:nvSpPr>
          <p:cNvPr id="8" name="Platshållare för bildnummer 7"/>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378578303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dirty="0"/>
          </a:p>
        </p:txBody>
      </p:sp>
      <p:sp>
        <p:nvSpPr>
          <p:cNvPr id="3" name="Platshållare för innehåll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BFE3BB34-F4F6-4146-A5F6-86629616186C}" type="datetime1">
              <a:rPr lang="sv-SE" smtClean="0"/>
              <a:t>2021-03-02</a:t>
            </a:fld>
            <a:endParaRPr lang="sv-SE" dirty="0"/>
          </a:p>
        </p:txBody>
      </p:sp>
      <p:sp>
        <p:nvSpPr>
          <p:cNvPr id="6" name="Platshållare för sidfot 5"/>
          <p:cNvSpPr>
            <a:spLocks noGrp="1"/>
          </p:cNvSpPr>
          <p:nvPr>
            <p:ph type="ftr" sz="quarter" idx="11"/>
          </p:nvPr>
        </p:nvSpPr>
        <p:spPr/>
        <p:txBody>
          <a:bodyPr/>
          <a:lstStyle>
            <a:lvl1pPr>
              <a:defRPr/>
            </a:lvl1pPr>
          </a:lstStyle>
          <a:p>
            <a:r>
              <a:rPr lang="sv-SE" dirty="0"/>
              <a:t>solvesborg.se</a:t>
            </a:r>
          </a:p>
        </p:txBody>
      </p:sp>
      <p:sp>
        <p:nvSpPr>
          <p:cNvPr id="7" name="Platshållare för bildnummer 6"/>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ång rubrik och innehåll 2">
    <p:bg>
      <p:bgRef idx="1001">
        <a:schemeClr val="bg1"/>
      </p:bgRef>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353485" y="285646"/>
            <a:ext cx="5486400" cy="5591626"/>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Rubrik 3">
            <a:extLst>
              <a:ext uri="{FF2B5EF4-FFF2-40B4-BE49-F238E27FC236}">
                <a16:creationId xmlns="" xmlns:a16="http://schemas.microsoft.com/office/drawing/2014/main" id="{4E894920-4AE6-47BE-86BB-F16BE623C904}"/>
              </a:ext>
            </a:extLst>
          </p:cNvPr>
          <p:cNvSpPr>
            <a:spLocks noGrp="1"/>
          </p:cNvSpPr>
          <p:nvPr>
            <p:ph type="title"/>
          </p:nvPr>
        </p:nvSpPr>
        <p:spPr>
          <a:xfrm>
            <a:off x="352115" y="285646"/>
            <a:ext cx="5486400" cy="5591626"/>
          </a:xfrm>
        </p:spPr>
        <p:txBody>
          <a:bodyPr anchor="t">
            <a:normAutofit/>
          </a:bodyPr>
          <a:lstStyle>
            <a:lvl1pPr>
              <a:defRPr sz="3600">
                <a:solidFill>
                  <a:schemeClr val="accent1"/>
                </a:solidFill>
              </a:defRPr>
            </a:lvl1pPr>
          </a:lstStyle>
          <a:p>
            <a:r>
              <a:rPr lang="sv-SE" smtClean="0"/>
              <a:t>Klicka här för att ändra format</a:t>
            </a:r>
            <a:endParaRPr lang="sv-SE" dirty="0"/>
          </a:p>
        </p:txBody>
      </p:sp>
      <p:sp>
        <p:nvSpPr>
          <p:cNvPr id="13" name="Platshållare för datum 12"/>
          <p:cNvSpPr>
            <a:spLocks noGrp="1"/>
          </p:cNvSpPr>
          <p:nvPr>
            <p:ph type="dt" sz="half" idx="10"/>
          </p:nvPr>
        </p:nvSpPr>
        <p:spPr/>
        <p:txBody>
          <a:bodyPr/>
          <a:lstStyle/>
          <a:p>
            <a:fld id="{BFE3BB34-F4F6-4146-A5F6-86629616186C}" type="datetime1">
              <a:rPr lang="sv-SE" smtClean="0"/>
              <a:t>2021-03-02</a:t>
            </a:fld>
            <a:endParaRPr lang="sv-SE" dirty="0"/>
          </a:p>
        </p:txBody>
      </p:sp>
      <p:sp>
        <p:nvSpPr>
          <p:cNvPr id="14" name="Platshållare för sidfot 13"/>
          <p:cNvSpPr>
            <a:spLocks noGrp="1"/>
          </p:cNvSpPr>
          <p:nvPr>
            <p:ph type="ftr" sz="quarter" idx="11"/>
          </p:nvPr>
        </p:nvSpPr>
        <p:spPr/>
        <p:txBody>
          <a:bodyPr/>
          <a:lstStyle>
            <a:lvl1pPr>
              <a:defRPr/>
            </a:lvl1pPr>
          </a:lstStyle>
          <a:p>
            <a:r>
              <a:rPr lang="sv-SE" dirty="0"/>
              <a:t>solvesborg.se</a:t>
            </a:r>
          </a:p>
        </p:txBody>
      </p:sp>
      <p:sp>
        <p:nvSpPr>
          <p:cNvPr id="15" name="Platshållare för bildnummer 1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extLst>
      <p:ext uri="{BB962C8B-B14F-4D97-AF65-F5344CB8AC3E}">
        <p14:creationId xmlns:p14="http://schemas.microsoft.com/office/powerpoint/2010/main" val="112695096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BFE3BB34-F4F6-4146-A5F6-86629616186C}" type="datetime1">
              <a:rPr lang="sv-SE" smtClean="0"/>
              <a:t>2021-03-02</a:t>
            </a:fld>
            <a:endParaRPr lang="sv-SE" dirty="0"/>
          </a:p>
        </p:txBody>
      </p:sp>
      <p:sp>
        <p:nvSpPr>
          <p:cNvPr id="8" name="Platshållare för sidfot 7"/>
          <p:cNvSpPr>
            <a:spLocks noGrp="1"/>
          </p:cNvSpPr>
          <p:nvPr>
            <p:ph type="ftr" sz="quarter" idx="11"/>
          </p:nvPr>
        </p:nvSpPr>
        <p:spPr/>
        <p:txBody>
          <a:bodyPr/>
          <a:lstStyle>
            <a:lvl1pPr>
              <a:defRPr/>
            </a:lvl1pPr>
          </a:lstStyle>
          <a:p>
            <a:r>
              <a:rPr lang="sv-SE" dirty="0"/>
              <a:t>solvesborg.se</a:t>
            </a:r>
          </a:p>
        </p:txBody>
      </p:sp>
      <p:sp>
        <p:nvSpPr>
          <p:cNvPr id="9" name="Platshållare för bildnummer 8"/>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BFE3BB34-F4F6-4146-A5F6-86629616186C}" type="datetime1">
              <a:rPr lang="sv-SE" smtClean="0"/>
              <a:t>2021-03-02</a:t>
            </a:fld>
            <a:endParaRPr lang="sv-SE" dirty="0"/>
          </a:p>
        </p:txBody>
      </p:sp>
      <p:sp>
        <p:nvSpPr>
          <p:cNvPr id="4" name="Platshållare för sidfot 3"/>
          <p:cNvSpPr>
            <a:spLocks noGrp="1"/>
          </p:cNvSpPr>
          <p:nvPr>
            <p:ph type="ftr" sz="quarter" idx="11"/>
          </p:nvPr>
        </p:nvSpPr>
        <p:spPr/>
        <p:txBody>
          <a:bodyPr/>
          <a:lstStyle>
            <a:lvl1pPr>
              <a:defRPr/>
            </a:lvl1pPr>
          </a:lstStyle>
          <a:p>
            <a:r>
              <a:rPr lang="sv-SE" dirty="0"/>
              <a:t>solvesborg.se</a:t>
            </a:r>
          </a:p>
        </p:txBody>
      </p:sp>
      <p:sp>
        <p:nvSpPr>
          <p:cNvPr id="5" name="Platshållare för bildnummer 4"/>
          <p:cNvSpPr>
            <a:spLocks noGrp="1"/>
          </p:cNvSpPr>
          <p:nvPr>
            <p:ph type="sldNum" sz="quarter" idx="12"/>
          </p:nvPr>
        </p:nvSpPr>
        <p:spPr/>
        <p:txBody>
          <a:bodyPr/>
          <a:lstStyle/>
          <a:p>
            <a:r>
              <a:rPr lang="sv-SE"/>
              <a:t>Sida </a:t>
            </a:r>
            <a:fld id="{442FF2AC-5952-4A76-A4C8-7FBE2B124180}" type="slidenum">
              <a:rPr lang="sv-SE" smtClean="0"/>
              <a:pPr/>
              <a:t>‹#›</a:t>
            </a:fld>
            <a:endParaRPr lang="sv-S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210667" y="6520260"/>
            <a:ext cx="1357941"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fld id="{BFE3BB34-F4F6-4146-A5F6-86629616186C}" type="datetime1">
              <a:rPr lang="sv-SE" smtClean="0"/>
              <a:t>2021-03-02</a:t>
            </a:fld>
            <a:endParaRPr lang="sv-SE" dirty="0"/>
          </a:p>
        </p:txBody>
      </p:sp>
      <p:sp>
        <p:nvSpPr>
          <p:cNvPr id="5" name="Platshållare för sidfot 4"/>
          <p:cNvSpPr>
            <a:spLocks noGrp="1"/>
          </p:cNvSpPr>
          <p:nvPr>
            <p:ph type="ftr" sz="quarter" idx="3"/>
          </p:nvPr>
        </p:nvSpPr>
        <p:spPr>
          <a:xfrm>
            <a:off x="2999656" y="6308731"/>
            <a:ext cx="6192688" cy="427529"/>
          </a:xfrm>
          <a:prstGeom prst="rect">
            <a:avLst/>
          </a:prstGeom>
        </p:spPr>
        <p:txBody>
          <a:bodyPr vert="horz" lIns="91440" tIns="45720" rIns="91440" bIns="45720" rtlCol="0" anchor="ctr"/>
          <a:lstStyle>
            <a:lvl1pPr algn="ctr">
              <a:defRPr sz="1200" b="1">
                <a:solidFill>
                  <a:schemeClr val="accent2"/>
                </a:solidFill>
                <a:latin typeface="+mj-lt"/>
                <a:cs typeface="Arial" pitchFamily="34" charset="0"/>
              </a:defRPr>
            </a:lvl1pPr>
          </a:lstStyle>
          <a:p>
            <a:r>
              <a:rPr lang="sv-SE" dirty="0"/>
              <a:t>solvesborg.se</a:t>
            </a:r>
          </a:p>
        </p:txBody>
      </p:sp>
      <p:sp>
        <p:nvSpPr>
          <p:cNvPr id="6" name="Platshållare för bildnummer 5"/>
          <p:cNvSpPr>
            <a:spLocks noGrp="1"/>
          </p:cNvSpPr>
          <p:nvPr>
            <p:ph type="sldNum" sz="quarter" idx="4"/>
          </p:nvPr>
        </p:nvSpPr>
        <p:spPr>
          <a:xfrm>
            <a:off x="10224459" y="6309344"/>
            <a:ext cx="1344149" cy="216000"/>
          </a:xfrm>
          <a:prstGeom prst="rect">
            <a:avLst/>
          </a:prstGeom>
        </p:spPr>
        <p:txBody>
          <a:bodyPr vert="horz" lIns="91440" tIns="45720" rIns="91440" bIns="45720" rtlCol="0" anchor="ctr"/>
          <a:lstStyle>
            <a:lvl1pPr algn="r">
              <a:defRPr sz="1000">
                <a:solidFill>
                  <a:schemeClr val="accent2"/>
                </a:solidFill>
                <a:latin typeface="+mj-lt"/>
                <a:cs typeface="Arial" pitchFamily="34" charset="0"/>
              </a:defRPr>
            </a:lvl1pPr>
          </a:lstStyle>
          <a:p>
            <a:r>
              <a:rPr lang="sv-SE"/>
              <a:t>Sida </a:t>
            </a:r>
            <a:fld id="{442FF2AC-5952-4A76-A4C8-7FBE2B124180}" type="slidenum">
              <a:rPr lang="sv-SE" smtClean="0"/>
              <a:pPr/>
              <a:t>‹#›</a:t>
            </a:fld>
            <a:endParaRPr lang="sv-SE" dirty="0"/>
          </a:p>
        </p:txBody>
      </p:sp>
      <p:pic>
        <p:nvPicPr>
          <p:cNvPr id="7" name="Bildobjekt 6" descr="Sölvesborgs kommun"/>
          <p:cNvPicPr>
            <a:picLocks noChangeAspect="1"/>
          </p:cNvPicPr>
          <p:nvPr userDrawn="1"/>
        </p:nvPicPr>
        <p:blipFill>
          <a:blip r:embed="rId17">
            <a:extLst>
              <a:ext uri="{28A0092B-C50C-407E-A947-70E740481C1C}">
                <a14:useLocalDpi xmlns:a14="http://schemas.microsoft.com/office/drawing/2010/main" val="0"/>
              </a:ext>
            </a:extLst>
          </a:blip>
          <a:srcRect/>
          <a:stretch/>
        </p:blipFill>
        <p:spPr>
          <a:xfrm>
            <a:off x="614621" y="6181011"/>
            <a:ext cx="1875873" cy="50591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3" r:id="rId4"/>
    <p:sldLayoutId id="2147483652" r:id="rId5"/>
    <p:sldLayoutId id="2147483672" r:id="rId6"/>
    <p:sldLayoutId id="2147483653" r:id="rId7"/>
    <p:sldLayoutId id="2147483654" r:id="rId8"/>
    <p:sldLayoutId id="2147483655" r:id="rId9"/>
    <p:sldLayoutId id="2147483656" r:id="rId10"/>
    <p:sldLayoutId id="2147483657" r:id="rId11"/>
    <p:sldLayoutId id="2147483658" r:id="rId12"/>
    <p:sldLayoutId id="2147483659" r:id="rId13"/>
    <p:sldLayoutId id="2147483666" r:id="rId14"/>
    <p:sldLayoutId id="2147483660" r:id="rId15"/>
  </p:sldLayoutIdLst>
  <p:hf hdr="0"/>
  <p:txStyles>
    <p:titleStyle>
      <a:lvl1pPr algn="l" defTabSz="914400" rtl="0" eaLnBrk="1" latinLnBrk="0" hangingPunct="1">
        <a:spcBef>
          <a:spcPct val="0"/>
        </a:spcBef>
        <a:buNone/>
        <a:defRPr sz="4400" b="1" kern="1200">
          <a:solidFill>
            <a:schemeClr val="accent1"/>
          </a:solidFill>
          <a:latin typeface="+mj-lt"/>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2"/>
          </a:solidFill>
          <a:latin typeface="+mj-lt"/>
          <a:ea typeface="+mn-ea"/>
          <a:cs typeface="Arial" pitchFamily="34" charset="0"/>
        </a:defRPr>
      </a:lvl1pPr>
      <a:lvl2pPr marL="742950" indent="-285750" algn="l" defTabSz="914400" rtl="0" eaLnBrk="1" latinLnBrk="0" hangingPunct="1">
        <a:spcBef>
          <a:spcPct val="20000"/>
        </a:spcBef>
        <a:buFont typeface="Arial" pitchFamily="34" charset="0"/>
        <a:buChar char="–"/>
        <a:defRPr sz="2000" kern="1200">
          <a:solidFill>
            <a:schemeClr val="accent2"/>
          </a:solidFill>
          <a:latin typeface="+mj-lt"/>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accent2"/>
          </a:solidFill>
          <a:latin typeface="+mj-lt"/>
          <a:ea typeface="+mn-ea"/>
          <a:cs typeface="Arial" pitchFamily="34" charset="0"/>
        </a:defRPr>
      </a:lvl3pPr>
      <a:lvl4pPr marL="1600200" indent="-228600" algn="l" defTabSz="914400" rtl="0" eaLnBrk="1" latinLnBrk="0" hangingPunct="1">
        <a:spcBef>
          <a:spcPct val="20000"/>
        </a:spcBef>
        <a:buFont typeface="Arial" pitchFamily="34" charset="0"/>
        <a:buChar char="–"/>
        <a:defRPr sz="1600" kern="1200">
          <a:solidFill>
            <a:schemeClr val="accent2"/>
          </a:solidFill>
          <a:latin typeface="+mj-lt"/>
          <a:ea typeface="+mn-ea"/>
          <a:cs typeface="Arial" pitchFamily="34" charset="0"/>
        </a:defRPr>
      </a:lvl4pPr>
      <a:lvl5pPr marL="2057400" indent="-228600" algn="l" defTabSz="914400" rtl="0" eaLnBrk="1" latinLnBrk="0" hangingPunct="1">
        <a:spcBef>
          <a:spcPct val="20000"/>
        </a:spcBef>
        <a:buFont typeface="Arial" pitchFamily="34" charset="0"/>
        <a:buChar char="»"/>
        <a:defRPr sz="1400" kern="1200">
          <a:solidFill>
            <a:schemeClr val="accent2"/>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cid:2EA69B69-AE0F-46C8-A40D-5F4CAC91E94B" TargetMode="External"/><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9.jpeg"/><Relationship Id="rId11" Type="http://schemas.openxmlformats.org/officeDocument/2006/relationships/image" Target="cid:532580C7-F568-43EF-ACF9-957B730C6492" TargetMode="External"/><Relationship Id="rId5" Type="http://schemas.openxmlformats.org/officeDocument/2006/relationships/image" Target="../media/image8.jpeg"/><Relationship Id="rId10" Type="http://schemas.openxmlformats.org/officeDocument/2006/relationships/image" Target="../media/image12.png"/><Relationship Id="rId4" Type="http://schemas.openxmlformats.org/officeDocument/2006/relationships/image" Target="cid:526b56ef-2135-4077-b26d-2fef284d4c9d@sbkf.mail.onmicrosoft.com" TargetMode="External"/><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17" Type="http://schemas.openxmlformats.org/officeDocument/2006/relationships/image" Target="../media/image29.png"/><Relationship Id="rId2" Type="http://schemas.openxmlformats.org/officeDocument/2006/relationships/image" Target="../media/image14.jpeg"/><Relationship Id="rId16"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jpeg"/><Relationship Id="rId5" Type="http://schemas.openxmlformats.org/officeDocument/2006/relationships/image" Target="../media/image17.jpeg"/><Relationship Id="rId15" Type="http://schemas.openxmlformats.org/officeDocument/2006/relationships/image" Target="../media/image27.jpe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jpg"/><Relationship Id="rId14" Type="http://schemas.openxmlformats.org/officeDocument/2006/relationships/image" Target="../media/image26.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 xmlns:a16="http://schemas.microsoft.com/office/drawing/2014/main" id="{1F071EC3-F6C0-4E82-B2F9-CA51D81FC13F}"/>
              </a:ext>
            </a:extLst>
          </p:cNvPr>
          <p:cNvSpPr>
            <a:spLocks noGrp="1"/>
          </p:cNvSpPr>
          <p:nvPr>
            <p:ph type="ctrTitle"/>
          </p:nvPr>
        </p:nvSpPr>
        <p:spPr>
          <a:xfrm>
            <a:off x="623392" y="332656"/>
            <a:ext cx="11025995" cy="3312368"/>
          </a:xfrm>
        </p:spPr>
        <p:txBody>
          <a:bodyPr/>
          <a:lstStyle/>
          <a:p>
            <a:r>
              <a:rPr lang="sv-SE" sz="3600" dirty="0" smtClean="0"/>
              <a:t/>
            </a:r>
            <a:br>
              <a:rPr lang="sv-SE" sz="3600" dirty="0" smtClean="0"/>
            </a:br>
            <a:r>
              <a:rPr lang="sv-SE" sz="3600" dirty="0" smtClean="0"/>
              <a:t>Omsorgsnämnden</a:t>
            </a:r>
            <a:r>
              <a:rPr lang="sv-SE" sz="3200" dirty="0" smtClean="0"/>
              <a:t/>
            </a:r>
            <a:br>
              <a:rPr lang="sv-SE" sz="3200" dirty="0" smtClean="0"/>
            </a:br>
            <a:r>
              <a:rPr lang="sv-SE" sz="3200" dirty="0"/>
              <a:t/>
            </a:r>
            <a:br>
              <a:rPr lang="sv-SE" sz="3200" dirty="0"/>
            </a:br>
            <a:r>
              <a:rPr lang="sv-SE" sz="3200" dirty="0"/>
              <a:t/>
            </a:r>
            <a:br>
              <a:rPr lang="sv-SE" sz="3200" dirty="0"/>
            </a:br>
            <a:r>
              <a:rPr lang="sv-SE" dirty="0"/>
              <a:t>Bokslut </a:t>
            </a:r>
            <a:r>
              <a:rPr lang="sv-SE" dirty="0" smtClean="0"/>
              <a:t/>
            </a:r>
            <a:br>
              <a:rPr lang="sv-SE" dirty="0" smtClean="0"/>
            </a:br>
            <a:r>
              <a:rPr lang="sv-SE" dirty="0" smtClean="0"/>
              <a:t>2020</a:t>
            </a:r>
            <a:endParaRPr lang="sv-SE" dirty="0"/>
          </a:p>
        </p:txBody>
      </p:sp>
      <p:sp>
        <p:nvSpPr>
          <p:cNvPr id="3" name="Underrubrik 2"/>
          <p:cNvSpPr>
            <a:spLocks noGrp="1"/>
          </p:cNvSpPr>
          <p:nvPr>
            <p:ph type="subTitle" idx="1"/>
          </p:nvPr>
        </p:nvSpPr>
        <p:spPr>
          <a:xfrm>
            <a:off x="-960784" y="4797152"/>
            <a:ext cx="4978936" cy="792088"/>
          </a:xfrm>
        </p:spPr>
        <p:txBody>
          <a:bodyPr/>
          <a:lstStyle/>
          <a:p>
            <a:r>
              <a:rPr lang="sv-SE" dirty="0" smtClean="0"/>
              <a:t>Annelie Kjellström 21-02-16</a:t>
            </a:r>
            <a:endParaRPr lang="sv-SE" dirty="0"/>
          </a:p>
        </p:txBody>
      </p:sp>
      <p:pic>
        <p:nvPicPr>
          <p:cNvPr id="3074" name="E885029B-B60F-4C2C-9830-CB0CC27B224B" descr="E885029B-B60F-4C2C-9830-CB0CC27B224B"/>
          <p:cNvPicPr>
            <a:picLocks noChangeAspect="1" noChangeArrowheads="1"/>
          </p:cNvPicPr>
          <p:nvPr/>
        </p:nvPicPr>
        <p:blipFill rotWithShape="1">
          <a:blip r:embed="rId3">
            <a:extLst>
              <a:ext uri="{28A0092B-C50C-407E-A947-70E740481C1C}">
                <a14:useLocalDpi xmlns:a14="http://schemas.microsoft.com/office/drawing/2010/main" val="0"/>
              </a:ext>
            </a:extLst>
          </a:blip>
          <a:srcRect t="16416" b="38048"/>
          <a:stretch/>
        </p:blipFill>
        <p:spPr bwMode="auto">
          <a:xfrm>
            <a:off x="5879976" y="-675456"/>
            <a:ext cx="8298607" cy="820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4211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0472" y="433911"/>
            <a:ext cx="10972800" cy="1143000"/>
          </a:xfrm>
        </p:spPr>
        <p:txBody>
          <a:bodyPr>
            <a:noAutofit/>
          </a:bodyPr>
          <a:lstStyle/>
          <a:p>
            <a:r>
              <a:rPr lang="sv-SE" sz="3200" dirty="0">
                <a:solidFill>
                  <a:schemeClr val="accent2"/>
                </a:solidFill>
                <a:ea typeface="+mn-ea"/>
              </a:rPr>
              <a:t>Resultat av årets utfall verksamhet och ekonomi </a:t>
            </a:r>
            <a:r>
              <a:rPr lang="sv-SE" sz="3200" dirty="0" smtClean="0">
                <a:solidFill>
                  <a:schemeClr val="accent2"/>
                </a:solidFill>
                <a:ea typeface="+mn-ea"/>
              </a:rPr>
              <a:t>2020</a:t>
            </a:r>
            <a:endParaRPr lang="sv-SE" sz="3200" dirty="0">
              <a:solidFill>
                <a:schemeClr val="accent2"/>
              </a:solidFill>
              <a:ea typeface="+mn-ea"/>
            </a:endParaRPr>
          </a:p>
        </p:txBody>
      </p:sp>
      <p:sp>
        <p:nvSpPr>
          <p:cNvPr id="3" name="Platshållare för innehåll 2"/>
          <p:cNvSpPr>
            <a:spLocks noGrp="1"/>
          </p:cNvSpPr>
          <p:nvPr>
            <p:ph idx="1"/>
          </p:nvPr>
        </p:nvSpPr>
        <p:spPr>
          <a:xfrm>
            <a:off x="695400" y="1340768"/>
            <a:ext cx="10972800" cy="4525963"/>
          </a:xfrm>
        </p:spPr>
        <p:txBody>
          <a:bodyPr>
            <a:normAutofit/>
          </a:bodyPr>
          <a:lstStyle/>
          <a:p>
            <a:pPr>
              <a:spcBef>
                <a:spcPct val="0"/>
              </a:spcBef>
              <a:buFontTx/>
              <a:buNone/>
            </a:pPr>
            <a:r>
              <a:rPr lang="sv-SE" altLang="sv-SE" dirty="0" smtClean="0"/>
              <a:t>Kostnader för covid-19 var 15 455 tkr, varav skyddsutrustning 11 770 tkr.</a:t>
            </a:r>
          </a:p>
          <a:p>
            <a:pPr>
              <a:spcBef>
                <a:spcPct val="0"/>
              </a:spcBef>
              <a:buFontTx/>
              <a:buNone/>
            </a:pPr>
            <a:endParaRPr lang="sv-SE" altLang="sv-SE" dirty="0" smtClean="0"/>
          </a:p>
          <a:p>
            <a:pPr>
              <a:spcBef>
                <a:spcPct val="0"/>
              </a:spcBef>
              <a:buFontTx/>
              <a:buNone/>
            </a:pPr>
            <a:r>
              <a:rPr lang="sv-SE" altLang="sv-SE" dirty="0" smtClean="0"/>
              <a:t>Omsorgsförvaltningen sökte 13 </a:t>
            </a:r>
            <a:r>
              <a:rPr lang="sv-SE" altLang="sv-SE" dirty="0"/>
              <a:t>770 tkr </a:t>
            </a:r>
            <a:r>
              <a:rPr lang="sv-SE" altLang="sv-SE" dirty="0" smtClean="0"/>
              <a:t>i statlig ersättning, t.o.m. november</a:t>
            </a:r>
          </a:p>
          <a:p>
            <a:pPr>
              <a:spcBef>
                <a:spcPct val="0"/>
              </a:spcBef>
              <a:buFontTx/>
              <a:buNone/>
            </a:pPr>
            <a:r>
              <a:rPr lang="sv-SE" altLang="sv-SE" dirty="0" smtClean="0"/>
              <a:t>2020, och Sölvesborgs kommun fick 12 393 tkr (90%). </a:t>
            </a:r>
          </a:p>
          <a:p>
            <a:pPr>
              <a:spcBef>
                <a:spcPct val="0"/>
              </a:spcBef>
              <a:buNone/>
            </a:pPr>
            <a:endParaRPr lang="sv-SE" altLang="sv-SE" dirty="0" smtClean="0"/>
          </a:p>
          <a:p>
            <a:pPr>
              <a:spcBef>
                <a:spcPct val="0"/>
              </a:spcBef>
              <a:buNone/>
            </a:pPr>
            <a:r>
              <a:rPr lang="sv-SE" altLang="sv-SE" dirty="0" smtClean="0"/>
              <a:t>Total </a:t>
            </a:r>
            <a:r>
              <a:rPr lang="sv-SE" altLang="sv-SE" dirty="0"/>
              <a:t>fördelning till ON av de statligt tilldelade </a:t>
            </a:r>
            <a:r>
              <a:rPr lang="sv-SE" altLang="sv-SE" dirty="0" smtClean="0"/>
              <a:t>medlen, som ON sökte, är </a:t>
            </a:r>
            <a:r>
              <a:rPr lang="sv-SE" altLang="sv-SE" dirty="0"/>
              <a:t>42 %.</a:t>
            </a:r>
          </a:p>
          <a:p>
            <a:pPr>
              <a:spcBef>
                <a:spcPct val="0"/>
              </a:spcBef>
              <a:buFontTx/>
              <a:buNone/>
            </a:pPr>
            <a:endParaRPr lang="sv-SE" altLang="sv-SE" dirty="0"/>
          </a:p>
          <a:p>
            <a:pPr>
              <a:spcBef>
                <a:spcPct val="0"/>
              </a:spcBef>
              <a:buNone/>
            </a:pPr>
            <a:r>
              <a:rPr lang="sv-SE" altLang="sv-SE" dirty="0" smtClean="0"/>
              <a:t>Omsorgsnämnden har fått 7 325 </a:t>
            </a:r>
            <a:r>
              <a:rPr lang="sv-SE" altLang="sv-SE" dirty="0"/>
              <a:t>tkr i </a:t>
            </a:r>
            <a:r>
              <a:rPr lang="sv-SE" altLang="sv-SE" dirty="0" smtClean="0"/>
              <a:t>extra tilldelning under året:</a:t>
            </a:r>
          </a:p>
          <a:p>
            <a:pPr>
              <a:spcBef>
                <a:spcPct val="0"/>
              </a:spcBef>
            </a:pPr>
            <a:r>
              <a:rPr lang="sv-SE" altLang="sv-SE" dirty="0" smtClean="0"/>
              <a:t>KB 1, 1 032 tkr till handläggartjänster</a:t>
            </a:r>
          </a:p>
          <a:p>
            <a:pPr>
              <a:spcBef>
                <a:spcPct val="0"/>
              </a:spcBef>
            </a:pPr>
            <a:r>
              <a:rPr lang="sv-SE" altLang="sv-SE" dirty="0" smtClean="0"/>
              <a:t>2 424 tkr till skyddsutrustning i KB 2</a:t>
            </a:r>
          </a:p>
          <a:p>
            <a:pPr>
              <a:spcBef>
                <a:spcPct val="0"/>
              </a:spcBef>
            </a:pPr>
            <a:r>
              <a:rPr lang="sv-SE" altLang="sv-SE" dirty="0"/>
              <a:t>Extra satsning </a:t>
            </a:r>
            <a:r>
              <a:rPr lang="sv-SE" altLang="sv-SE" dirty="0" smtClean="0"/>
              <a:t>i KB 2, 1 </a:t>
            </a:r>
            <a:r>
              <a:rPr lang="sv-SE" altLang="sv-SE" dirty="0"/>
              <a:t>126 </a:t>
            </a:r>
            <a:r>
              <a:rPr lang="sv-SE" altLang="sv-SE" dirty="0" smtClean="0"/>
              <a:t>tkr </a:t>
            </a:r>
            <a:endParaRPr lang="sv-SE" altLang="sv-SE" dirty="0"/>
          </a:p>
          <a:p>
            <a:pPr>
              <a:spcBef>
                <a:spcPct val="0"/>
              </a:spcBef>
            </a:pPr>
            <a:r>
              <a:rPr lang="sv-SE" altLang="sv-SE" dirty="0" smtClean="0"/>
              <a:t>Justering i bokslutet 2 743 tkr</a:t>
            </a:r>
          </a:p>
          <a:p>
            <a:pPr>
              <a:spcBef>
                <a:spcPct val="0"/>
              </a:spcBef>
              <a:buFontTx/>
              <a:buNone/>
            </a:pPr>
            <a:endParaRPr lang="sv-SE" altLang="sv-SE" dirty="0" smtClean="0">
              <a:solidFill>
                <a:srgbClr val="FF0000"/>
              </a:solidFill>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10</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20099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 calcmode="lin" valueType="num">
                                      <p:cBhvr additive="base">
                                        <p:cTn id="4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calcmode="lin" valueType="num">
                                      <p:cBhvr additive="base">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0057" y="305515"/>
            <a:ext cx="10972800" cy="1143000"/>
          </a:xfrm>
        </p:spPr>
        <p:txBody>
          <a:bodyPr>
            <a:noAutofit/>
          </a:bodyPr>
          <a:lstStyle/>
          <a:p>
            <a:r>
              <a:rPr lang="sv-SE" sz="3200" dirty="0" smtClean="0">
                <a:solidFill>
                  <a:schemeClr val="accent2"/>
                </a:solidFill>
                <a:ea typeface="+mn-ea"/>
              </a:rPr>
              <a:t>Redovisning extra satsning KB2, 1 126 tkr </a:t>
            </a:r>
            <a:endParaRPr lang="sv-SE" sz="3200" dirty="0">
              <a:solidFill>
                <a:schemeClr val="accent2"/>
              </a:solidFill>
              <a:ea typeface="+mn-ea"/>
            </a:endParaRPr>
          </a:p>
        </p:txBody>
      </p:sp>
      <p:sp>
        <p:nvSpPr>
          <p:cNvPr id="3" name="Platshållare för innehåll 2"/>
          <p:cNvSpPr>
            <a:spLocks noGrp="1"/>
          </p:cNvSpPr>
          <p:nvPr>
            <p:ph idx="1"/>
          </p:nvPr>
        </p:nvSpPr>
        <p:spPr>
          <a:xfrm>
            <a:off x="595808" y="1905862"/>
            <a:ext cx="10972800" cy="4525963"/>
          </a:xfrm>
        </p:spPr>
        <p:txBody>
          <a:bodyPr>
            <a:normAutofit/>
          </a:bodyPr>
          <a:lstStyle/>
          <a:p>
            <a:pPr>
              <a:spcBef>
                <a:spcPct val="0"/>
              </a:spcBef>
              <a:buNone/>
            </a:pPr>
            <a:endParaRPr lang="sv-SE" altLang="sv-SE" dirty="0" smtClean="0"/>
          </a:p>
          <a:p>
            <a:pPr>
              <a:spcBef>
                <a:spcPct val="0"/>
              </a:spcBef>
              <a:buFontTx/>
              <a:buNone/>
            </a:pPr>
            <a:endParaRPr lang="sv-SE" altLang="sv-SE" dirty="0"/>
          </a:p>
          <a:p>
            <a:pPr>
              <a:spcBef>
                <a:spcPct val="0"/>
              </a:spcBef>
              <a:buFontTx/>
              <a:buNone/>
            </a:pPr>
            <a:endParaRPr lang="sv-SE" altLang="sv-SE" u="sng" dirty="0" smtClean="0">
              <a:solidFill>
                <a:srgbClr val="FF0000"/>
              </a:solidFill>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11</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graphicFrame>
        <p:nvGraphicFramePr>
          <p:cNvPr id="10" name="Tabell 9"/>
          <p:cNvGraphicFramePr>
            <a:graphicFrameLocks noGrp="1"/>
          </p:cNvGraphicFramePr>
          <p:nvPr>
            <p:extLst>
              <p:ext uri="{D42A27DB-BD31-4B8C-83A1-F6EECF244321}">
                <p14:modId xmlns:p14="http://schemas.microsoft.com/office/powerpoint/2010/main" val="1178461618"/>
              </p:ext>
            </p:extLst>
          </p:nvPr>
        </p:nvGraphicFramePr>
        <p:xfrm>
          <a:off x="1847527" y="1484784"/>
          <a:ext cx="6687762" cy="4483171"/>
        </p:xfrm>
        <a:graphic>
          <a:graphicData uri="http://schemas.openxmlformats.org/drawingml/2006/table">
            <a:tbl>
              <a:tblPr/>
              <a:tblGrid>
                <a:gridCol w="4575838"/>
                <a:gridCol w="746640"/>
                <a:gridCol w="682642"/>
                <a:gridCol w="682642"/>
              </a:tblGrid>
              <a:tr h="132992">
                <a:tc>
                  <a:txBody>
                    <a:bodyPr/>
                    <a:lstStyle/>
                    <a:p>
                      <a:pPr algn="l" fontAlgn="b"/>
                      <a:r>
                        <a:rPr lang="sv-SE" sz="1100" b="1" i="0" u="none" strike="noStrike" dirty="0" smtClean="0">
                          <a:solidFill>
                            <a:schemeClr val="accent2"/>
                          </a:solidFill>
                          <a:effectLst/>
                          <a:latin typeface="+mn-lt"/>
                        </a:rPr>
                        <a:t>  Belopp </a:t>
                      </a:r>
                      <a:r>
                        <a:rPr lang="sv-SE" sz="1100" b="1" i="0" u="none" strike="noStrike" dirty="0">
                          <a:solidFill>
                            <a:schemeClr val="accent2"/>
                          </a:solidFill>
                          <a:effectLst/>
                          <a:latin typeface="+mn-lt"/>
                        </a:rPr>
                        <a:t>i </a:t>
                      </a:r>
                      <a:r>
                        <a:rPr lang="sv-SE" sz="1100" b="1" i="0" u="none" strike="noStrike" dirty="0" smtClean="0">
                          <a:solidFill>
                            <a:schemeClr val="accent2"/>
                          </a:solidFill>
                          <a:effectLst/>
                          <a:latin typeface="+mn-lt"/>
                        </a:rPr>
                        <a:t>tkr</a:t>
                      </a:r>
                      <a:endParaRPr lang="sv-SE" sz="1100" b="1"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100" b="1" i="0" u="none" strike="noStrike" dirty="0">
                          <a:solidFill>
                            <a:schemeClr val="accent2"/>
                          </a:solidFill>
                          <a:effectLst/>
                          <a:latin typeface="+mn-lt"/>
                        </a:rPr>
                        <a:t>Belopp</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100" b="1" i="0" u="none" strike="noStrike" dirty="0">
                          <a:solidFill>
                            <a:schemeClr val="accent2"/>
                          </a:solidFill>
                          <a:effectLst/>
                          <a:latin typeface="+mn-lt"/>
                        </a:rPr>
                        <a:t>Utfall</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endParaRPr lang="sv-SE" sz="1100" b="0" i="0" u="none" strike="noStrike" dirty="0">
                        <a:solidFill>
                          <a:schemeClr val="accent2"/>
                        </a:solidFill>
                        <a:effectLst/>
                        <a:latin typeface="+mn-lt"/>
                      </a:endParaRP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61691">
                <a:tc>
                  <a:txBody>
                    <a:bodyPr/>
                    <a:lstStyle/>
                    <a:p>
                      <a:pPr algn="l" fontAlgn="b"/>
                      <a:r>
                        <a:rPr lang="sv-SE" sz="1100" b="0" i="0" u="none" strike="noStrike" dirty="0">
                          <a:solidFill>
                            <a:schemeClr val="accent2"/>
                          </a:solidFill>
                          <a:effectLst/>
                          <a:latin typeface="+mn-lt"/>
                        </a:rPr>
                        <a: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100" b="1" i="0" u="sng" strike="noStrike" dirty="0">
                          <a:solidFill>
                            <a:schemeClr val="accent2"/>
                          </a:solidFill>
                          <a:effectLst/>
                          <a:latin typeface="+mn-lt"/>
                        </a:rPr>
                        <a:t>KB 2 2020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100" b="1" i="0" u="sng" strike="noStrike" dirty="0">
                          <a:solidFill>
                            <a:schemeClr val="accent2"/>
                          </a:solidFill>
                          <a:effectLst/>
                          <a:latin typeface="+mn-lt"/>
                        </a:rPr>
                        <a:t>2020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100" b="1" i="0" u="sng" strike="noStrike" dirty="0">
                          <a:solidFill>
                            <a:schemeClr val="accent2"/>
                          </a:solidFill>
                          <a:effectLst/>
                          <a:latin typeface="+mn-lt"/>
                        </a:rPr>
                        <a:t>Avvikelse</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1" i="0" u="none" strike="noStrike" dirty="0" smtClean="0">
                          <a:solidFill>
                            <a:schemeClr val="accent2"/>
                          </a:solidFill>
                          <a:effectLst/>
                          <a:latin typeface="+mn-lt"/>
                        </a:rPr>
                        <a:t>  Omsorgsnämnden</a:t>
                      </a:r>
                      <a:endParaRPr lang="sv-SE" sz="1400" b="1"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endParaRPr lang="sv-SE" sz="1400" b="1" i="0" u="none" strike="noStrike">
                        <a:solidFill>
                          <a:schemeClr val="accent2"/>
                        </a:solidFill>
                        <a:effectLst/>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 </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endParaRPr lang="sv-SE" sz="1400" b="0" i="0" u="none" strike="noStrike" dirty="0">
                        <a:solidFill>
                          <a:schemeClr val="accent2"/>
                        </a:solidFill>
                        <a:effectLst/>
                        <a:latin typeface="+mn-lt"/>
                      </a:endParaRP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Slottsgården</a:t>
                      </a:r>
                      <a:r>
                        <a:rPr lang="sv-SE" sz="1400" b="0" i="0" u="none" strike="noStrike" dirty="0">
                          <a:solidFill>
                            <a:schemeClr val="accent2"/>
                          </a:solidFill>
                          <a:effectLst/>
                          <a:latin typeface="+mn-lt"/>
                        </a:rPr>
                        <a:t>, </a:t>
                      </a:r>
                      <a:r>
                        <a:rPr lang="sv-SE" sz="1400" b="0" i="0" u="none" strike="noStrike" dirty="0" err="1">
                          <a:solidFill>
                            <a:schemeClr val="accent2"/>
                          </a:solidFill>
                          <a:effectLst/>
                          <a:latin typeface="+mn-lt"/>
                        </a:rPr>
                        <a:t>säbo</a:t>
                      </a:r>
                      <a:r>
                        <a:rPr lang="sv-SE" sz="1400" b="0" i="0" u="none" strike="noStrike" dirty="0" smtClean="0">
                          <a:solidFill>
                            <a:schemeClr val="accent2"/>
                          </a:solidFill>
                          <a:effectLst/>
                          <a:latin typeface="+mn-lt"/>
                        </a:rPr>
                        <a:t>. </a:t>
                      </a:r>
                      <a:endParaRPr lang="sv-SE" sz="1400" b="0"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27</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73</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Svalan</a:t>
                      </a:r>
                      <a:r>
                        <a:rPr lang="sv-SE" sz="1400" b="0" i="0" u="none" strike="noStrike" dirty="0">
                          <a:solidFill>
                            <a:schemeClr val="accent2"/>
                          </a:solidFill>
                          <a:effectLst/>
                          <a:latin typeface="+mn-lt"/>
                        </a:rPr>
                        <a:t>, </a:t>
                      </a:r>
                      <a:r>
                        <a:rPr lang="sv-SE" sz="1400" b="0" i="0" u="none" strike="noStrike" dirty="0" err="1">
                          <a:solidFill>
                            <a:schemeClr val="accent2"/>
                          </a:solidFill>
                          <a:effectLst/>
                          <a:latin typeface="+mn-lt"/>
                        </a:rPr>
                        <a:t>säbo</a:t>
                      </a:r>
                      <a:r>
                        <a:rPr lang="sv-SE" sz="1400" b="0" i="0" u="none" strike="noStrike" dirty="0">
                          <a:solidFill>
                            <a:schemeClr val="accent2"/>
                          </a:solidFill>
                          <a:effectLst/>
                          <a:latin typeface="+mn-lt"/>
                        </a:rPr>
                        <a: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0</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Tärnan</a:t>
                      </a:r>
                      <a:r>
                        <a:rPr lang="sv-SE" sz="1400" b="0" i="0" u="none" strike="noStrike" dirty="0">
                          <a:solidFill>
                            <a:schemeClr val="accent2"/>
                          </a:solidFill>
                          <a:effectLst/>
                          <a:latin typeface="+mn-lt"/>
                        </a:rPr>
                        <a:t>, </a:t>
                      </a:r>
                      <a:r>
                        <a:rPr lang="sv-SE" sz="1400" b="0" i="0" u="none" strike="noStrike" dirty="0" err="1">
                          <a:solidFill>
                            <a:schemeClr val="accent2"/>
                          </a:solidFill>
                          <a:effectLst/>
                          <a:latin typeface="+mn-lt"/>
                        </a:rPr>
                        <a:t>säbo</a:t>
                      </a:r>
                      <a:r>
                        <a:rPr lang="sv-SE" sz="1400" b="0" i="0" u="none" strike="noStrike" dirty="0">
                          <a:solidFill>
                            <a:schemeClr val="accent2"/>
                          </a:solidFill>
                          <a:effectLst/>
                          <a:latin typeface="+mn-lt"/>
                        </a:rPr>
                        <a: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52</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48</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a:t>
                      </a:r>
                      <a:r>
                        <a:rPr lang="sv-SE" sz="1400" b="0" i="0" u="none" strike="noStrike" dirty="0" err="1" smtClean="0">
                          <a:solidFill>
                            <a:schemeClr val="accent2"/>
                          </a:solidFill>
                          <a:effectLst/>
                          <a:latin typeface="+mn-lt"/>
                        </a:rPr>
                        <a:t>Gerbogården</a:t>
                      </a:r>
                      <a:r>
                        <a:rPr lang="sv-SE" sz="1400" b="0" i="0" u="none" strike="noStrike" dirty="0">
                          <a:solidFill>
                            <a:schemeClr val="accent2"/>
                          </a:solidFill>
                          <a:effectLst/>
                          <a:latin typeface="+mn-lt"/>
                        </a:rPr>
                        <a:t>, </a:t>
                      </a:r>
                      <a:r>
                        <a:rPr lang="sv-SE" sz="1400" b="0" i="0" u="none" strike="noStrike" dirty="0" err="1">
                          <a:solidFill>
                            <a:schemeClr val="accent2"/>
                          </a:solidFill>
                          <a:effectLst/>
                          <a:latin typeface="+mn-lt"/>
                        </a:rPr>
                        <a:t>säbo</a:t>
                      </a:r>
                      <a:r>
                        <a:rPr lang="sv-SE" sz="1400" b="0" i="0" u="none" strike="noStrike" dirty="0">
                          <a:solidFill>
                            <a:schemeClr val="accent2"/>
                          </a:solidFill>
                          <a:effectLst/>
                          <a:latin typeface="+mn-lt"/>
                        </a:rPr>
                        <a: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161</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-61</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a:t>
                      </a:r>
                      <a:r>
                        <a:rPr lang="sv-SE" sz="1400" b="0" i="0" u="none" strike="noStrike" dirty="0" err="1" smtClean="0">
                          <a:solidFill>
                            <a:schemeClr val="accent2"/>
                          </a:solidFill>
                          <a:effectLst/>
                          <a:latin typeface="+mn-lt"/>
                        </a:rPr>
                        <a:t>Gerbogården</a:t>
                      </a:r>
                      <a:r>
                        <a:rPr lang="sv-SE" sz="1400" b="0" i="0" u="none" strike="noStrike" dirty="0" smtClean="0">
                          <a:solidFill>
                            <a:schemeClr val="accent2"/>
                          </a:solidFill>
                          <a:effectLst/>
                          <a:latin typeface="+mn-lt"/>
                        </a:rPr>
                        <a:t> </a:t>
                      </a:r>
                      <a:r>
                        <a:rPr lang="sv-SE" sz="1400" b="0" i="0" u="none" strike="noStrike" dirty="0">
                          <a:solidFill>
                            <a:schemeClr val="accent2"/>
                          </a:solidFill>
                          <a:effectLst/>
                          <a:latin typeface="+mn-lt"/>
                        </a:rPr>
                        <a:t>och </a:t>
                      </a:r>
                      <a:r>
                        <a:rPr lang="sv-SE" sz="1400" b="0" i="0" u="none" strike="noStrike" dirty="0" smtClean="0">
                          <a:solidFill>
                            <a:schemeClr val="accent2"/>
                          </a:solidFill>
                          <a:effectLst/>
                          <a:latin typeface="+mn-lt"/>
                        </a:rPr>
                        <a:t>Falkalyckan,</a:t>
                      </a:r>
                      <a:r>
                        <a:rPr lang="sv-SE" sz="1400" b="0" i="0" u="none" strike="noStrike" baseline="0" dirty="0" smtClean="0">
                          <a:solidFill>
                            <a:schemeClr val="accent2"/>
                          </a:solidFill>
                          <a:effectLst/>
                          <a:latin typeface="+mn-lt"/>
                        </a:rPr>
                        <a:t> </a:t>
                      </a:r>
                      <a:r>
                        <a:rPr lang="sv-SE" sz="1400" b="0" i="0" u="none" strike="noStrike" baseline="0" dirty="0" err="1" smtClean="0">
                          <a:solidFill>
                            <a:schemeClr val="accent2"/>
                          </a:solidFill>
                          <a:effectLst/>
                          <a:latin typeface="+mn-lt"/>
                        </a:rPr>
                        <a:t>säbo</a:t>
                      </a:r>
                      <a:r>
                        <a:rPr lang="sv-SE" sz="1400" b="0" i="0" u="none" strike="noStrike" dirty="0" smtClean="0">
                          <a:solidFill>
                            <a:schemeClr val="accent2"/>
                          </a:solidFill>
                          <a:effectLst/>
                          <a:latin typeface="+mn-lt"/>
                        </a:rPr>
                        <a:t>.</a:t>
                      </a:r>
                      <a:endParaRPr lang="sv-SE" sz="1400" b="0"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65</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-65</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Utsikten,</a:t>
                      </a:r>
                      <a:r>
                        <a:rPr lang="sv-SE" sz="1400" b="0" i="0" u="none" strike="noStrike" baseline="0" dirty="0" smtClean="0">
                          <a:solidFill>
                            <a:schemeClr val="accent2"/>
                          </a:solidFill>
                          <a:effectLst/>
                          <a:latin typeface="+mn-lt"/>
                        </a:rPr>
                        <a:t> korttidsenheten</a:t>
                      </a:r>
                      <a:r>
                        <a:rPr lang="sv-SE" sz="1400" b="0" i="0" u="none" strike="noStrike" dirty="0" smtClean="0">
                          <a:solidFill>
                            <a:schemeClr val="accent2"/>
                          </a:solidFill>
                          <a:effectLst/>
                          <a:latin typeface="+mn-lt"/>
                        </a:rPr>
                        <a:t>.</a:t>
                      </a:r>
                      <a:endParaRPr lang="sv-SE" sz="1400" b="0"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32</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-32</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Två </a:t>
                      </a:r>
                      <a:r>
                        <a:rPr lang="sv-SE" sz="1400" b="0" i="0" u="none" strike="noStrike" dirty="0" err="1">
                          <a:solidFill>
                            <a:schemeClr val="accent2"/>
                          </a:solidFill>
                          <a:effectLst/>
                          <a:latin typeface="+mn-lt"/>
                        </a:rPr>
                        <a:t>elcyklar</a:t>
                      </a:r>
                      <a:r>
                        <a:rPr lang="sv-SE" sz="1400" b="0" i="0" u="none" strike="noStrike" dirty="0">
                          <a:solidFill>
                            <a:schemeClr val="accent2"/>
                          </a:solidFill>
                          <a:effectLst/>
                          <a:latin typeface="+mn-lt"/>
                        </a:rPr>
                        <a:t> till sjuksköterskorna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36</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27</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9</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Kyldisk </a:t>
                      </a:r>
                      <a:r>
                        <a:rPr lang="sv-SE" sz="1400" b="0" i="0" u="none" strike="noStrike" dirty="0">
                          <a:solidFill>
                            <a:schemeClr val="accent2"/>
                          </a:solidFill>
                          <a:effectLst/>
                          <a:latin typeface="+mn-lt"/>
                        </a:rPr>
                        <a:t>till Duvans cafeteria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75</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96</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-21</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Högtalare </a:t>
                      </a:r>
                      <a:r>
                        <a:rPr lang="sv-SE" sz="1400" b="0" i="0" u="none" strike="noStrike" dirty="0">
                          <a:solidFill>
                            <a:schemeClr val="accent2"/>
                          </a:solidFill>
                          <a:effectLst/>
                          <a:latin typeface="+mn-lt"/>
                        </a:rPr>
                        <a:t>till särskilda boenden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70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51</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20</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Mätverktyg </a:t>
                      </a:r>
                      <a:r>
                        <a:rPr lang="sv-SE" sz="1400" b="0" i="0" u="none" strike="noStrike" dirty="0">
                          <a:solidFill>
                            <a:schemeClr val="accent2"/>
                          </a:solidFill>
                          <a:effectLst/>
                          <a:latin typeface="+mn-lt"/>
                        </a:rPr>
                        <a:t>för kontroll av syresättning 20 st.</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140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108</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32</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61691">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v-SE" sz="1400" b="0" i="0" u="none" strike="noStrike" dirty="0" smtClean="0">
                          <a:solidFill>
                            <a:schemeClr val="accent2"/>
                          </a:solidFill>
                          <a:effectLst/>
                          <a:latin typeface="+mn-lt"/>
                        </a:rPr>
                        <a:t>  Boka </a:t>
                      </a:r>
                      <a:r>
                        <a:rPr lang="sv-SE" sz="1400" b="0" i="0" u="none" strike="noStrike" dirty="0">
                          <a:solidFill>
                            <a:schemeClr val="accent2"/>
                          </a:solidFill>
                          <a:effectLst/>
                          <a:latin typeface="+mn-lt"/>
                        </a:rPr>
                        <a:t>in två föreläsningar på Duvans cafeteria som också </a:t>
                      </a:r>
                      <a:r>
                        <a:rPr lang="sv-SE" sz="1400" b="0" i="0" u="none" strike="noStrike" dirty="0" smtClean="0">
                          <a:solidFill>
                            <a:schemeClr val="accent2"/>
                          </a:solidFill>
                          <a:effectLst/>
                          <a:latin typeface="+mn-lt"/>
                        </a:rPr>
                        <a:t>      </a:t>
                      </a:r>
                      <a:r>
                        <a:rPr lang="sv-SE" sz="1400" b="0" i="0" u="none" strike="noStrike" dirty="0" err="1" smtClean="0">
                          <a:solidFill>
                            <a:schemeClr val="bg1">
                              <a:lumMod val="85000"/>
                            </a:schemeClr>
                          </a:solidFill>
                          <a:effectLst/>
                          <a:latin typeface="+mn-lt"/>
                        </a:rPr>
                        <a:t>x</a:t>
                      </a:r>
                      <a:r>
                        <a:rPr lang="sv-SE" sz="1400" b="0" i="0" u="none" strike="noStrike" dirty="0" err="1" smtClean="0">
                          <a:solidFill>
                            <a:schemeClr val="accent2"/>
                          </a:solidFill>
                          <a:effectLst/>
                          <a:latin typeface="+mn-lt"/>
                        </a:rPr>
                        <a:t>streamas</a:t>
                      </a:r>
                      <a:r>
                        <a:rPr lang="sv-SE" sz="1400" b="0" i="0" u="none" strike="noStrike" dirty="0" smtClean="0">
                          <a:solidFill>
                            <a:schemeClr val="accent2"/>
                          </a:solidFill>
                          <a:effectLst/>
                          <a:latin typeface="+mn-lt"/>
                        </a:rPr>
                        <a:t> </a:t>
                      </a:r>
                      <a:r>
                        <a:rPr lang="sv-SE" sz="1400" b="0" i="0" u="none" strike="noStrike" dirty="0">
                          <a:solidFill>
                            <a:schemeClr val="accent2"/>
                          </a:solidFill>
                          <a:effectLst/>
                          <a:latin typeface="+mn-lt"/>
                        </a:rPr>
                        <a:t>till </a:t>
                      </a:r>
                      <a:r>
                        <a:rPr lang="sv-SE" sz="1400" b="0" i="0" u="none" strike="noStrike" dirty="0" smtClean="0">
                          <a:solidFill>
                            <a:schemeClr val="accent2"/>
                          </a:solidFill>
                          <a:effectLst/>
                          <a:latin typeface="+mn-lt"/>
                        </a:rPr>
                        <a:t>alla boenden</a:t>
                      </a:r>
                      <a:endParaRPr lang="sv-SE" sz="1400" b="0" i="0" u="none" strike="noStrike" dirty="0">
                        <a:solidFill>
                          <a:schemeClr val="accent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100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14</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86</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261691">
                <a:tc>
                  <a:txBody>
                    <a:bodyPr/>
                    <a:lstStyle/>
                    <a:p>
                      <a:pPr algn="l" fontAlgn="b"/>
                      <a:r>
                        <a:rPr lang="sv-SE" sz="1400" b="0" i="0" u="none" strike="noStrike" dirty="0" smtClean="0">
                          <a:solidFill>
                            <a:schemeClr val="accent2"/>
                          </a:solidFill>
                          <a:effectLst/>
                          <a:latin typeface="+mn-lt"/>
                        </a:rPr>
                        <a:t>  Spel </a:t>
                      </a:r>
                      <a:r>
                        <a:rPr lang="sv-SE" sz="1400" b="0" i="0" u="none" strike="noStrike" dirty="0">
                          <a:solidFill>
                            <a:schemeClr val="accent2"/>
                          </a:solidFill>
                          <a:effectLst/>
                          <a:latin typeface="+mn-lt"/>
                        </a:rPr>
                        <a:t>ex. Playstation till boenden inom </a:t>
                      </a:r>
                      <a:endParaRPr lang="sv-SE" sz="1400" b="0" i="0" u="none" strike="noStrike" dirty="0" smtClean="0">
                        <a:solidFill>
                          <a:schemeClr val="accent2"/>
                        </a:solidFill>
                        <a:effectLst/>
                        <a:latin typeface="+mn-lt"/>
                      </a:endParaRPr>
                    </a:p>
                    <a:p>
                      <a:pPr algn="l" fontAlgn="b"/>
                      <a:r>
                        <a:rPr lang="sv-SE" sz="1400" b="0" i="0" u="none" strike="noStrike" dirty="0" err="1" smtClean="0">
                          <a:solidFill>
                            <a:schemeClr val="bg1">
                              <a:lumMod val="85000"/>
                            </a:schemeClr>
                          </a:solidFill>
                          <a:effectLst/>
                          <a:latin typeface="+mn-lt"/>
                        </a:rPr>
                        <a:t>x</a:t>
                      </a:r>
                      <a:r>
                        <a:rPr lang="sv-SE" sz="1400" b="0" i="0" u="none" strike="noStrike" dirty="0" err="1" smtClean="0">
                          <a:solidFill>
                            <a:schemeClr val="accent2"/>
                          </a:solidFill>
                          <a:effectLst/>
                          <a:latin typeface="+mn-lt"/>
                        </a:rPr>
                        <a:t>funktionshinderomsorgen</a:t>
                      </a:r>
                      <a:r>
                        <a:rPr lang="sv-SE" sz="1400" b="0" i="0" u="none" strike="noStrike" dirty="0">
                          <a:solidFill>
                            <a:schemeClr val="accent2"/>
                          </a:solidFill>
                          <a:effectLst/>
                          <a:latin typeface="+mn-lt"/>
                        </a:rPr>
                        <a:t>. Sju grupper.</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35</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51</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-16</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Gruppbostäder </a:t>
                      </a:r>
                      <a:r>
                        <a:rPr lang="sv-SE" sz="1400" b="0" i="0" u="none" strike="noStrike" dirty="0">
                          <a:solidFill>
                            <a:schemeClr val="accent2"/>
                          </a:solidFill>
                          <a:effectLst/>
                          <a:latin typeface="+mn-lt"/>
                        </a:rPr>
                        <a:t>LSS</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36</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smtClean="0">
                          <a:solidFill>
                            <a:schemeClr val="accent2"/>
                          </a:solidFill>
                          <a:effectLst/>
                          <a:latin typeface="+mn-lt"/>
                        </a:rPr>
                        <a:t>- 36</a:t>
                      </a:r>
                      <a:endParaRPr lang="sv-SE" sz="1400" b="0" i="0" u="none" strike="noStrike" dirty="0">
                        <a:solidFill>
                          <a:schemeClr val="accent2"/>
                        </a:solidFill>
                        <a:effectLst/>
                        <a:latin typeface="+mn-lt"/>
                      </a:endParaRP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Digitala </a:t>
                      </a:r>
                      <a:r>
                        <a:rPr lang="sv-SE" sz="1400" b="0" i="0" u="none" strike="noStrike" dirty="0">
                          <a:solidFill>
                            <a:schemeClr val="accent2"/>
                          </a:solidFill>
                          <a:effectLst/>
                          <a:latin typeface="+mn-lt"/>
                        </a:rPr>
                        <a:t>spel till </a:t>
                      </a:r>
                      <a:r>
                        <a:rPr lang="sv-SE" sz="1400" b="0" i="0" u="none" strike="noStrike" dirty="0" err="1">
                          <a:solidFill>
                            <a:schemeClr val="accent2"/>
                          </a:solidFill>
                          <a:effectLst/>
                          <a:latin typeface="+mn-lt"/>
                        </a:rPr>
                        <a:t>barnverksamheten.T</a:t>
                      </a:r>
                      <a:r>
                        <a:rPr lang="sv-SE" sz="1400" b="0" i="0" u="none" strike="noStrike" dirty="0">
                          <a:solidFill>
                            <a:schemeClr val="accent2"/>
                          </a:solidFill>
                          <a:effectLst/>
                          <a:latin typeface="+mn-lt"/>
                        </a:rPr>
                        <a:t> ex </a:t>
                      </a:r>
                      <a:r>
                        <a:rPr lang="sv-SE" sz="1400" b="0" i="0" u="none" strike="noStrike" dirty="0" err="1">
                          <a:solidFill>
                            <a:schemeClr val="accent2"/>
                          </a:solidFill>
                          <a:effectLst/>
                          <a:latin typeface="+mn-lt"/>
                        </a:rPr>
                        <a:t>tovertafel</a:t>
                      </a:r>
                      <a:r>
                        <a:rPr lang="sv-SE" sz="1400" b="0" i="0" u="none" strike="noStrike" dirty="0">
                          <a:solidFill>
                            <a:schemeClr val="accent2"/>
                          </a:solidFill>
                          <a:effectLst/>
                          <a:latin typeface="+mn-lt"/>
                        </a:rPr>
                        <a:t>.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70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42</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29</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0" i="0" u="none" strike="noStrike" dirty="0" smtClean="0">
                          <a:solidFill>
                            <a:schemeClr val="accent2"/>
                          </a:solidFill>
                          <a:effectLst/>
                          <a:latin typeface="+mn-lt"/>
                        </a:rPr>
                        <a:t>  Svalans mötesplats, byte </a:t>
                      </a:r>
                      <a:r>
                        <a:rPr lang="sv-SE" sz="1400" b="0" i="0" u="none" strike="noStrike" dirty="0">
                          <a:solidFill>
                            <a:schemeClr val="accent2"/>
                          </a:solidFill>
                          <a:effectLst/>
                          <a:latin typeface="+mn-lt"/>
                        </a:rPr>
                        <a:t>av bord och stolar. </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dirty="0">
                          <a:solidFill>
                            <a:schemeClr val="accent2"/>
                          </a:solidFill>
                          <a:effectLst/>
                          <a:latin typeface="+mn-lt"/>
                        </a:rPr>
                        <a:t>200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0" i="0" u="none" strike="noStrike">
                          <a:solidFill>
                            <a:schemeClr val="accent2"/>
                          </a:solidFill>
                          <a:effectLst/>
                          <a:latin typeface="+mn-lt"/>
                        </a:rPr>
                        <a:t>250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0" i="0" u="none" strike="noStrike" dirty="0">
                          <a:solidFill>
                            <a:schemeClr val="accent2"/>
                          </a:solidFill>
                          <a:effectLst/>
                          <a:latin typeface="+mn-lt"/>
                        </a:rPr>
                        <a:t>-50</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51984">
                <a:tc>
                  <a:txBody>
                    <a:bodyPr/>
                    <a:lstStyle/>
                    <a:p>
                      <a:pPr algn="l" fontAlgn="b"/>
                      <a:r>
                        <a:rPr lang="sv-SE" sz="1400" b="1" i="0" u="none" strike="noStrike" dirty="0" smtClean="0">
                          <a:solidFill>
                            <a:schemeClr val="accent2"/>
                          </a:solidFill>
                          <a:effectLst/>
                          <a:latin typeface="+mn-lt"/>
                        </a:rPr>
                        <a:t>  Summa </a:t>
                      </a:r>
                      <a:r>
                        <a:rPr lang="sv-SE" sz="1400" b="1" i="0" u="none" strike="noStrike" dirty="0">
                          <a:solidFill>
                            <a:schemeClr val="accent2"/>
                          </a:solidFill>
                          <a:effectLst/>
                          <a:latin typeface="+mn-lt"/>
                        </a:rPr>
                        <a:t>Omsorgsnämnden</a:t>
                      </a:r>
                    </a:p>
                  </a:txBody>
                  <a:tcPr marL="0" marR="0" marT="0" marB="0" anchor="b">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1" i="0" u="none" strike="noStrike" dirty="0">
                          <a:solidFill>
                            <a:schemeClr val="accent2"/>
                          </a:solidFill>
                          <a:effectLst/>
                          <a:latin typeface="+mn-lt"/>
                        </a:rPr>
                        <a:t>1 126</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b"/>
                      <a:r>
                        <a:rPr lang="sv-SE" sz="1400" b="1" i="0" u="none" strike="noStrike" dirty="0">
                          <a:solidFill>
                            <a:schemeClr val="accent2"/>
                          </a:solidFill>
                          <a:effectLst/>
                          <a:latin typeface="+mn-lt"/>
                        </a:rPr>
                        <a:t>1 110</a:t>
                      </a: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ctr" fontAlgn="b"/>
                      <a:r>
                        <a:rPr lang="sv-SE" sz="1400" b="1" i="0" u="none" strike="noStrike" dirty="0">
                          <a:solidFill>
                            <a:schemeClr val="accent2"/>
                          </a:solidFill>
                          <a:effectLst/>
                          <a:latin typeface="+mn-lt"/>
                        </a:rPr>
                        <a:t>16</a:t>
                      </a:r>
                    </a:p>
                  </a:txBody>
                  <a:tcPr marL="0" marR="0" marT="0" marB="0" anchor="b">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Tree>
    <p:extLst>
      <p:ext uri="{BB962C8B-B14F-4D97-AF65-F5344CB8AC3E}">
        <p14:creationId xmlns:p14="http://schemas.microsoft.com/office/powerpoint/2010/main" val="37368208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Bildobjekt 22"/>
          <p:cNvPicPr/>
          <p:nvPr/>
        </p:nvPicPr>
        <p:blipFill rotWithShape="1">
          <a:blip r:embed="rId2">
            <a:extLst>
              <a:ext uri="{28A0092B-C50C-407E-A947-70E740481C1C}">
                <a14:useLocalDpi xmlns:a14="http://schemas.microsoft.com/office/drawing/2010/main" val="0"/>
              </a:ext>
            </a:extLst>
          </a:blip>
          <a:srcRect l="6791" t="24842" r="10257" b="12123"/>
          <a:stretch/>
        </p:blipFill>
        <p:spPr bwMode="auto">
          <a:xfrm>
            <a:off x="9265080" y="261733"/>
            <a:ext cx="2503455" cy="2639545"/>
          </a:xfrm>
          <a:prstGeom prst="rect">
            <a:avLst/>
          </a:prstGeom>
          <a:ln>
            <a:noFill/>
          </a:ln>
          <a:extLst>
            <a:ext uri="{53640926-AAD7-44D8-BBD7-CCE9431645EC}">
              <a14:shadowObscured xmlns:a14="http://schemas.microsoft.com/office/drawing/2010/main"/>
            </a:ext>
          </a:extLst>
        </p:spPr>
      </p:pic>
      <p:sp>
        <p:nvSpPr>
          <p:cNvPr id="2" name="Rubrik 1"/>
          <p:cNvSpPr>
            <a:spLocks noGrp="1"/>
          </p:cNvSpPr>
          <p:nvPr>
            <p:ph type="title"/>
          </p:nvPr>
        </p:nvSpPr>
        <p:spPr>
          <a:xfrm>
            <a:off x="263352" y="477111"/>
            <a:ext cx="10972800" cy="1143000"/>
          </a:xfrm>
        </p:spPr>
        <p:txBody>
          <a:bodyPr>
            <a:noAutofit/>
          </a:bodyPr>
          <a:lstStyle/>
          <a:p>
            <a:r>
              <a:rPr lang="sv-SE" sz="2800" dirty="0" smtClean="0">
                <a:solidFill>
                  <a:schemeClr val="accent2"/>
                </a:solidFill>
                <a:ea typeface="+mn-ea"/>
              </a:rPr>
              <a:t>Redovisning extra satsning KB2, </a:t>
            </a:r>
            <a:br>
              <a:rPr lang="sv-SE" sz="2800" dirty="0" smtClean="0">
                <a:solidFill>
                  <a:schemeClr val="accent2"/>
                </a:solidFill>
                <a:ea typeface="+mn-ea"/>
              </a:rPr>
            </a:br>
            <a:r>
              <a:rPr lang="sv-SE" sz="2800" dirty="0" smtClean="0">
                <a:solidFill>
                  <a:schemeClr val="accent2"/>
                </a:solidFill>
                <a:ea typeface="+mn-ea"/>
              </a:rPr>
              <a:t>1 126 tkr </a:t>
            </a:r>
            <a:endParaRPr lang="sv-SE" sz="2800" dirty="0">
              <a:solidFill>
                <a:schemeClr val="accent2"/>
              </a:solidFill>
              <a:ea typeface="+mn-ea"/>
            </a:endParaRPr>
          </a:p>
        </p:txBody>
      </p:sp>
      <p:sp>
        <p:nvSpPr>
          <p:cNvPr id="3" name="Platshållare för innehåll 2"/>
          <p:cNvSpPr>
            <a:spLocks noGrp="1"/>
          </p:cNvSpPr>
          <p:nvPr>
            <p:ph idx="1"/>
          </p:nvPr>
        </p:nvSpPr>
        <p:spPr>
          <a:xfrm>
            <a:off x="595808" y="1905862"/>
            <a:ext cx="10972800" cy="4525963"/>
          </a:xfrm>
        </p:spPr>
        <p:txBody>
          <a:bodyPr>
            <a:normAutofit/>
          </a:bodyPr>
          <a:lstStyle/>
          <a:p>
            <a:pPr>
              <a:spcBef>
                <a:spcPct val="0"/>
              </a:spcBef>
              <a:buNone/>
            </a:pPr>
            <a:endParaRPr lang="sv-SE" altLang="sv-SE" dirty="0" smtClean="0"/>
          </a:p>
          <a:p>
            <a:pPr>
              <a:spcBef>
                <a:spcPct val="0"/>
              </a:spcBef>
              <a:buFontTx/>
              <a:buNone/>
            </a:pPr>
            <a:endParaRPr lang="sv-SE" altLang="sv-SE" dirty="0"/>
          </a:p>
          <a:p>
            <a:pPr>
              <a:spcBef>
                <a:spcPct val="0"/>
              </a:spcBef>
              <a:buFontTx/>
              <a:buNone/>
            </a:pPr>
            <a:endParaRPr lang="sv-SE" altLang="sv-SE" u="sng" dirty="0" smtClean="0">
              <a:solidFill>
                <a:srgbClr val="FF0000"/>
              </a:solidFill>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12</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objekt 8" descr="cid:526b56ef-2135-4077-b26d-2fef284d4c9d@sbkf.mail.onmicrosoft.com"/>
          <p:cNvPicPr/>
          <p:nvPr/>
        </p:nvPicPr>
        <p:blipFill rotWithShape="1">
          <a:blip r:embed="rId3" r:link="rId4" cstate="print">
            <a:extLst>
              <a:ext uri="{28A0092B-C50C-407E-A947-70E740481C1C}">
                <a14:useLocalDpi xmlns:a14="http://schemas.microsoft.com/office/drawing/2010/main" val="0"/>
              </a:ext>
            </a:extLst>
          </a:blip>
          <a:srcRect l="4852" r="10609"/>
          <a:stretch/>
        </p:blipFill>
        <p:spPr bwMode="auto">
          <a:xfrm rot="5400000">
            <a:off x="-92451" y="3747241"/>
            <a:ext cx="3052870" cy="3168647"/>
          </a:xfrm>
          <a:prstGeom prst="rect">
            <a:avLst/>
          </a:prstGeom>
          <a:noFill/>
          <a:ln>
            <a:noFill/>
          </a:ln>
          <a:extLst>
            <a:ext uri="{53640926-AAD7-44D8-BBD7-CCE9431645EC}">
              <a14:shadowObscured xmlns:a14="http://schemas.microsoft.com/office/drawing/2010/main"/>
            </a:ext>
          </a:extLst>
        </p:spPr>
      </p:pic>
      <p:pic>
        <p:nvPicPr>
          <p:cNvPr id="11" name="D627CDD9-5757-4BA0-9667-BC3627A7F3F4" descr="D627CDD9-5757-4BA0-9667-BC3627A7F3F4"/>
          <p:cNvPicPr>
            <a:picLocks noChangeAspect="1" noChangeArrowheads="1"/>
          </p:cNvPicPr>
          <p:nvPr/>
        </p:nvPicPr>
        <p:blipFill rotWithShape="1">
          <a:blip r:embed="rId5">
            <a:extLst>
              <a:ext uri="{28A0092B-C50C-407E-A947-70E740481C1C}">
                <a14:useLocalDpi xmlns:a14="http://schemas.microsoft.com/office/drawing/2010/main" val="0"/>
              </a:ext>
            </a:extLst>
          </a:blip>
          <a:srcRect l="5870" t="18168" r="14331" b="34199"/>
          <a:stretch/>
        </p:blipFill>
        <p:spPr bwMode="auto">
          <a:xfrm>
            <a:off x="3208690" y="1142182"/>
            <a:ext cx="3094431" cy="246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objekt 11" descr="C:\Users\680817ankj\AppData\Local\Microsoft\Windows\INetCache\Content.Outlook\R2HBG3MY\IMG_0466.jpg"/>
          <p:cNvPicPr/>
          <p:nvPr/>
        </p:nvPicPr>
        <p:blipFill rotWithShape="1">
          <a:blip r:embed="rId6">
            <a:extLst>
              <a:ext uri="{28A0092B-C50C-407E-A947-70E740481C1C}">
                <a14:useLocalDpi xmlns:a14="http://schemas.microsoft.com/office/drawing/2010/main" val="0"/>
              </a:ext>
            </a:extLst>
          </a:blip>
          <a:srcRect l="14767" t="5858" r="2738"/>
          <a:stretch/>
        </p:blipFill>
        <p:spPr bwMode="auto">
          <a:xfrm rot="5400000">
            <a:off x="8044134" y="2892310"/>
            <a:ext cx="3654100" cy="3957789"/>
          </a:xfrm>
          <a:prstGeom prst="rect">
            <a:avLst/>
          </a:prstGeom>
          <a:noFill/>
          <a:ln>
            <a:noFill/>
          </a:ln>
          <a:extLst>
            <a:ext uri="{53640926-AAD7-44D8-BBD7-CCE9431645EC}">
              <a14:shadowObscured xmlns:a14="http://schemas.microsoft.com/office/drawing/2010/main"/>
            </a:ext>
          </a:extLst>
        </p:spPr>
      </p:pic>
      <p:pic>
        <p:nvPicPr>
          <p:cNvPr id="13" name="Bildobjekt 12" descr="cid:2EA69B69-AE0F-46C8-A40D-5F4CAC91E94B"/>
          <p:cNvPicPr/>
          <p:nvPr/>
        </p:nvPicPr>
        <p:blipFill rotWithShape="1">
          <a:blip r:embed="rId7" r:link="rId8" cstate="print">
            <a:extLst>
              <a:ext uri="{28A0092B-C50C-407E-A947-70E740481C1C}">
                <a14:useLocalDpi xmlns:a14="http://schemas.microsoft.com/office/drawing/2010/main" val="0"/>
              </a:ext>
            </a:extLst>
          </a:blip>
          <a:srcRect l="21473"/>
          <a:stretch/>
        </p:blipFill>
        <p:spPr bwMode="auto">
          <a:xfrm rot="10800000">
            <a:off x="6457758" y="236173"/>
            <a:ext cx="2623506" cy="2665106"/>
          </a:xfrm>
          <a:prstGeom prst="rect">
            <a:avLst/>
          </a:prstGeom>
          <a:noFill/>
          <a:ln>
            <a:noFill/>
          </a:ln>
          <a:extLst>
            <a:ext uri="{53640926-AAD7-44D8-BBD7-CCE9431645EC}">
              <a14:shadowObscured xmlns:a14="http://schemas.microsoft.com/office/drawing/2010/main"/>
            </a:ext>
          </a:extLst>
        </p:spPr>
      </p:pic>
      <p:pic>
        <p:nvPicPr>
          <p:cNvPr id="2050" name="FA144996-0113-460C-BFF0-026E7BBB0DE7" descr="FA144996-0113-460C-BFF0-026E7BBB0DE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1525648"/>
            <a:ext cx="2960174" cy="216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Bildobjekt 13" descr="cid:532580C7-F568-43EF-ACF9-957B730C6492"/>
          <p:cNvPicPr/>
          <p:nvPr/>
        </p:nvPicPr>
        <p:blipFill rotWithShape="1">
          <a:blip r:embed="rId10" r:link="rId11" cstate="print">
            <a:extLst>
              <a:ext uri="{28A0092B-C50C-407E-A947-70E740481C1C}">
                <a14:useLocalDpi xmlns:a14="http://schemas.microsoft.com/office/drawing/2010/main" val="0"/>
              </a:ext>
            </a:extLst>
          </a:blip>
          <a:srcRect l="19731" t="10926" r="19512"/>
          <a:stretch/>
        </p:blipFill>
        <p:spPr bwMode="auto">
          <a:xfrm>
            <a:off x="3299779" y="3747813"/>
            <a:ext cx="4308435" cy="2943647"/>
          </a:xfrm>
          <a:prstGeom prst="rect">
            <a:avLst/>
          </a:prstGeom>
          <a:noFill/>
          <a:ln>
            <a:noFill/>
          </a:ln>
          <a:extLst>
            <a:ext uri="{53640926-AAD7-44D8-BBD7-CCE9431645EC}">
              <a14:shadowObscured xmlns:a14="http://schemas.microsoft.com/office/drawing/2010/main"/>
            </a:ext>
          </a:extLst>
        </p:spPr>
      </p:pic>
      <p:sp>
        <p:nvSpPr>
          <p:cNvPr id="8" name="Rektangel med rundade hörn 7"/>
          <p:cNvSpPr/>
          <p:nvPr/>
        </p:nvSpPr>
        <p:spPr>
          <a:xfrm>
            <a:off x="9256929" y="2793472"/>
            <a:ext cx="2232248"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Svalans mötesplats</a:t>
            </a:r>
            <a:endParaRPr lang="sv-SE" dirty="0"/>
          </a:p>
        </p:txBody>
      </p:sp>
      <p:sp>
        <p:nvSpPr>
          <p:cNvPr id="18" name="Rektangel med rundade hörn 17"/>
          <p:cNvSpPr/>
          <p:nvPr/>
        </p:nvSpPr>
        <p:spPr>
          <a:xfrm>
            <a:off x="6551637" y="2412199"/>
            <a:ext cx="2232248"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Högtalare till </a:t>
            </a:r>
            <a:r>
              <a:rPr lang="sv-SE" dirty="0" err="1" smtClean="0"/>
              <a:t>säbo</a:t>
            </a:r>
            <a:endParaRPr lang="sv-SE" dirty="0"/>
          </a:p>
        </p:txBody>
      </p:sp>
      <p:sp>
        <p:nvSpPr>
          <p:cNvPr id="19" name="Rektangel med rundade hörn 18"/>
          <p:cNvSpPr/>
          <p:nvPr/>
        </p:nvSpPr>
        <p:spPr>
          <a:xfrm>
            <a:off x="4246013" y="6165856"/>
            <a:ext cx="2232248"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Slottsgården</a:t>
            </a:r>
            <a:endParaRPr lang="sv-SE" dirty="0"/>
          </a:p>
        </p:txBody>
      </p:sp>
      <p:sp>
        <p:nvSpPr>
          <p:cNvPr id="20" name="Rektangel med rundade hörn 19"/>
          <p:cNvSpPr/>
          <p:nvPr/>
        </p:nvSpPr>
        <p:spPr>
          <a:xfrm>
            <a:off x="524703" y="6300631"/>
            <a:ext cx="2232248"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err="1" smtClean="0"/>
              <a:t>Gerbogården</a:t>
            </a:r>
            <a:endParaRPr lang="sv-SE" dirty="0"/>
          </a:p>
        </p:txBody>
      </p:sp>
      <p:sp>
        <p:nvSpPr>
          <p:cNvPr id="21" name="Rektangel med rundade hörn 20"/>
          <p:cNvSpPr/>
          <p:nvPr/>
        </p:nvSpPr>
        <p:spPr>
          <a:xfrm>
            <a:off x="395881" y="1615120"/>
            <a:ext cx="2232248"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Duvans café</a:t>
            </a:r>
            <a:endParaRPr lang="sv-SE" dirty="0"/>
          </a:p>
        </p:txBody>
      </p:sp>
      <p:sp>
        <p:nvSpPr>
          <p:cNvPr id="22" name="Rektangel med rundade hörn 21"/>
          <p:cNvSpPr/>
          <p:nvPr/>
        </p:nvSpPr>
        <p:spPr>
          <a:xfrm>
            <a:off x="3243806" y="3073650"/>
            <a:ext cx="3024197" cy="4407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Spel till barnverksamheten</a:t>
            </a:r>
            <a:endParaRPr lang="sv-SE" dirty="0"/>
          </a:p>
        </p:txBody>
      </p:sp>
    </p:spTree>
    <p:extLst>
      <p:ext uri="{BB962C8B-B14F-4D97-AF65-F5344CB8AC3E}">
        <p14:creationId xmlns:p14="http://schemas.microsoft.com/office/powerpoint/2010/main" val="190421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ppt_x"/>
                                          </p:val>
                                        </p:tav>
                                        <p:tav tm="100000">
                                          <p:val>
                                            <p:strVal val="#ppt_x"/>
                                          </p:val>
                                        </p:tav>
                                      </p:tavLst>
                                    </p:anim>
                                    <p:anim calcmode="lin" valueType="num">
                                      <p:cBhvr additive="base">
                                        <p:cTn id="4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95808" y="1340768"/>
            <a:ext cx="10972800" cy="4757047"/>
          </a:xfrm>
        </p:spPr>
        <p:txBody>
          <a:bodyPr>
            <a:normAutofit fontScale="92500" lnSpcReduction="20000"/>
          </a:bodyPr>
          <a:lstStyle/>
          <a:p>
            <a:pPr marL="0" indent="0">
              <a:buNone/>
            </a:pPr>
            <a:r>
              <a:rPr lang="sv-SE" sz="2800" dirty="0">
                <a:latin typeface="+mn-lt"/>
              </a:rPr>
              <a:t>Omsorgsnämnden beslutade i april 2020 kontrollområden för </a:t>
            </a:r>
            <a:r>
              <a:rPr lang="sv-SE" sz="2800" dirty="0" smtClean="0">
                <a:latin typeface="+mn-lt"/>
              </a:rPr>
              <a:t>året. </a:t>
            </a:r>
            <a:br>
              <a:rPr lang="sv-SE" sz="2800" dirty="0" smtClean="0">
                <a:latin typeface="+mn-lt"/>
              </a:rPr>
            </a:br>
            <a:r>
              <a:rPr lang="sv-SE" sz="2800" dirty="0" smtClean="0">
                <a:latin typeface="+mn-lt"/>
              </a:rPr>
              <a:t/>
            </a:r>
            <a:br>
              <a:rPr lang="sv-SE" sz="2800" dirty="0" smtClean="0">
                <a:latin typeface="+mn-lt"/>
              </a:rPr>
            </a:br>
            <a:r>
              <a:rPr lang="sv-SE" sz="2800" dirty="0" smtClean="0">
                <a:latin typeface="+mn-lt"/>
              </a:rPr>
              <a:t>De </a:t>
            </a:r>
            <a:r>
              <a:rPr lang="sv-SE" sz="2800" dirty="0">
                <a:latin typeface="+mn-lt"/>
              </a:rPr>
              <a:t>beslutade områdena </a:t>
            </a:r>
            <a:r>
              <a:rPr lang="sv-SE" sz="2800" dirty="0" smtClean="0">
                <a:latin typeface="+mn-lt"/>
              </a:rPr>
              <a:t>var: </a:t>
            </a:r>
          </a:p>
          <a:p>
            <a:r>
              <a:rPr lang="sv-SE" sz="2800" dirty="0" smtClean="0">
                <a:latin typeface="+mn-lt"/>
              </a:rPr>
              <a:t>IT-infrastruktur</a:t>
            </a:r>
          </a:p>
          <a:p>
            <a:r>
              <a:rPr lang="sv-SE" sz="2800" dirty="0" smtClean="0">
                <a:latin typeface="+mn-lt"/>
              </a:rPr>
              <a:t>Införandet </a:t>
            </a:r>
            <a:r>
              <a:rPr lang="sv-SE" sz="2800" dirty="0">
                <a:latin typeface="+mn-lt"/>
              </a:rPr>
              <a:t>av IBIC (individens behov i centrum</a:t>
            </a:r>
            <a:r>
              <a:rPr lang="sv-SE" sz="2800" dirty="0" smtClean="0">
                <a:latin typeface="+mn-lt"/>
              </a:rPr>
              <a:t>)</a:t>
            </a:r>
          </a:p>
          <a:p>
            <a:r>
              <a:rPr lang="sv-SE" sz="2800" dirty="0" smtClean="0">
                <a:latin typeface="+mn-lt"/>
              </a:rPr>
              <a:t>Omställningen </a:t>
            </a:r>
            <a:r>
              <a:rPr lang="sv-SE" sz="2800" dirty="0">
                <a:latin typeface="+mn-lt"/>
              </a:rPr>
              <a:t>inom särskilt boende </a:t>
            </a:r>
            <a:endParaRPr lang="sv-SE" sz="2800" dirty="0" smtClean="0">
              <a:latin typeface="+mn-lt"/>
            </a:endParaRPr>
          </a:p>
          <a:p>
            <a:r>
              <a:rPr lang="sv-SE" sz="2800" dirty="0">
                <a:latin typeface="+mn-lt"/>
              </a:rPr>
              <a:t>B</a:t>
            </a:r>
            <a:r>
              <a:rPr lang="sv-SE" sz="2800" dirty="0" smtClean="0">
                <a:latin typeface="+mn-lt"/>
              </a:rPr>
              <a:t>eslutade/utförda </a:t>
            </a:r>
            <a:r>
              <a:rPr lang="sv-SE" sz="2800" dirty="0">
                <a:latin typeface="+mn-lt"/>
              </a:rPr>
              <a:t>insatser i </a:t>
            </a:r>
            <a:r>
              <a:rPr lang="sv-SE" sz="2800" dirty="0" smtClean="0">
                <a:latin typeface="+mn-lt"/>
              </a:rPr>
              <a:t>hemtjänsten</a:t>
            </a:r>
            <a:br>
              <a:rPr lang="sv-SE" sz="2800" dirty="0" smtClean="0">
                <a:latin typeface="+mn-lt"/>
              </a:rPr>
            </a:br>
            <a:endParaRPr lang="sv-SE" sz="2800" dirty="0" smtClean="0">
              <a:latin typeface="+mn-lt"/>
            </a:endParaRPr>
          </a:p>
          <a:p>
            <a:pPr marL="0" indent="0">
              <a:buNone/>
            </a:pPr>
            <a:r>
              <a:rPr lang="sv-SE" sz="2800" dirty="0" smtClean="0">
                <a:latin typeface="+mn-lt"/>
              </a:rPr>
              <a:t>Under </a:t>
            </a:r>
            <a:r>
              <a:rPr lang="sv-SE" sz="2800" dirty="0">
                <a:latin typeface="+mn-lt"/>
              </a:rPr>
              <a:t>arbetsdagar i </a:t>
            </a:r>
            <a:r>
              <a:rPr lang="sv-SE" sz="2800" dirty="0" smtClean="0">
                <a:latin typeface="+mn-lt"/>
              </a:rPr>
              <a:t>februari, </a:t>
            </a:r>
            <a:r>
              <a:rPr lang="sv-SE" sz="2800" dirty="0">
                <a:latin typeface="+mn-lt"/>
              </a:rPr>
              <a:t>tillsammans med omsorgsnämndens </a:t>
            </a:r>
            <a:r>
              <a:rPr lang="sv-SE" sz="2800" dirty="0" smtClean="0">
                <a:latin typeface="+mn-lt"/>
              </a:rPr>
              <a:t>arbetsutskott, </a:t>
            </a:r>
            <a:r>
              <a:rPr lang="sv-SE" sz="2800" dirty="0">
                <a:latin typeface="+mn-lt"/>
              </a:rPr>
              <a:t>togs kontrollområdena fram. Utifrån en risk- och väsentlighetsanalys synliggjordes beslutade områden som de områdena med största risker och en plan för återrapportering gjordes. I december 2020 godkände omsorgsnämnden årets genomförda </a:t>
            </a:r>
            <a:r>
              <a:rPr lang="sv-SE" sz="2800" dirty="0" smtClean="0">
                <a:latin typeface="+mn-lt"/>
              </a:rPr>
              <a:t>interna kontroller</a:t>
            </a:r>
            <a:r>
              <a:rPr lang="sv-SE" sz="2800" dirty="0"/>
              <a:t>.</a:t>
            </a:r>
          </a:p>
          <a:p>
            <a:endParaRPr lang="sv-SE" sz="2800" dirty="0"/>
          </a:p>
          <a:p>
            <a:pPr>
              <a:lnSpc>
                <a:spcPct val="150000"/>
              </a:lnSpc>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13</a:t>
            </a:fld>
            <a:endParaRPr lang="sv-SE" dirty="0"/>
          </a:p>
        </p:txBody>
      </p:sp>
      <p:sp>
        <p:nvSpPr>
          <p:cNvPr id="7" name="Rubrik 6"/>
          <p:cNvSpPr>
            <a:spLocks noGrp="1"/>
          </p:cNvSpPr>
          <p:nvPr>
            <p:ph type="title"/>
          </p:nvPr>
        </p:nvSpPr>
        <p:spPr>
          <a:xfrm>
            <a:off x="641466" y="365614"/>
            <a:ext cx="10972800" cy="1143000"/>
          </a:xfrm>
        </p:spPr>
        <p:txBody>
          <a:bodyPr>
            <a:normAutofit/>
          </a:bodyPr>
          <a:lstStyle/>
          <a:p>
            <a:r>
              <a:rPr lang="sv-SE" sz="3600" dirty="0" smtClean="0">
                <a:solidFill>
                  <a:schemeClr val="accent2"/>
                </a:solidFill>
              </a:rPr>
              <a:t>Internkontroll</a:t>
            </a:r>
            <a:endParaRPr lang="sv-SE" sz="3600"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2" name="AutoShape 2" descr="Bildresultat för kontroll tecknad"/>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Tree>
    <p:extLst>
      <p:ext uri="{BB962C8B-B14F-4D97-AF65-F5344CB8AC3E}">
        <p14:creationId xmlns:p14="http://schemas.microsoft.com/office/powerpoint/2010/main" val="27311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812898"/>
            <a:ext cx="10972800" cy="1143000"/>
          </a:xfrm>
        </p:spPr>
        <p:txBody>
          <a:bodyPr>
            <a:normAutofit/>
          </a:bodyPr>
          <a:lstStyle/>
          <a:p>
            <a:r>
              <a:rPr lang="sv-SE" sz="3600" dirty="0">
                <a:solidFill>
                  <a:schemeClr val="accent2"/>
                </a:solidFill>
              </a:rPr>
              <a:t>Kultur- och </a:t>
            </a:r>
            <a:r>
              <a:rPr lang="sv-SE" sz="3600" dirty="0" smtClean="0">
                <a:solidFill>
                  <a:schemeClr val="accent2"/>
                </a:solidFill>
              </a:rPr>
              <a:t>värdegrundsarbete</a:t>
            </a:r>
            <a:r>
              <a:rPr lang="sv-SE" sz="3600" dirty="0">
                <a:solidFill>
                  <a:schemeClr val="accent2"/>
                </a:solidFill>
              </a:rPr>
              <a:t> </a:t>
            </a:r>
          </a:p>
        </p:txBody>
      </p:sp>
      <p:sp>
        <p:nvSpPr>
          <p:cNvPr id="3" name="Platshållare för innehåll 2"/>
          <p:cNvSpPr>
            <a:spLocks noGrp="1"/>
          </p:cNvSpPr>
          <p:nvPr>
            <p:ph idx="1"/>
          </p:nvPr>
        </p:nvSpPr>
        <p:spPr>
          <a:xfrm>
            <a:off x="609600" y="1777846"/>
            <a:ext cx="10972800" cy="4525963"/>
          </a:xfrm>
        </p:spPr>
        <p:txBody>
          <a:bodyPr/>
          <a:lstStyle/>
          <a:p>
            <a:r>
              <a:rPr lang="sv-SE" sz="2600" dirty="0"/>
              <a:t>Omsorgsförvaltningen arbetade förra året med att implementera värdegrundsarbetet, ”Värdegrund 3.0”, i förvaltningen. </a:t>
            </a:r>
            <a:endParaRPr lang="sv-SE" sz="2600" dirty="0" smtClean="0"/>
          </a:p>
          <a:p>
            <a:r>
              <a:rPr lang="sv-SE" sz="2600" dirty="0" smtClean="0"/>
              <a:t>Det </a:t>
            </a:r>
            <a:r>
              <a:rPr lang="sv-SE" sz="2600" dirty="0"/>
              <a:t>är ett ständigt arbete att säkerställa att värdegrunden efterföljs. </a:t>
            </a:r>
            <a:r>
              <a:rPr lang="sv-SE" sz="2600" dirty="0" smtClean="0"/>
              <a:t/>
            </a:r>
            <a:br>
              <a:rPr lang="sv-SE" sz="2600" dirty="0" smtClean="0"/>
            </a:br>
            <a:r>
              <a:rPr lang="sv-SE" sz="2600" dirty="0" smtClean="0"/>
              <a:t>Allt </a:t>
            </a:r>
            <a:r>
              <a:rPr lang="sv-SE" sz="2600" dirty="0"/>
              <a:t>vi gör ska genomsyras av engagemang, värme och närhet</a:t>
            </a:r>
            <a:r>
              <a:rPr lang="sv-SE" sz="2600" dirty="0" smtClean="0"/>
              <a:t>.</a:t>
            </a:r>
          </a:p>
          <a:p>
            <a:r>
              <a:rPr lang="sv-SE" sz="2600" dirty="0" smtClean="0"/>
              <a:t>På arbetsplatsträffarna förs dialog om värdegrunden. </a:t>
            </a:r>
            <a:endParaRPr lang="sv-SE" sz="2600" dirty="0"/>
          </a:p>
          <a:p>
            <a:pPr marL="0" indent="0">
              <a:buNone/>
            </a:pPr>
            <a:r>
              <a:rPr lang="sv-SE" dirty="0" smtClean="0"/>
              <a:t> </a:t>
            </a: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14</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Rektangel med rundade hörn 8"/>
          <p:cNvSpPr/>
          <p:nvPr/>
        </p:nvSpPr>
        <p:spPr>
          <a:xfrm>
            <a:off x="7824192" y="164826"/>
            <a:ext cx="3942249"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b="1" dirty="0"/>
              <a:t>”Allt vi gör i Sölvesborgs kommun </a:t>
            </a:r>
            <a:br>
              <a:rPr lang="sv-SE" b="1" dirty="0"/>
            </a:br>
            <a:r>
              <a:rPr lang="sv-SE" b="1" dirty="0"/>
              <a:t>ska genomsyras av engagemang, </a:t>
            </a:r>
          </a:p>
          <a:p>
            <a:r>
              <a:rPr lang="sv-SE" b="1" dirty="0"/>
              <a:t>värme och närhet</a:t>
            </a:r>
            <a:r>
              <a:rPr lang="sv-SE" b="1" dirty="0" smtClean="0"/>
              <a:t>”</a:t>
            </a:r>
            <a:endParaRPr lang="sv-SE" dirty="0"/>
          </a:p>
        </p:txBody>
      </p:sp>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7848" y="4127773"/>
            <a:ext cx="2450167" cy="2143896"/>
          </a:xfrm>
          <a:prstGeom prst="rect">
            <a:avLst/>
          </a:prstGeom>
        </p:spPr>
      </p:pic>
    </p:spTree>
    <p:extLst>
      <p:ext uri="{BB962C8B-B14F-4D97-AF65-F5344CB8AC3E}">
        <p14:creationId xmlns:p14="http://schemas.microsoft.com/office/powerpoint/2010/main" val="512639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8312" y="396966"/>
            <a:ext cx="11175032" cy="1143000"/>
          </a:xfrm>
        </p:spPr>
        <p:txBody>
          <a:bodyPr>
            <a:noAutofit/>
          </a:bodyPr>
          <a:lstStyle/>
          <a:p>
            <a:r>
              <a:rPr lang="sv-SE" sz="3200" dirty="0" smtClean="0">
                <a:solidFill>
                  <a:schemeClr val="accent2"/>
                </a:solidFill>
                <a:ea typeface="+mn-ea"/>
              </a:rPr>
              <a:t>Årets viktigaste händelser</a:t>
            </a:r>
            <a:endParaRPr lang="sv-SE" sz="3200" dirty="0">
              <a:solidFill>
                <a:schemeClr val="accent2"/>
              </a:solidFill>
              <a:ea typeface="+mn-ea"/>
            </a:endParaRPr>
          </a:p>
        </p:txBody>
      </p:sp>
      <p:sp>
        <p:nvSpPr>
          <p:cNvPr id="3" name="Platshållare för innehåll 2"/>
          <p:cNvSpPr>
            <a:spLocks noGrp="1"/>
          </p:cNvSpPr>
          <p:nvPr>
            <p:ph idx="1"/>
          </p:nvPr>
        </p:nvSpPr>
        <p:spPr>
          <a:xfrm>
            <a:off x="427439" y="1268760"/>
            <a:ext cx="10972800" cy="4829055"/>
          </a:xfrm>
        </p:spPr>
        <p:txBody>
          <a:bodyPr>
            <a:normAutofit/>
          </a:bodyPr>
          <a:lstStyle/>
          <a:p>
            <a:pPr lvl="0"/>
            <a:r>
              <a:rPr lang="sv-SE" sz="2000" dirty="0"/>
              <a:t>Pågående pandemi har gjort att omsorgsförvaltningen har fått fokusera i huvudsak på att säkra vård- och omsorgsarbetet för brukarna/patienterna och medarbetarna.</a:t>
            </a:r>
          </a:p>
          <a:p>
            <a:r>
              <a:rPr lang="sv-SE" sz="2000" dirty="0" smtClean="0"/>
              <a:t>Systematisering </a:t>
            </a:r>
            <a:r>
              <a:rPr lang="sv-SE" sz="2000" dirty="0"/>
              <a:t>av kvalitets- och ekonomiarbetet i mål- och resultatstyrningsverktyget </a:t>
            </a:r>
            <a:r>
              <a:rPr lang="sv-SE" sz="2000" dirty="0" err="1"/>
              <a:t>Stratsys</a:t>
            </a:r>
            <a:r>
              <a:rPr lang="sv-SE" sz="2000" dirty="0"/>
              <a:t> har fortsatt att utvecklats mycket bra. En treårig verksamhetsplan som antogs under 2020 stärker också det systematiska arbetet framåt. </a:t>
            </a:r>
          </a:p>
          <a:p>
            <a:pPr lvl="0"/>
            <a:r>
              <a:rPr lang="sv-SE" sz="2000" dirty="0"/>
              <a:t>Arbetet med omställningen av 60 särskilt boende/demensboende har fortsatt att pågå även under detta år. </a:t>
            </a:r>
          </a:p>
          <a:p>
            <a:pPr lvl="0"/>
            <a:r>
              <a:rPr lang="sv-SE" sz="2000" dirty="0"/>
              <a:t>Nationell jämförelse utifrån kostnad per brukare har genomförts för andra gången. Denna jämförelse har sedan förvaltningen använt för säkerställa att vi bedriver en verksamhet med god kvalitet, har ett effektivt resursutnyttjande samt för att hitta förbättringsområden. </a:t>
            </a:r>
          </a:p>
          <a:p>
            <a:pPr lvl="0"/>
            <a:r>
              <a:rPr lang="sv-SE" sz="2000" dirty="0"/>
              <a:t>Hemtjänstmedarbetarna på landsbygden har flyttat sina arbetsplatser till Svalan i Mjällby. Nu finns alla arbetsgrupper på landsbygden samlade på ett ställe, vilket är mycket positivt. I och med detta har vi nu två större hemtjänstcenter, ett på landsbygden och ett i centrala Sölvesborg.</a:t>
            </a:r>
          </a:p>
          <a:p>
            <a:endParaRPr lang="sv-SE" sz="2000"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15</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24855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8312" y="396966"/>
            <a:ext cx="11175032" cy="1143000"/>
          </a:xfrm>
        </p:spPr>
        <p:txBody>
          <a:bodyPr>
            <a:noAutofit/>
          </a:bodyPr>
          <a:lstStyle/>
          <a:p>
            <a:r>
              <a:rPr lang="sv-SE" sz="3200" dirty="0" smtClean="0">
                <a:solidFill>
                  <a:schemeClr val="accent2"/>
                </a:solidFill>
                <a:ea typeface="+mn-ea"/>
              </a:rPr>
              <a:t>Årets viktigaste händelser</a:t>
            </a:r>
            <a:endParaRPr lang="sv-SE" sz="3200" dirty="0">
              <a:solidFill>
                <a:schemeClr val="accent2"/>
              </a:solidFill>
              <a:ea typeface="+mn-ea"/>
            </a:endParaRPr>
          </a:p>
        </p:txBody>
      </p:sp>
      <p:sp>
        <p:nvSpPr>
          <p:cNvPr id="3" name="Platshållare för innehåll 2"/>
          <p:cNvSpPr>
            <a:spLocks noGrp="1"/>
          </p:cNvSpPr>
          <p:nvPr>
            <p:ph idx="1"/>
          </p:nvPr>
        </p:nvSpPr>
        <p:spPr>
          <a:xfrm>
            <a:off x="427439" y="1268760"/>
            <a:ext cx="10972800" cy="4829055"/>
          </a:xfrm>
        </p:spPr>
        <p:txBody>
          <a:bodyPr>
            <a:normAutofit lnSpcReduction="10000"/>
          </a:bodyPr>
          <a:lstStyle/>
          <a:p>
            <a:pPr lvl="0"/>
            <a:r>
              <a:rPr lang="sv-SE" sz="2000" dirty="0" smtClean="0"/>
              <a:t>Digital </a:t>
            </a:r>
            <a:r>
              <a:rPr lang="sv-SE" sz="2000" dirty="0"/>
              <a:t>utveckling har skett på olika sätt men med fokus på pandemin och isoleringen. Smart-TV apparater har köpts in till särskilda boenden för casting och streaming. Digitala fotoramar har köpts in till samtliga lägenheter inom särskilt boende för att underlätta den sociala kontakten med anhöriga och vänner. Digitala aktivitetsspel/projektorer har köpts in till både funktionshinder- och äldreomsorgen.</a:t>
            </a:r>
          </a:p>
          <a:p>
            <a:pPr lvl="0"/>
            <a:r>
              <a:rPr lang="sv-SE" sz="2000" dirty="0"/>
              <a:t>Ett kvalitetspris för att belöna medarbetare som arbetat framgångsrikt när det gäller kvalitet och ekonomi på sin enhet infördes och delades ut för första gången i december 2020. </a:t>
            </a:r>
          </a:p>
          <a:p>
            <a:pPr lvl="0"/>
            <a:r>
              <a:rPr lang="sv-SE" sz="2000" dirty="0"/>
              <a:t>Implementering av IBIC (individens behov i centrum) har gått framåt under året. Syftet är att individens stöd utgår från personens individuella resurser, behov och mål så att stödet blir individuellt anpassade. I takt med att biståndsbesluten sker utifrån IBIC utvecklar också omsorgspersonalen sitt förhållningssätt och bemötande för att uppfylla syftet. </a:t>
            </a:r>
          </a:p>
          <a:p>
            <a:pPr lvl="0"/>
            <a:r>
              <a:rPr lang="sv-SE" sz="2000" dirty="0"/>
              <a:t>Under året hade myndighetsenheten en genomlysning av </a:t>
            </a:r>
            <a:r>
              <a:rPr lang="sv-SE" sz="2000" dirty="0" err="1"/>
              <a:t>Ensolution</a:t>
            </a:r>
            <a:r>
              <a:rPr lang="sv-SE" sz="2000" dirty="0"/>
              <a:t>. Genomlysningen visade att omsorgsförvaltningen har en bra grund för att kunna utföra ett bra och rättssäkert arbete, utifrån rutiner och riktlinjer, men att samverkan med verkställigheten behöver utvecklas. </a:t>
            </a:r>
          </a:p>
          <a:p>
            <a:endParaRPr lang="sv-SE" sz="2000"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16</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7424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3111" y="-68483"/>
            <a:ext cx="2008329" cy="2008329"/>
          </a:xfrm>
          <a:prstGeom prst="rect">
            <a:avLst/>
          </a:prstGeom>
        </p:spPr>
      </p:pic>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11440" y="906884"/>
            <a:ext cx="646174" cy="269777"/>
          </a:xfrm>
          <a:prstGeom prst="rect">
            <a:avLst/>
          </a:prstGeom>
        </p:spPr>
      </p:pic>
      <p:pic>
        <p:nvPicPr>
          <p:cNvPr id="13" name="Bildobjekt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6352" y="453646"/>
            <a:ext cx="478919" cy="326863"/>
          </a:xfrm>
          <a:prstGeom prst="rect">
            <a:avLst/>
          </a:prstGeom>
        </p:spPr>
      </p:pic>
      <p:sp>
        <p:nvSpPr>
          <p:cNvPr id="14" name="textruta 13"/>
          <p:cNvSpPr txBox="1"/>
          <p:nvPr/>
        </p:nvSpPr>
        <p:spPr>
          <a:xfrm>
            <a:off x="9128953" y="1580110"/>
            <a:ext cx="2810913" cy="461665"/>
          </a:xfrm>
          <a:prstGeom prst="rect">
            <a:avLst/>
          </a:prstGeom>
          <a:noFill/>
        </p:spPr>
        <p:txBody>
          <a:bodyPr wrap="square" rtlCol="0">
            <a:spAutoFit/>
          </a:bodyPr>
          <a:lstStyle/>
          <a:p>
            <a:r>
              <a:rPr lang="sv-SE" sz="1200" b="1" dirty="0" smtClean="0"/>
              <a:t>Smart-TV på avdelningarna</a:t>
            </a:r>
          </a:p>
          <a:p>
            <a:r>
              <a:rPr lang="sv-SE" sz="1200" dirty="0" smtClean="0"/>
              <a:t>Inbyggda </a:t>
            </a:r>
            <a:r>
              <a:rPr lang="sv-SE" sz="1200" dirty="0" err="1" smtClean="0"/>
              <a:t>appar</a:t>
            </a:r>
            <a:r>
              <a:rPr lang="sv-SE" sz="1200" dirty="0" smtClean="0"/>
              <a:t> för Youtube, </a:t>
            </a:r>
            <a:r>
              <a:rPr lang="sv-SE" sz="1200" dirty="0" err="1" smtClean="0"/>
              <a:t>SVTPlay</a:t>
            </a:r>
            <a:r>
              <a:rPr lang="sv-SE" sz="1200" dirty="0" smtClean="0"/>
              <a:t> mm. </a:t>
            </a:r>
            <a:endParaRPr lang="sv-SE" sz="1200" dirty="0"/>
          </a:p>
        </p:txBody>
      </p:sp>
      <p:pic>
        <p:nvPicPr>
          <p:cNvPr id="17" name="Bildobjekt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3269" y="1003882"/>
            <a:ext cx="1151281" cy="680819"/>
          </a:xfrm>
          <a:prstGeom prst="rect">
            <a:avLst/>
          </a:prstGeom>
        </p:spPr>
      </p:pic>
      <p:sp>
        <p:nvSpPr>
          <p:cNvPr id="19" name="textruta 18"/>
          <p:cNvSpPr txBox="1"/>
          <p:nvPr/>
        </p:nvSpPr>
        <p:spPr>
          <a:xfrm>
            <a:off x="5864453" y="333270"/>
            <a:ext cx="2587755" cy="646331"/>
          </a:xfrm>
          <a:prstGeom prst="rect">
            <a:avLst/>
          </a:prstGeom>
          <a:noFill/>
        </p:spPr>
        <p:txBody>
          <a:bodyPr wrap="square" rtlCol="0">
            <a:spAutoFit/>
          </a:bodyPr>
          <a:lstStyle/>
          <a:p>
            <a:r>
              <a:rPr lang="sv-SE" sz="1200" b="1" dirty="0" smtClean="0"/>
              <a:t>Surfplattor på avdelningarna</a:t>
            </a:r>
          </a:p>
          <a:p>
            <a:r>
              <a:rPr lang="sv-SE" sz="1200" dirty="0" smtClean="0"/>
              <a:t>Visning av film, konserter, bingo, bilder mm. på Smart TV (casting teknik)</a:t>
            </a:r>
            <a:endParaRPr lang="sv-SE" sz="1200" dirty="0"/>
          </a:p>
        </p:txBody>
      </p:sp>
      <p:pic>
        <p:nvPicPr>
          <p:cNvPr id="34" name="Bildobjekt 33"/>
          <p:cNvPicPr>
            <a:picLocks noChangeAspect="1"/>
          </p:cNvPicPr>
          <p:nvPr/>
        </p:nvPicPr>
        <p:blipFill>
          <a:blip r:embed="rId6"/>
          <a:stretch>
            <a:fillRect/>
          </a:stretch>
        </p:blipFill>
        <p:spPr>
          <a:xfrm>
            <a:off x="3170582" y="876674"/>
            <a:ext cx="1258602" cy="882678"/>
          </a:xfrm>
          <a:prstGeom prst="rect">
            <a:avLst/>
          </a:prstGeom>
        </p:spPr>
      </p:pic>
      <p:sp>
        <p:nvSpPr>
          <p:cNvPr id="46" name="textruta 45"/>
          <p:cNvSpPr txBox="1"/>
          <p:nvPr/>
        </p:nvSpPr>
        <p:spPr>
          <a:xfrm>
            <a:off x="3193621" y="314919"/>
            <a:ext cx="2693103" cy="461665"/>
          </a:xfrm>
          <a:prstGeom prst="rect">
            <a:avLst/>
          </a:prstGeom>
          <a:noFill/>
        </p:spPr>
        <p:txBody>
          <a:bodyPr wrap="square" rtlCol="0">
            <a:spAutoFit/>
          </a:bodyPr>
          <a:lstStyle/>
          <a:p>
            <a:r>
              <a:rPr lang="sv-SE" sz="1200" b="1" dirty="0" smtClean="0"/>
              <a:t>Skype</a:t>
            </a:r>
          </a:p>
          <a:p>
            <a:r>
              <a:rPr lang="sv-SE" sz="1200" dirty="0" smtClean="0"/>
              <a:t>Videosamtal med anhöriga</a:t>
            </a:r>
          </a:p>
        </p:txBody>
      </p:sp>
      <p:pic>
        <p:nvPicPr>
          <p:cNvPr id="56" name="Bildobjekt 55"/>
          <p:cNvPicPr>
            <a:picLocks noChangeAspect="1"/>
          </p:cNvPicPr>
          <p:nvPr/>
        </p:nvPicPr>
        <p:blipFill>
          <a:blip r:embed="rId7"/>
          <a:stretch>
            <a:fillRect/>
          </a:stretch>
        </p:blipFill>
        <p:spPr>
          <a:xfrm flipH="1">
            <a:off x="656773" y="2979400"/>
            <a:ext cx="1739377" cy="1263569"/>
          </a:xfrm>
          <a:prstGeom prst="rect">
            <a:avLst/>
          </a:prstGeom>
        </p:spPr>
      </p:pic>
      <p:pic>
        <p:nvPicPr>
          <p:cNvPr id="57" name="Bildobjekt 56"/>
          <p:cNvPicPr>
            <a:picLocks noChangeAspect="1"/>
          </p:cNvPicPr>
          <p:nvPr/>
        </p:nvPicPr>
        <p:blipFill>
          <a:blip r:embed="rId8"/>
          <a:stretch>
            <a:fillRect/>
          </a:stretch>
        </p:blipFill>
        <p:spPr>
          <a:xfrm>
            <a:off x="1563831" y="1604235"/>
            <a:ext cx="882638" cy="870463"/>
          </a:xfrm>
          <a:prstGeom prst="rect">
            <a:avLst/>
          </a:prstGeom>
        </p:spPr>
      </p:pic>
      <p:sp>
        <p:nvSpPr>
          <p:cNvPr id="66" name="textruta 65"/>
          <p:cNvSpPr txBox="1"/>
          <p:nvPr/>
        </p:nvSpPr>
        <p:spPr>
          <a:xfrm>
            <a:off x="346694" y="4165511"/>
            <a:ext cx="2406604" cy="646331"/>
          </a:xfrm>
          <a:prstGeom prst="rect">
            <a:avLst/>
          </a:prstGeom>
          <a:noFill/>
        </p:spPr>
        <p:txBody>
          <a:bodyPr wrap="square" rtlCol="0">
            <a:spAutoFit/>
          </a:bodyPr>
          <a:lstStyle/>
          <a:p>
            <a:r>
              <a:rPr lang="sv-SE" sz="1200" b="1" dirty="0" smtClean="0"/>
              <a:t>Fotoramar till alla </a:t>
            </a:r>
            <a:r>
              <a:rPr lang="sv-SE" sz="1200" b="1" dirty="0" err="1" smtClean="0"/>
              <a:t>Säbo</a:t>
            </a:r>
            <a:r>
              <a:rPr lang="sv-SE" sz="1200" b="1" dirty="0" smtClean="0"/>
              <a:t> lägenheter</a:t>
            </a:r>
          </a:p>
          <a:p>
            <a:r>
              <a:rPr lang="sv-SE" sz="1200" dirty="0" smtClean="0"/>
              <a:t>Anhöriga skickar bilder via </a:t>
            </a:r>
            <a:r>
              <a:rPr lang="sv-SE" sz="1200" dirty="0" err="1" smtClean="0"/>
              <a:t>telefonapp</a:t>
            </a:r>
            <a:r>
              <a:rPr lang="sv-SE" sz="1200" dirty="0" smtClean="0"/>
              <a:t> med små hälsningar</a:t>
            </a:r>
            <a:endParaRPr lang="sv-SE" sz="1200" dirty="0"/>
          </a:p>
        </p:txBody>
      </p:sp>
      <p:pic>
        <p:nvPicPr>
          <p:cNvPr id="70" name="Bildobjekt 69"/>
          <p:cNvPicPr>
            <a:picLocks noChangeAspect="1"/>
          </p:cNvPicPr>
          <p:nvPr/>
        </p:nvPicPr>
        <p:blipFill rotWithShape="1">
          <a:blip r:embed="rId9" cstate="print">
            <a:extLst>
              <a:ext uri="{28A0092B-C50C-407E-A947-70E740481C1C}">
                <a14:useLocalDpi xmlns:a14="http://schemas.microsoft.com/office/drawing/2010/main" val="0"/>
              </a:ext>
            </a:extLst>
          </a:blip>
          <a:srcRect l="12807" r="12003"/>
          <a:stretch/>
        </p:blipFill>
        <p:spPr>
          <a:xfrm>
            <a:off x="4728516" y="2070319"/>
            <a:ext cx="1375593" cy="1829483"/>
          </a:xfrm>
          <a:prstGeom prst="rect">
            <a:avLst/>
          </a:prstGeom>
        </p:spPr>
      </p:pic>
      <p:pic>
        <p:nvPicPr>
          <p:cNvPr id="72" name="Bildobjekt 7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8814" y="899949"/>
            <a:ext cx="969364" cy="894389"/>
          </a:xfrm>
          <a:prstGeom prst="rect">
            <a:avLst/>
          </a:prstGeom>
        </p:spPr>
      </p:pic>
      <p:pic>
        <p:nvPicPr>
          <p:cNvPr id="8" name="Bildobjekt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965682" y="4974341"/>
            <a:ext cx="1856827" cy="1392620"/>
          </a:xfrm>
          <a:prstGeom prst="rect">
            <a:avLst/>
          </a:prstGeom>
        </p:spPr>
      </p:pic>
      <p:sp>
        <p:nvSpPr>
          <p:cNvPr id="10" name="textruta 9"/>
          <p:cNvSpPr txBox="1"/>
          <p:nvPr/>
        </p:nvSpPr>
        <p:spPr>
          <a:xfrm>
            <a:off x="4951094" y="5594926"/>
            <a:ext cx="1903406" cy="830997"/>
          </a:xfrm>
          <a:prstGeom prst="rect">
            <a:avLst/>
          </a:prstGeom>
          <a:noFill/>
        </p:spPr>
        <p:txBody>
          <a:bodyPr wrap="none" rtlCol="0">
            <a:spAutoFit/>
          </a:bodyPr>
          <a:lstStyle/>
          <a:p>
            <a:r>
              <a:rPr lang="sv-SE" sz="1200" b="1" dirty="0" err="1" smtClean="0"/>
              <a:t>Tovertafel</a:t>
            </a:r>
            <a:r>
              <a:rPr lang="sv-SE" sz="1200" b="1" dirty="0" smtClean="0"/>
              <a:t>/</a:t>
            </a:r>
            <a:r>
              <a:rPr lang="sv-SE" sz="1200" b="1" dirty="0" err="1" smtClean="0"/>
              <a:t>OmiVista</a:t>
            </a:r>
            <a:endParaRPr lang="sv-SE" sz="1200" b="1" dirty="0" smtClean="0"/>
          </a:p>
          <a:p>
            <a:r>
              <a:rPr lang="sv-SE" sz="1200" dirty="0" smtClean="0"/>
              <a:t>Aktivitetsspel genom</a:t>
            </a:r>
          </a:p>
          <a:p>
            <a:r>
              <a:rPr lang="sv-SE" sz="1200" dirty="0" smtClean="0"/>
              <a:t>interaktiva ljusprojektioner </a:t>
            </a:r>
          </a:p>
          <a:p>
            <a:r>
              <a:rPr lang="sv-SE" sz="1200" dirty="0" smtClean="0"/>
              <a:t>till </a:t>
            </a:r>
            <a:r>
              <a:rPr lang="sv-SE" sz="1200" dirty="0" err="1" smtClean="0"/>
              <a:t>Säbo</a:t>
            </a:r>
            <a:r>
              <a:rPr lang="sv-SE" sz="1200" dirty="0" smtClean="0"/>
              <a:t> och LSS </a:t>
            </a:r>
            <a:endParaRPr lang="sv-SE" sz="1200" dirty="0"/>
          </a:p>
        </p:txBody>
      </p:sp>
      <p:sp>
        <p:nvSpPr>
          <p:cNvPr id="4" name="textruta 3"/>
          <p:cNvSpPr txBox="1"/>
          <p:nvPr/>
        </p:nvSpPr>
        <p:spPr>
          <a:xfrm>
            <a:off x="9068086" y="3817315"/>
            <a:ext cx="2871780" cy="461665"/>
          </a:xfrm>
          <a:prstGeom prst="rect">
            <a:avLst/>
          </a:prstGeom>
          <a:noFill/>
        </p:spPr>
        <p:txBody>
          <a:bodyPr wrap="square" rtlCol="0">
            <a:spAutoFit/>
          </a:bodyPr>
          <a:lstStyle/>
          <a:p>
            <a:r>
              <a:rPr lang="sv-SE" sz="1200" b="1" dirty="0" smtClean="0"/>
              <a:t>Spelkonsol med VR till alla gruppboenden</a:t>
            </a:r>
            <a:r>
              <a:rPr lang="sv-SE" sz="1200" dirty="0" smtClean="0"/>
              <a:t/>
            </a:r>
            <a:br>
              <a:rPr lang="sv-SE" sz="1200" dirty="0" smtClean="0"/>
            </a:br>
            <a:r>
              <a:rPr lang="sv-SE" sz="1200" dirty="0" smtClean="0"/>
              <a:t>Förhöjd livskvalitet med Virtuell </a:t>
            </a:r>
            <a:r>
              <a:rPr lang="sv-SE" sz="1200" dirty="0" err="1" smtClean="0"/>
              <a:t>Reality</a:t>
            </a:r>
            <a:r>
              <a:rPr lang="sv-SE" sz="1200" dirty="0" smtClean="0"/>
              <a:t>. </a:t>
            </a:r>
            <a:endParaRPr lang="sv-SE" sz="1200" dirty="0"/>
          </a:p>
        </p:txBody>
      </p:sp>
      <p:pic>
        <p:nvPicPr>
          <p:cNvPr id="5" name="Bildobjekt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63202" y="2517952"/>
            <a:ext cx="1898307" cy="1265538"/>
          </a:xfrm>
          <a:prstGeom prst="rect">
            <a:avLst/>
          </a:prstGeom>
        </p:spPr>
      </p:pic>
      <p:sp>
        <p:nvSpPr>
          <p:cNvPr id="12" name="textruta 11"/>
          <p:cNvSpPr txBox="1"/>
          <p:nvPr/>
        </p:nvSpPr>
        <p:spPr>
          <a:xfrm>
            <a:off x="145313" y="308795"/>
            <a:ext cx="2401619" cy="400110"/>
          </a:xfrm>
          <a:prstGeom prst="rect">
            <a:avLst/>
          </a:prstGeom>
          <a:noFill/>
        </p:spPr>
        <p:txBody>
          <a:bodyPr wrap="none" rtlCol="0">
            <a:spAutoFit/>
          </a:bodyPr>
          <a:lstStyle/>
          <a:p>
            <a:r>
              <a:rPr lang="sv-SE" sz="2000" b="1" dirty="0" smtClean="0">
                <a:solidFill>
                  <a:schemeClr val="accent1">
                    <a:lumMod val="50000"/>
                  </a:schemeClr>
                </a:solidFill>
                <a:latin typeface="Overpass" panose="00000500000000000000" pitchFamily="2" charset="0"/>
              </a:rPr>
              <a:t>Digitala satsningar</a:t>
            </a:r>
            <a:endParaRPr lang="sv-SE" sz="2000" b="1" dirty="0">
              <a:solidFill>
                <a:schemeClr val="accent1">
                  <a:lumMod val="50000"/>
                </a:schemeClr>
              </a:solidFill>
              <a:latin typeface="Overpass" panose="00000500000000000000" pitchFamily="2" charset="0"/>
            </a:endParaRPr>
          </a:p>
        </p:txBody>
      </p:sp>
      <p:sp>
        <p:nvSpPr>
          <p:cNvPr id="32" name="textruta 31"/>
          <p:cNvSpPr txBox="1"/>
          <p:nvPr/>
        </p:nvSpPr>
        <p:spPr>
          <a:xfrm>
            <a:off x="145313" y="57335"/>
            <a:ext cx="2331087" cy="400110"/>
          </a:xfrm>
          <a:prstGeom prst="rect">
            <a:avLst/>
          </a:prstGeom>
          <a:noFill/>
        </p:spPr>
        <p:txBody>
          <a:bodyPr wrap="none" rtlCol="0">
            <a:spAutoFit/>
          </a:bodyPr>
          <a:lstStyle/>
          <a:p>
            <a:r>
              <a:rPr lang="sv-SE" sz="2000" b="1" dirty="0" smtClean="0">
                <a:solidFill>
                  <a:schemeClr val="accent1">
                    <a:lumMod val="50000"/>
                  </a:schemeClr>
                </a:solidFill>
                <a:latin typeface="Overpass" panose="00000500000000000000" pitchFamily="2" charset="0"/>
              </a:rPr>
              <a:t>Omsorgsnämnden</a:t>
            </a:r>
            <a:endParaRPr lang="sv-SE" sz="2000" b="1" dirty="0">
              <a:solidFill>
                <a:schemeClr val="accent1">
                  <a:lumMod val="50000"/>
                </a:schemeClr>
              </a:solidFill>
              <a:latin typeface="Overpass" panose="00000500000000000000" pitchFamily="2" charset="0"/>
            </a:endParaRPr>
          </a:p>
        </p:txBody>
      </p:sp>
      <p:pic>
        <p:nvPicPr>
          <p:cNvPr id="3" name="Bildobjekt 2"/>
          <p:cNvPicPr>
            <a:picLocks noChangeAspect="1"/>
          </p:cNvPicPr>
          <p:nvPr/>
        </p:nvPicPr>
        <p:blipFill>
          <a:blip r:embed="rId13"/>
          <a:stretch>
            <a:fillRect/>
          </a:stretch>
        </p:blipFill>
        <p:spPr>
          <a:xfrm>
            <a:off x="10631816" y="2322249"/>
            <a:ext cx="1044109" cy="930997"/>
          </a:xfrm>
          <a:prstGeom prst="rect">
            <a:avLst/>
          </a:prstGeom>
        </p:spPr>
      </p:pic>
      <p:cxnSp>
        <p:nvCxnSpPr>
          <p:cNvPr id="11" name="Rak 10"/>
          <p:cNvCxnSpPr/>
          <p:nvPr/>
        </p:nvCxnSpPr>
        <p:spPr>
          <a:xfrm flipV="1">
            <a:off x="2476400" y="1311522"/>
            <a:ext cx="631261" cy="3731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flipH="1">
            <a:off x="1855739" y="2562312"/>
            <a:ext cx="52252" cy="4725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2311654" y="3135012"/>
            <a:ext cx="2316170" cy="689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Rak 22"/>
          <p:cNvCxnSpPr/>
          <p:nvPr/>
        </p:nvCxnSpPr>
        <p:spPr>
          <a:xfrm flipH="1">
            <a:off x="4172088" y="3951507"/>
            <a:ext cx="913576" cy="9672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Rak 24"/>
          <p:cNvCxnSpPr/>
          <p:nvPr/>
        </p:nvCxnSpPr>
        <p:spPr>
          <a:xfrm flipH="1">
            <a:off x="4951094" y="4107620"/>
            <a:ext cx="1182237" cy="86672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Rak 26"/>
          <p:cNvCxnSpPr>
            <a:endCxn id="5" idx="1"/>
          </p:cNvCxnSpPr>
          <p:nvPr/>
        </p:nvCxnSpPr>
        <p:spPr>
          <a:xfrm flipV="1">
            <a:off x="7315851" y="3150721"/>
            <a:ext cx="2147351" cy="3714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Rak 30"/>
          <p:cNvCxnSpPr/>
          <p:nvPr/>
        </p:nvCxnSpPr>
        <p:spPr>
          <a:xfrm flipH="1">
            <a:off x="5558351" y="1708982"/>
            <a:ext cx="9072" cy="52279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ak 35"/>
          <p:cNvCxnSpPr/>
          <p:nvPr/>
        </p:nvCxnSpPr>
        <p:spPr>
          <a:xfrm>
            <a:off x="6260169" y="1183421"/>
            <a:ext cx="2868784" cy="6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Rak 38"/>
          <p:cNvCxnSpPr/>
          <p:nvPr/>
        </p:nvCxnSpPr>
        <p:spPr>
          <a:xfrm flipV="1">
            <a:off x="6104109" y="1871255"/>
            <a:ext cx="2899002" cy="835064"/>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descr="Bildresultat för inmu danc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3928459" y="11520256"/>
            <a:ext cx="319201" cy="2066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ldresultat för inmu dance"/>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8935" r="14818"/>
          <a:stretch/>
        </p:blipFill>
        <p:spPr bwMode="auto">
          <a:xfrm>
            <a:off x="7888314" y="5401526"/>
            <a:ext cx="1197980" cy="101734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ildresultat för inmu dance"/>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996478" y="4771275"/>
            <a:ext cx="1094693" cy="574714"/>
          </a:xfrm>
          <a:prstGeom prst="rect">
            <a:avLst/>
          </a:prstGeom>
          <a:noFill/>
          <a:extLst>
            <a:ext uri="{909E8E84-426E-40DD-AFC4-6F175D3DCCD1}">
              <a14:hiddenFill xmlns:a14="http://schemas.microsoft.com/office/drawing/2010/main">
                <a:solidFill>
                  <a:srgbClr val="FFFFFF"/>
                </a:solidFill>
              </a14:hiddenFill>
            </a:ext>
          </a:extLst>
        </p:spPr>
      </p:pic>
      <p:pic>
        <p:nvPicPr>
          <p:cNvPr id="71" name="Bildobjekt 70"/>
          <p:cNvPicPr>
            <a:picLocks noChangeAspect="1"/>
          </p:cNvPicPr>
          <p:nvPr/>
        </p:nvPicPr>
        <p:blipFill>
          <a:blip r:embed="rId17"/>
          <a:stretch>
            <a:fillRect/>
          </a:stretch>
        </p:blipFill>
        <p:spPr>
          <a:xfrm>
            <a:off x="9086294" y="5393695"/>
            <a:ext cx="1044673" cy="1017348"/>
          </a:xfrm>
          <a:prstGeom prst="rect">
            <a:avLst/>
          </a:prstGeom>
        </p:spPr>
      </p:pic>
      <p:cxnSp>
        <p:nvCxnSpPr>
          <p:cNvPr id="74" name="Rak 73"/>
          <p:cNvCxnSpPr/>
          <p:nvPr/>
        </p:nvCxnSpPr>
        <p:spPr>
          <a:xfrm>
            <a:off x="7124218" y="4048148"/>
            <a:ext cx="1163255" cy="723127"/>
          </a:xfrm>
          <a:prstGeom prst="line">
            <a:avLst/>
          </a:prstGeom>
        </p:spPr>
        <p:style>
          <a:lnRef idx="1">
            <a:schemeClr val="accent1"/>
          </a:lnRef>
          <a:fillRef idx="0">
            <a:schemeClr val="accent1"/>
          </a:fillRef>
          <a:effectRef idx="0">
            <a:schemeClr val="accent1"/>
          </a:effectRef>
          <a:fontRef idx="minor">
            <a:schemeClr val="tx1"/>
          </a:fontRef>
        </p:style>
      </p:cxnSp>
      <p:sp>
        <p:nvSpPr>
          <p:cNvPr id="78" name="textruta 77"/>
          <p:cNvSpPr txBox="1"/>
          <p:nvPr/>
        </p:nvSpPr>
        <p:spPr>
          <a:xfrm>
            <a:off x="9086294" y="4720808"/>
            <a:ext cx="1984839" cy="646331"/>
          </a:xfrm>
          <a:prstGeom prst="rect">
            <a:avLst/>
          </a:prstGeom>
          <a:noFill/>
        </p:spPr>
        <p:txBody>
          <a:bodyPr wrap="none" rtlCol="0">
            <a:spAutoFit/>
          </a:bodyPr>
          <a:lstStyle/>
          <a:p>
            <a:r>
              <a:rPr lang="sv-SE" sz="1200" b="1" dirty="0" err="1" smtClean="0"/>
              <a:t>inmuDance</a:t>
            </a:r>
            <a:r>
              <a:rPr lang="sv-SE" sz="1200" b="1" dirty="0" smtClean="0"/>
              <a:t> och </a:t>
            </a:r>
            <a:r>
              <a:rPr lang="sv-SE" sz="1200" b="1" dirty="0" err="1" smtClean="0"/>
              <a:t>inmuRELAX</a:t>
            </a:r>
            <a:r>
              <a:rPr lang="sv-SE" sz="1200" b="1" dirty="0" smtClean="0"/>
              <a:t> </a:t>
            </a:r>
            <a:r>
              <a:rPr lang="sv-SE" sz="1200" dirty="0" smtClean="0"/>
              <a:t/>
            </a:r>
            <a:br>
              <a:rPr lang="sv-SE" sz="1200" dirty="0" smtClean="0"/>
            </a:br>
            <a:r>
              <a:rPr lang="sv-SE" sz="1200" dirty="0" smtClean="0"/>
              <a:t>Musikkudde </a:t>
            </a:r>
            <a:r>
              <a:rPr lang="sv-SE" sz="1200" dirty="0"/>
              <a:t>för sensorisk </a:t>
            </a:r>
            <a:endParaRPr lang="sv-SE" sz="1200" dirty="0" smtClean="0"/>
          </a:p>
          <a:p>
            <a:r>
              <a:rPr lang="sv-SE" sz="1200" dirty="0" smtClean="0"/>
              <a:t>stimulering</a:t>
            </a:r>
            <a:endParaRPr lang="sv-SE" sz="1200" dirty="0"/>
          </a:p>
        </p:txBody>
      </p:sp>
      <p:cxnSp>
        <p:nvCxnSpPr>
          <p:cNvPr id="86" name="Rak 85"/>
          <p:cNvCxnSpPr/>
          <p:nvPr/>
        </p:nvCxnSpPr>
        <p:spPr>
          <a:xfrm flipV="1">
            <a:off x="6104109" y="2815532"/>
            <a:ext cx="3278727" cy="46900"/>
          </a:xfrm>
          <a:prstGeom prst="line">
            <a:avLst/>
          </a:prstGeom>
          <a:ln>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3" name="textruta 82"/>
          <p:cNvSpPr txBox="1"/>
          <p:nvPr/>
        </p:nvSpPr>
        <p:spPr>
          <a:xfrm>
            <a:off x="6923848" y="2657487"/>
            <a:ext cx="468963" cy="246221"/>
          </a:xfrm>
          <a:prstGeom prst="rect">
            <a:avLst/>
          </a:prstGeom>
          <a:noFill/>
        </p:spPr>
        <p:txBody>
          <a:bodyPr wrap="square" rtlCol="0">
            <a:spAutoFit/>
          </a:bodyPr>
          <a:lstStyle/>
          <a:p>
            <a:r>
              <a:rPr lang="sv-SE" sz="1000" dirty="0" smtClean="0">
                <a:solidFill>
                  <a:schemeClr val="accent1">
                    <a:lumMod val="60000"/>
                    <a:lumOff val="40000"/>
                  </a:schemeClr>
                </a:solidFill>
              </a:rPr>
              <a:t>2021</a:t>
            </a:r>
            <a:endParaRPr lang="sv-SE" sz="1000" dirty="0">
              <a:solidFill>
                <a:schemeClr val="accent1">
                  <a:lumMod val="60000"/>
                  <a:lumOff val="40000"/>
                </a:schemeClr>
              </a:solidFill>
            </a:endParaRPr>
          </a:p>
        </p:txBody>
      </p:sp>
      <p:sp>
        <p:nvSpPr>
          <p:cNvPr id="49" name="textruta 48"/>
          <p:cNvSpPr txBox="1"/>
          <p:nvPr/>
        </p:nvSpPr>
        <p:spPr>
          <a:xfrm>
            <a:off x="286841" y="1777944"/>
            <a:ext cx="859053" cy="276999"/>
          </a:xfrm>
          <a:prstGeom prst="rect">
            <a:avLst/>
          </a:prstGeom>
          <a:noFill/>
        </p:spPr>
        <p:txBody>
          <a:bodyPr wrap="square" rtlCol="0">
            <a:spAutoFit/>
          </a:bodyPr>
          <a:lstStyle/>
          <a:p>
            <a:r>
              <a:rPr lang="sv-SE" sz="1200" dirty="0" smtClean="0"/>
              <a:t>Anhöriga</a:t>
            </a:r>
          </a:p>
        </p:txBody>
      </p:sp>
      <p:cxnSp>
        <p:nvCxnSpPr>
          <p:cNvPr id="52" name="Rak 51"/>
          <p:cNvCxnSpPr/>
          <p:nvPr/>
        </p:nvCxnSpPr>
        <p:spPr>
          <a:xfrm flipV="1">
            <a:off x="4509325" y="1191925"/>
            <a:ext cx="643972" cy="3917"/>
          </a:xfrm>
          <a:prstGeom prst="line">
            <a:avLst/>
          </a:prstGeom>
        </p:spPr>
        <p:style>
          <a:lnRef idx="1">
            <a:schemeClr val="accent1"/>
          </a:lnRef>
          <a:fillRef idx="0">
            <a:schemeClr val="accent1"/>
          </a:fillRef>
          <a:effectRef idx="0">
            <a:schemeClr val="accent1"/>
          </a:effectRef>
          <a:fontRef idx="minor">
            <a:schemeClr val="tx1"/>
          </a:fontRef>
        </p:style>
      </p:cxnSp>
      <p:pic>
        <p:nvPicPr>
          <p:cNvPr id="30" name="Bildobjekt 2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120222" y="2929889"/>
            <a:ext cx="1123584" cy="1266750"/>
          </a:xfrm>
          <a:prstGeom prst="rect">
            <a:avLst/>
          </a:prstGeom>
        </p:spPr>
      </p:pic>
    </p:spTree>
    <p:extLst>
      <p:ext uri="{BB962C8B-B14F-4D97-AF65-F5344CB8AC3E}">
        <p14:creationId xmlns:p14="http://schemas.microsoft.com/office/powerpoint/2010/main" val="3514204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2867" y="353125"/>
            <a:ext cx="10972800" cy="1143000"/>
          </a:xfrm>
        </p:spPr>
        <p:txBody>
          <a:bodyPr/>
          <a:lstStyle/>
          <a:p>
            <a:r>
              <a:rPr lang="sv-SE" sz="3600" dirty="0" smtClean="0">
                <a:solidFill>
                  <a:schemeClr val="accent2"/>
                </a:solidFill>
              </a:rPr>
              <a:t>Investeringsredovisning </a:t>
            </a:r>
            <a:r>
              <a:rPr lang="sv-SE" dirty="0" smtClean="0"/>
              <a:t> </a:t>
            </a:r>
            <a:endParaRPr lang="sv-SE" dirty="0"/>
          </a:p>
        </p:txBody>
      </p:sp>
      <p:graphicFrame>
        <p:nvGraphicFramePr>
          <p:cNvPr id="8" name="Platshållare för innehåll 7"/>
          <p:cNvGraphicFramePr>
            <a:graphicFrameLocks noGrp="1"/>
          </p:cNvGraphicFramePr>
          <p:nvPr>
            <p:ph idx="1"/>
            <p:extLst>
              <p:ext uri="{D42A27DB-BD31-4B8C-83A1-F6EECF244321}">
                <p14:modId xmlns:p14="http://schemas.microsoft.com/office/powerpoint/2010/main" val="30460706"/>
              </p:ext>
            </p:extLst>
          </p:nvPr>
        </p:nvGraphicFramePr>
        <p:xfrm>
          <a:off x="1199456" y="1628800"/>
          <a:ext cx="6408712" cy="4089549"/>
        </p:xfrm>
        <a:graphic>
          <a:graphicData uri="http://schemas.openxmlformats.org/drawingml/2006/table">
            <a:tbl>
              <a:tblPr>
                <a:tableStyleId>{5C22544A-7EE6-4342-B048-85BDC9FD1C3A}</a:tableStyleId>
              </a:tblPr>
              <a:tblGrid>
                <a:gridCol w="3147843"/>
                <a:gridCol w="930428"/>
                <a:gridCol w="946742"/>
                <a:gridCol w="1383699"/>
              </a:tblGrid>
              <a:tr h="438134">
                <a:tc>
                  <a:txBody>
                    <a:bodyPr/>
                    <a:lstStyle/>
                    <a:p>
                      <a:pPr algn="l" fontAlgn="b"/>
                      <a:r>
                        <a:rPr lang="sv-SE" sz="1800" b="1" i="0" u="none" strike="noStrike" dirty="0" smtClean="0">
                          <a:solidFill>
                            <a:schemeClr val="tx2"/>
                          </a:solidFill>
                          <a:effectLst/>
                          <a:latin typeface="+mn-lt"/>
                        </a:rPr>
                        <a:t> Investeringsprojekt</a:t>
                      </a:r>
                      <a:endParaRPr lang="sv-SE" sz="1800" b="1"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ctr" fontAlgn="b"/>
                      <a:r>
                        <a:rPr lang="sv-SE" sz="1800" b="1" i="0" u="none" strike="noStrike" dirty="0" smtClean="0">
                          <a:solidFill>
                            <a:schemeClr val="tx2"/>
                          </a:solidFill>
                          <a:effectLst/>
                          <a:latin typeface="+mn-lt"/>
                        </a:rPr>
                        <a:t>Budget</a:t>
                      </a:r>
                      <a:endParaRPr lang="sv-SE" sz="1800" b="1" i="0" u="none" strike="noStrike" dirty="0">
                        <a:solidFill>
                          <a:schemeClr val="tx2"/>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noFill/>
                  </a:tcPr>
                </a:tc>
                <a:tc>
                  <a:txBody>
                    <a:bodyPr/>
                    <a:lstStyle/>
                    <a:p>
                      <a:pPr algn="ctr" fontAlgn="b"/>
                      <a:r>
                        <a:rPr lang="sv-SE" sz="1800" b="1" u="none" strike="noStrike" dirty="0" smtClean="0">
                          <a:solidFill>
                            <a:schemeClr val="tx2"/>
                          </a:solidFill>
                          <a:effectLst/>
                          <a:latin typeface="+mn-lt"/>
                        </a:rPr>
                        <a:t>Utfall</a:t>
                      </a:r>
                      <a:r>
                        <a:rPr lang="sv-SE" sz="1800" b="1" u="none" strike="noStrike" dirty="0">
                          <a:solidFill>
                            <a:schemeClr val="tx2"/>
                          </a:solidFill>
                          <a:effectLst/>
                          <a:latin typeface="+mn-lt"/>
                        </a:rPr>
                        <a:t> </a:t>
                      </a:r>
                      <a:endParaRPr lang="sv-SE" sz="1800" b="1" i="0" u="none" strike="noStrike" dirty="0">
                        <a:solidFill>
                          <a:schemeClr val="tx2"/>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solidFill>
                      <a:schemeClr val="accent1">
                        <a:lumMod val="60000"/>
                        <a:lumOff val="40000"/>
                      </a:schemeClr>
                    </a:solidFill>
                  </a:tcPr>
                </a:tc>
                <a:tc>
                  <a:txBody>
                    <a:bodyPr/>
                    <a:lstStyle/>
                    <a:p>
                      <a:pPr algn="ctr" fontAlgn="b"/>
                      <a:r>
                        <a:rPr lang="sv-SE" sz="1800" b="1" i="0" u="none" strike="noStrike" dirty="0" smtClean="0">
                          <a:solidFill>
                            <a:schemeClr val="tx2"/>
                          </a:solidFill>
                          <a:effectLst/>
                          <a:latin typeface="+mn-lt"/>
                        </a:rPr>
                        <a:t>Pågående</a:t>
                      </a:r>
                      <a:r>
                        <a:rPr lang="sv-SE" sz="1800" b="1" i="0" u="none" strike="noStrike" baseline="0" dirty="0" smtClean="0">
                          <a:solidFill>
                            <a:schemeClr val="tx2"/>
                          </a:solidFill>
                          <a:effectLst/>
                          <a:latin typeface="+mn-lt"/>
                        </a:rPr>
                        <a:t>/</a:t>
                      </a:r>
                      <a:br>
                        <a:rPr lang="sv-SE" sz="1800" b="1" i="0" u="none" strike="noStrike" baseline="0" dirty="0" smtClean="0">
                          <a:solidFill>
                            <a:schemeClr val="tx2"/>
                          </a:solidFill>
                          <a:effectLst/>
                          <a:latin typeface="+mn-lt"/>
                        </a:rPr>
                      </a:br>
                      <a:r>
                        <a:rPr lang="sv-SE" sz="1800" b="1" i="0" u="none" strike="noStrike" baseline="0" dirty="0" smtClean="0">
                          <a:solidFill>
                            <a:schemeClr val="tx2"/>
                          </a:solidFill>
                          <a:effectLst/>
                          <a:latin typeface="+mn-lt"/>
                        </a:rPr>
                        <a:t>överföring</a:t>
                      </a:r>
                      <a:endParaRPr lang="sv-SE" sz="1800" b="1"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r>
              <a:tr h="294282">
                <a:tc>
                  <a:txBody>
                    <a:bodyPr/>
                    <a:lstStyle/>
                    <a:p>
                      <a:pPr algn="l" fontAlgn="b"/>
                      <a:r>
                        <a:rPr lang="sv-SE" sz="1800" u="none" strike="noStrike" dirty="0" smtClean="0">
                          <a:solidFill>
                            <a:schemeClr val="tx2"/>
                          </a:solidFill>
                          <a:effectLst/>
                          <a:latin typeface="+mn-lt"/>
                        </a:rPr>
                        <a:t> Digitala </a:t>
                      </a:r>
                      <a:r>
                        <a:rPr lang="sv-SE" sz="1800" u="none" strike="noStrike" dirty="0">
                          <a:solidFill>
                            <a:schemeClr val="tx2"/>
                          </a:solidFill>
                          <a:effectLst/>
                          <a:latin typeface="+mn-lt"/>
                        </a:rPr>
                        <a:t>lås</a:t>
                      </a:r>
                      <a:endParaRPr lang="sv-SE" sz="18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-60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-55</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baseline="0" dirty="0" smtClean="0">
                          <a:solidFill>
                            <a:schemeClr val="tx2"/>
                          </a:solidFill>
                          <a:effectLst/>
                          <a:latin typeface="+mn-lt"/>
                        </a:rPr>
                        <a:t> </a:t>
                      </a:r>
                      <a:r>
                        <a:rPr lang="sv-SE" sz="1800" u="none" strike="noStrike" dirty="0" smtClean="0">
                          <a:solidFill>
                            <a:schemeClr val="tx2"/>
                          </a:solidFill>
                          <a:effectLst/>
                          <a:latin typeface="+mn-lt"/>
                        </a:rPr>
                        <a:t>Trådlösa nätverk </a:t>
                      </a:r>
                      <a:r>
                        <a:rPr lang="sv-SE" sz="1400" u="none" strike="noStrike" dirty="0" smtClean="0">
                          <a:solidFill>
                            <a:schemeClr val="tx2"/>
                          </a:solidFill>
                          <a:effectLst/>
                          <a:latin typeface="+mn-lt"/>
                        </a:rPr>
                        <a:t>(not 1)</a:t>
                      </a:r>
                      <a:endParaRPr lang="sv-SE" sz="14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-500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-338</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r>
                        <a:rPr lang="sv-SE" sz="1800" b="0" i="0" u="none" strike="noStrike" dirty="0" smtClean="0">
                          <a:solidFill>
                            <a:schemeClr val="tx2"/>
                          </a:solidFill>
                          <a:effectLst/>
                          <a:latin typeface="+mn-lt"/>
                        </a:rPr>
                        <a:t>-162</a:t>
                      </a:r>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Hinderbana utemiljö </a:t>
                      </a:r>
                      <a:endParaRPr lang="sv-SE" sz="18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b="0" i="0" u="none" strike="noStrike" dirty="0" smtClean="0">
                          <a:solidFill>
                            <a:schemeClr val="tx2"/>
                          </a:solidFill>
                          <a:effectLst/>
                          <a:latin typeface="+mn-lt"/>
                        </a:rPr>
                        <a:t>-60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-36</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Verksamhetssystem </a:t>
                      </a:r>
                      <a:r>
                        <a:rPr lang="sv-SE" sz="1400" u="none" strike="noStrike" dirty="0" smtClean="0">
                          <a:solidFill>
                            <a:schemeClr val="tx2"/>
                          </a:solidFill>
                          <a:effectLst/>
                          <a:latin typeface="+mn-lt"/>
                        </a:rPr>
                        <a:t>(not 2)</a:t>
                      </a:r>
                      <a:endParaRPr lang="sv-SE" sz="14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-500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-442</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a:r>
                        <a:rPr lang="sv-SE" dirty="0" smtClean="0">
                          <a:solidFill>
                            <a:schemeClr val="tx2"/>
                          </a:solidFill>
                        </a:rPr>
                        <a:t>-58</a:t>
                      </a:r>
                      <a:endParaRPr lang="sv-SE" dirty="0">
                        <a:solidFill>
                          <a:schemeClr val="tx2"/>
                        </a:solidFill>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Delnings ställ</a:t>
                      </a:r>
                      <a:r>
                        <a:rPr lang="sv-SE" sz="1800" u="none" strike="noStrike" baseline="0" dirty="0" smtClean="0">
                          <a:solidFill>
                            <a:schemeClr val="tx2"/>
                          </a:solidFill>
                          <a:effectLst/>
                          <a:latin typeface="+mn-lt"/>
                        </a:rPr>
                        <a:t> fiber </a:t>
                      </a:r>
                      <a:r>
                        <a:rPr lang="sv-SE" sz="1400" u="none" strike="noStrike" baseline="0" dirty="0" smtClean="0">
                          <a:solidFill>
                            <a:schemeClr val="tx2"/>
                          </a:solidFill>
                          <a:effectLst/>
                          <a:latin typeface="+mn-lt"/>
                        </a:rPr>
                        <a:t>(not 3)</a:t>
                      </a:r>
                      <a:endParaRPr lang="sv-SE" sz="14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a:solidFill>
                            <a:schemeClr val="tx2"/>
                          </a:solidFill>
                          <a:effectLst/>
                          <a:latin typeface="+mn-lt"/>
                        </a:rPr>
                        <a:t>-</a:t>
                      </a:r>
                      <a:r>
                        <a:rPr lang="sv-SE" sz="1800" u="none" strike="noStrike" dirty="0" smtClean="0">
                          <a:solidFill>
                            <a:schemeClr val="tx2"/>
                          </a:solidFill>
                          <a:effectLst/>
                          <a:latin typeface="+mn-lt"/>
                        </a:rPr>
                        <a:t>160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0</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r>
                        <a:rPr lang="sv-SE" sz="1800" b="0" i="0" u="none" strike="noStrike" dirty="0" smtClean="0">
                          <a:solidFill>
                            <a:schemeClr val="tx2"/>
                          </a:solidFill>
                          <a:effectLst/>
                          <a:latin typeface="+mn-lt"/>
                        </a:rPr>
                        <a:t>-160</a:t>
                      </a:r>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800" u="none" strike="noStrike" dirty="0" smtClean="0">
                          <a:solidFill>
                            <a:schemeClr val="tx2"/>
                          </a:solidFill>
                          <a:effectLst/>
                          <a:latin typeface="+mn-lt"/>
                        </a:rPr>
                        <a:t> Byte av vitvaror duvans café</a:t>
                      </a:r>
                      <a:endParaRPr lang="sv-SE" sz="1800" b="0" i="0" u="none" strike="noStrike" dirty="0" smtClean="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b="0" i="0" u="none" strike="noStrike" dirty="0" smtClean="0">
                          <a:solidFill>
                            <a:schemeClr val="tx2"/>
                          </a:solidFill>
                          <a:effectLst/>
                          <a:latin typeface="+mn-lt"/>
                        </a:rPr>
                        <a:t>-93</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-87</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Inventarier särskilt boende</a:t>
                      </a:r>
                      <a:endParaRPr lang="sv-SE" sz="18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b="0" i="0" u="none" strike="noStrike" dirty="0" smtClean="0">
                          <a:solidFill>
                            <a:schemeClr val="tx2"/>
                          </a:solidFill>
                          <a:effectLst/>
                          <a:latin typeface="+mn-lt"/>
                        </a:rPr>
                        <a:t>-300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0</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Inventarier</a:t>
                      </a:r>
                      <a:r>
                        <a:rPr lang="sv-SE" sz="1800" u="none" strike="noStrike" baseline="0" dirty="0" smtClean="0">
                          <a:solidFill>
                            <a:schemeClr val="tx2"/>
                          </a:solidFill>
                          <a:effectLst/>
                          <a:latin typeface="+mn-lt"/>
                        </a:rPr>
                        <a:t> hemtjänsten</a:t>
                      </a:r>
                      <a:endParaRPr lang="sv-SE" sz="18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-100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-122</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a:endParaRPr lang="sv-SE" dirty="0">
                        <a:solidFill>
                          <a:schemeClr val="tx2"/>
                        </a:solidFill>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Höj</a:t>
                      </a:r>
                      <a:r>
                        <a:rPr lang="sv-SE" sz="1800" u="none" strike="noStrike" baseline="0" dirty="0" smtClean="0">
                          <a:solidFill>
                            <a:schemeClr val="tx2"/>
                          </a:solidFill>
                          <a:effectLst/>
                          <a:latin typeface="+mn-lt"/>
                        </a:rPr>
                        <a:t> och sänkbara sängar</a:t>
                      </a:r>
                      <a:r>
                        <a:rPr lang="sv-SE" sz="1400" u="none" strike="noStrike" baseline="0" dirty="0" smtClean="0">
                          <a:solidFill>
                            <a:schemeClr val="tx2"/>
                          </a:solidFill>
                          <a:effectLst/>
                          <a:latin typeface="+mn-lt"/>
                        </a:rPr>
                        <a:t>(not 4) </a:t>
                      </a:r>
                      <a:endParaRPr lang="sv-SE" sz="14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-100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0</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r>
                        <a:rPr lang="sv-SE" sz="1800" b="0" i="0" u="none" strike="noStrike" dirty="0" smtClean="0">
                          <a:solidFill>
                            <a:schemeClr val="tx2"/>
                          </a:solidFill>
                          <a:effectLst/>
                          <a:latin typeface="+mn-lt"/>
                        </a:rPr>
                        <a:t>-20</a:t>
                      </a:r>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algn="l" fontAlgn="b"/>
                      <a:r>
                        <a:rPr lang="sv-SE" sz="1800" u="none" strike="noStrike" dirty="0" smtClean="0">
                          <a:solidFill>
                            <a:schemeClr val="tx2"/>
                          </a:solidFill>
                          <a:effectLst/>
                          <a:latin typeface="+mn-lt"/>
                        </a:rPr>
                        <a:t> E-</a:t>
                      </a:r>
                      <a:r>
                        <a:rPr lang="sv-SE" sz="1800" u="none" strike="noStrike" dirty="0" err="1" smtClean="0">
                          <a:solidFill>
                            <a:schemeClr val="tx2"/>
                          </a:solidFill>
                          <a:effectLst/>
                          <a:latin typeface="+mn-lt"/>
                        </a:rPr>
                        <a:t>healt</a:t>
                      </a:r>
                      <a:r>
                        <a:rPr lang="sv-SE" sz="1800" u="none" strike="noStrike" baseline="0" dirty="0" smtClean="0">
                          <a:solidFill>
                            <a:schemeClr val="tx2"/>
                          </a:solidFill>
                          <a:effectLst/>
                          <a:latin typeface="+mn-lt"/>
                        </a:rPr>
                        <a:t> Innovation </a:t>
                      </a:r>
                      <a:r>
                        <a:rPr lang="sv-SE" sz="1400" u="none" strike="noStrike" baseline="0" dirty="0" smtClean="0">
                          <a:solidFill>
                            <a:schemeClr val="tx2"/>
                          </a:solidFill>
                          <a:effectLst/>
                          <a:latin typeface="+mn-lt"/>
                        </a:rPr>
                        <a:t>(not 5)</a:t>
                      </a:r>
                      <a:endParaRPr lang="sv-SE" sz="1400" b="0" i="0" u="none" strike="noStrike" dirty="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smtClean="0">
                          <a:solidFill>
                            <a:schemeClr val="tx2"/>
                          </a:solidFill>
                          <a:effectLst/>
                          <a:latin typeface="+mn-lt"/>
                        </a:rPr>
                        <a:t>-130</a:t>
                      </a:r>
                      <a:endParaRPr lang="sv-SE" sz="1800" b="0" i="0" u="none" strike="noStrike" dirty="0">
                        <a:solidFill>
                          <a:schemeClr val="tx2"/>
                        </a:solidFill>
                        <a:effectLst/>
                        <a:latin typeface="+mn-lt"/>
                      </a:endParaRPr>
                    </a:p>
                  </a:txBody>
                  <a:tcPr marL="9525" marR="9525" marT="9525" marB="0">
                    <a:noFill/>
                  </a:tcPr>
                </a:tc>
                <a:tc>
                  <a:txBody>
                    <a:bodyPr/>
                    <a:lstStyle/>
                    <a:p>
                      <a:pPr algn="ctr" fontAlgn="b"/>
                      <a:r>
                        <a:rPr lang="sv-SE" sz="1800" u="none" strike="noStrike" dirty="0" smtClean="0">
                          <a:solidFill>
                            <a:schemeClr val="tx2"/>
                          </a:solidFill>
                          <a:effectLst/>
                          <a:latin typeface="+mn-lt"/>
                        </a:rPr>
                        <a:t>0</a:t>
                      </a:r>
                      <a:endParaRPr lang="sv-SE" sz="1800" b="0" i="0" u="none" strike="noStrike" dirty="0">
                        <a:solidFill>
                          <a:schemeClr val="tx2"/>
                        </a:solidFill>
                        <a:effectLst/>
                        <a:latin typeface="+mn-lt"/>
                      </a:endParaRPr>
                    </a:p>
                  </a:txBody>
                  <a:tcPr marL="9525" marR="9525" marT="9525" marB="0" anchor="b">
                    <a:solidFill>
                      <a:schemeClr val="accent1">
                        <a:lumMod val="60000"/>
                        <a:lumOff val="40000"/>
                      </a:schemeClr>
                    </a:solidFill>
                  </a:tcPr>
                </a:tc>
                <a:tc>
                  <a:txBody>
                    <a:bodyPr/>
                    <a:lstStyle/>
                    <a:p>
                      <a:pPr algn="ctr" fontAlgn="b"/>
                      <a:r>
                        <a:rPr lang="sv-SE" sz="1800" b="0" i="0" u="none" strike="noStrike" dirty="0" smtClean="0">
                          <a:solidFill>
                            <a:schemeClr val="tx2"/>
                          </a:solidFill>
                          <a:effectLst/>
                          <a:latin typeface="+mn-lt"/>
                        </a:rPr>
                        <a:t>-130</a:t>
                      </a:r>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noFill/>
                  </a:tcPr>
                </a:tc>
              </a:tr>
              <a:tr h="2942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800" u="none" strike="noStrike" dirty="0" smtClean="0">
                          <a:solidFill>
                            <a:schemeClr val="tx2"/>
                          </a:solidFill>
                          <a:effectLst/>
                          <a:latin typeface="+mn-lt"/>
                        </a:rPr>
                        <a:t> Inventarier Funktionshinder</a:t>
                      </a:r>
                      <a:endParaRPr lang="sv-SE" sz="1800" b="0" i="0" u="none" strike="noStrike" dirty="0" smtClean="0">
                        <a:solidFill>
                          <a:schemeClr val="tx2"/>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noFill/>
                  </a:tcPr>
                </a:tc>
                <a:tc>
                  <a:txBody>
                    <a:bodyPr/>
                    <a:lstStyle/>
                    <a:p>
                      <a:pPr algn="ctr" fontAlgn="t"/>
                      <a:r>
                        <a:rPr lang="sv-SE" sz="1800" u="none" strike="noStrike" dirty="0">
                          <a:solidFill>
                            <a:schemeClr val="tx2"/>
                          </a:solidFill>
                          <a:effectLst/>
                          <a:latin typeface="+mn-lt"/>
                        </a:rPr>
                        <a:t>-100</a:t>
                      </a:r>
                      <a:endParaRPr lang="sv-SE" sz="1800" b="0" i="0" u="none" strike="noStrike" dirty="0">
                        <a:solidFill>
                          <a:schemeClr val="tx2"/>
                        </a:solidFill>
                        <a:effectLst/>
                        <a:latin typeface="+mn-lt"/>
                      </a:endParaRPr>
                    </a:p>
                  </a:txBody>
                  <a:tcPr marL="9525" marR="9525" marT="9525" marB="0">
                    <a:lnB w="12700" cap="flat" cmpd="sng" algn="ctr">
                      <a:solidFill>
                        <a:schemeClr val="tx1"/>
                      </a:solidFill>
                      <a:prstDash val="solid"/>
                      <a:round/>
                      <a:headEnd type="none" w="med" len="med"/>
                      <a:tailEnd type="none" w="med" len="med"/>
                    </a:lnB>
                    <a:noFill/>
                  </a:tcPr>
                </a:tc>
                <a:tc>
                  <a:txBody>
                    <a:bodyPr/>
                    <a:lstStyle/>
                    <a:p>
                      <a:pPr algn="ctr" fontAlgn="b"/>
                      <a:r>
                        <a:rPr lang="sv-SE" sz="1800" u="none" strike="noStrike" dirty="0" smtClean="0">
                          <a:solidFill>
                            <a:schemeClr val="tx2"/>
                          </a:solidFill>
                          <a:effectLst/>
                          <a:latin typeface="+mn-lt"/>
                        </a:rPr>
                        <a:t>-27</a:t>
                      </a:r>
                      <a:r>
                        <a:rPr lang="sv-SE" sz="1800" u="none" strike="noStrike" dirty="0">
                          <a:solidFill>
                            <a:schemeClr val="tx2"/>
                          </a:solidFill>
                          <a:effectLst/>
                          <a:latin typeface="+mn-lt"/>
                        </a:rPr>
                        <a:t> </a:t>
                      </a:r>
                      <a:endParaRPr lang="sv-SE" sz="1800" b="0" i="0" u="none" strike="noStrike" dirty="0">
                        <a:solidFill>
                          <a:schemeClr val="tx2"/>
                        </a:solidFill>
                        <a:effectLst/>
                        <a:latin typeface="+mn-lt"/>
                      </a:endParaRPr>
                    </a:p>
                  </a:txBody>
                  <a:tcPr marL="9525" marR="9525" marT="9525" marB="0" anchor="b">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endParaRPr lang="sv-SE" sz="1800" b="0"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r>
              <a:tr h="29428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800" b="1" i="0" u="none" strike="noStrike" dirty="0" smtClean="0">
                          <a:solidFill>
                            <a:schemeClr val="tx2"/>
                          </a:solidFill>
                          <a:effectLst/>
                          <a:latin typeface="+mn-lt"/>
                        </a:rPr>
                        <a:t>Totalt:</a:t>
                      </a:r>
                    </a:p>
                  </a:txBody>
                  <a:tcPr marL="9525" marR="9525" marT="9525"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pPr algn="ctr" fontAlgn="t"/>
                      <a:r>
                        <a:rPr lang="sv-SE" sz="1800" b="1" i="0" u="none" strike="noStrike" dirty="0" smtClean="0">
                          <a:solidFill>
                            <a:schemeClr val="tx2"/>
                          </a:solidFill>
                          <a:effectLst/>
                          <a:latin typeface="+mn-lt"/>
                        </a:rPr>
                        <a:t>-2</a:t>
                      </a:r>
                      <a:r>
                        <a:rPr lang="sv-SE" sz="1800" b="1" i="0" u="none" strike="noStrike" baseline="0" dirty="0" smtClean="0">
                          <a:solidFill>
                            <a:schemeClr val="tx2"/>
                          </a:solidFill>
                          <a:effectLst/>
                          <a:latin typeface="+mn-lt"/>
                        </a:rPr>
                        <a:t> 103</a:t>
                      </a:r>
                      <a:endParaRPr lang="sv-SE" sz="1800" b="1" i="0" u="none" strike="noStrike" dirty="0">
                        <a:solidFill>
                          <a:schemeClr val="tx2"/>
                        </a:solidFill>
                        <a:effectLst/>
                        <a:latin typeface="+mn-lt"/>
                      </a:endParaRPr>
                    </a:p>
                  </a:txBody>
                  <a:tcPr marL="9525" marR="9525" marT="9525"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sv-SE" sz="1800" b="1" i="0" u="none" strike="noStrike" dirty="0" smtClean="0">
                          <a:solidFill>
                            <a:schemeClr val="tx2"/>
                          </a:solidFill>
                          <a:effectLst/>
                          <a:latin typeface="+mn-lt"/>
                        </a:rPr>
                        <a:t>-1 107</a:t>
                      </a:r>
                      <a:endParaRPr lang="sv-SE" sz="1800" b="1" i="0" u="none" strike="noStrike" dirty="0">
                        <a:solidFill>
                          <a:schemeClr val="tx2"/>
                        </a:solidFill>
                        <a:effectLst/>
                        <a:latin typeface="+mn-lt"/>
                      </a:endParaRPr>
                    </a:p>
                  </a:txBody>
                  <a:tcPr marL="9525" marR="9525"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fontAlgn="b"/>
                      <a:r>
                        <a:rPr lang="sv-SE" sz="1800" b="1" i="0" u="none" strike="noStrike" dirty="0" smtClean="0">
                          <a:solidFill>
                            <a:schemeClr val="tx2"/>
                          </a:solidFill>
                          <a:effectLst/>
                          <a:latin typeface="+mn-lt"/>
                        </a:rPr>
                        <a:t>-530</a:t>
                      </a:r>
                      <a:endParaRPr lang="sv-SE" sz="1800" b="1" i="0" u="none" strike="noStrike" dirty="0">
                        <a:solidFill>
                          <a:schemeClr val="tx2"/>
                        </a:solidFill>
                        <a:effectLst/>
                        <a:latin typeface="+mn-lt"/>
                      </a:endParaRPr>
                    </a:p>
                  </a:txBody>
                  <a:tcPr marL="9525" marR="9525" marT="9525"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18</a:t>
            </a:fld>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3" name="Rektangel med rundade hörn 2"/>
          <p:cNvSpPr/>
          <p:nvPr/>
        </p:nvSpPr>
        <p:spPr>
          <a:xfrm>
            <a:off x="8184232" y="1700808"/>
            <a:ext cx="3168352" cy="410445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  Trådlösa </a:t>
            </a:r>
            <a:endParaRPr lang="sv-SE" dirty="0"/>
          </a:p>
        </p:txBody>
      </p:sp>
      <p:sp>
        <p:nvSpPr>
          <p:cNvPr id="7" name="textruta 6"/>
          <p:cNvSpPr txBox="1"/>
          <p:nvPr/>
        </p:nvSpPr>
        <p:spPr>
          <a:xfrm>
            <a:off x="7824192" y="934475"/>
            <a:ext cx="3744416" cy="5016758"/>
          </a:xfrm>
          <a:prstGeom prst="rect">
            <a:avLst/>
          </a:prstGeom>
          <a:noFill/>
        </p:spPr>
        <p:txBody>
          <a:bodyPr wrap="square" rtlCol="0">
            <a:spAutoFit/>
          </a:bodyPr>
          <a:lstStyle/>
          <a:p>
            <a:endParaRPr lang="sv-SE" sz="1200" dirty="0" smtClean="0"/>
          </a:p>
          <a:p>
            <a:endParaRPr lang="sv-SE" sz="1200" dirty="0"/>
          </a:p>
          <a:p>
            <a:endParaRPr lang="sv-SE" sz="1200" dirty="0" smtClean="0"/>
          </a:p>
          <a:p>
            <a:endParaRPr lang="sv-SE" sz="1200" dirty="0"/>
          </a:p>
          <a:p>
            <a:r>
              <a:rPr lang="sv-SE" sz="1600" b="1" dirty="0" smtClean="0">
                <a:solidFill>
                  <a:schemeClr val="tx2"/>
                </a:solidFill>
              </a:rPr>
              <a:t>Not:</a:t>
            </a:r>
          </a:p>
          <a:p>
            <a:r>
              <a:rPr lang="sv-SE" sz="1600" b="1" dirty="0" smtClean="0">
                <a:solidFill>
                  <a:schemeClr val="tx2"/>
                </a:solidFill>
              </a:rPr>
              <a:t>1) Finns beställning som är gjord men inte levererad.</a:t>
            </a:r>
          </a:p>
          <a:p>
            <a:endParaRPr lang="sv-SE" sz="1600" b="1" dirty="0" smtClean="0">
              <a:solidFill>
                <a:schemeClr val="tx2"/>
              </a:solidFill>
            </a:endParaRPr>
          </a:p>
          <a:p>
            <a:r>
              <a:rPr lang="sv-SE" sz="1600" b="1" dirty="0" smtClean="0">
                <a:solidFill>
                  <a:schemeClr val="tx2"/>
                </a:solidFill>
              </a:rPr>
              <a:t>2) </a:t>
            </a:r>
            <a:r>
              <a:rPr lang="sv-SE" sz="1600" b="1" dirty="0">
                <a:solidFill>
                  <a:schemeClr val="tx2"/>
                </a:solidFill>
              </a:rPr>
              <a:t>D</a:t>
            </a:r>
            <a:r>
              <a:rPr lang="sv-SE" sz="1600" b="1" dirty="0" smtClean="0">
                <a:solidFill>
                  <a:schemeClr val="tx2"/>
                </a:solidFill>
              </a:rPr>
              <a:t>et finns ytterligare delar för HSL -</a:t>
            </a:r>
            <a:r>
              <a:rPr lang="sv-SE" sz="1600" b="1" dirty="0" err="1" smtClean="0">
                <a:solidFill>
                  <a:schemeClr val="tx2"/>
                </a:solidFill>
              </a:rPr>
              <a:t>vht</a:t>
            </a:r>
            <a:r>
              <a:rPr lang="sv-SE" sz="1600" b="1" dirty="0" smtClean="0">
                <a:solidFill>
                  <a:schemeClr val="tx2"/>
                </a:solidFill>
              </a:rPr>
              <a:t> system som ej är slutförda.</a:t>
            </a:r>
          </a:p>
          <a:p>
            <a:endParaRPr lang="sv-SE" sz="1600" b="1" dirty="0" smtClean="0">
              <a:solidFill>
                <a:schemeClr val="tx2"/>
              </a:solidFill>
            </a:endParaRPr>
          </a:p>
          <a:p>
            <a:r>
              <a:rPr lang="sv-SE" sz="1600" b="1" dirty="0" smtClean="0">
                <a:solidFill>
                  <a:schemeClr val="tx2"/>
                </a:solidFill>
              </a:rPr>
              <a:t>3) Atea kunde inte leverera nätverksprodukterna som planerat.</a:t>
            </a:r>
            <a:endParaRPr lang="sv-SE" sz="1600" b="1" dirty="0">
              <a:solidFill>
                <a:schemeClr val="tx2"/>
              </a:solidFill>
            </a:endParaRPr>
          </a:p>
          <a:p>
            <a:endParaRPr lang="sv-SE" sz="1600" b="1" dirty="0" smtClean="0">
              <a:solidFill>
                <a:schemeClr val="tx2"/>
              </a:solidFill>
            </a:endParaRPr>
          </a:p>
          <a:p>
            <a:r>
              <a:rPr lang="sv-SE" sz="1600" b="1" dirty="0" smtClean="0">
                <a:solidFill>
                  <a:schemeClr val="tx2"/>
                </a:solidFill>
              </a:rPr>
              <a:t>4) Pga. av pandemin så har inte detta prioriterats, och med denna överföring av medel så är budgeten samma 2021 som 2020.</a:t>
            </a:r>
          </a:p>
          <a:p>
            <a:endParaRPr lang="sv-SE" sz="1600" b="1" dirty="0">
              <a:solidFill>
                <a:schemeClr val="tx2"/>
              </a:solidFill>
            </a:endParaRPr>
          </a:p>
          <a:p>
            <a:r>
              <a:rPr lang="sv-SE" sz="1600" b="1" dirty="0" smtClean="0">
                <a:solidFill>
                  <a:schemeClr val="tx2"/>
                </a:solidFill>
              </a:rPr>
              <a:t>5) Projektet kommer igång 2021.</a:t>
            </a:r>
          </a:p>
          <a:p>
            <a:endParaRPr lang="sv-SE" sz="1600" dirty="0"/>
          </a:p>
        </p:txBody>
      </p:sp>
    </p:spTree>
    <p:extLst>
      <p:ext uri="{BB962C8B-B14F-4D97-AF65-F5344CB8AC3E}">
        <p14:creationId xmlns:p14="http://schemas.microsoft.com/office/powerpoint/2010/main" val="2934193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07368" y="589334"/>
            <a:ext cx="11449272" cy="1143000"/>
          </a:xfrm>
        </p:spPr>
        <p:txBody>
          <a:bodyPr>
            <a:noAutofit/>
          </a:bodyPr>
          <a:lstStyle/>
          <a:p>
            <a:r>
              <a:rPr lang="sv-SE" sz="3200" dirty="0">
                <a:solidFill>
                  <a:schemeClr val="accent2"/>
                </a:solidFill>
                <a:ea typeface="+mn-ea"/>
              </a:rPr>
              <a:t>Resultat av årets utfall </a:t>
            </a:r>
            <a:r>
              <a:rPr lang="sv-SE" sz="3200" dirty="0" smtClean="0">
                <a:solidFill>
                  <a:schemeClr val="accent2"/>
                </a:solidFill>
                <a:ea typeface="+mn-ea"/>
              </a:rPr>
              <a:t>förvaltningsgemensamt + 2 908 tkr </a:t>
            </a:r>
            <a:endParaRPr lang="sv-SE" sz="3200" dirty="0">
              <a:solidFill>
                <a:schemeClr val="accent2"/>
              </a:solidFill>
              <a:ea typeface="+mn-ea"/>
            </a:endParaRPr>
          </a:p>
        </p:txBody>
      </p:sp>
      <p:sp>
        <p:nvSpPr>
          <p:cNvPr id="3" name="Platshållare för innehåll 2"/>
          <p:cNvSpPr>
            <a:spLocks noGrp="1"/>
          </p:cNvSpPr>
          <p:nvPr>
            <p:ph idx="1"/>
          </p:nvPr>
        </p:nvSpPr>
        <p:spPr>
          <a:xfrm>
            <a:off x="595808" y="1625608"/>
            <a:ext cx="11692880" cy="4525963"/>
          </a:xfrm>
        </p:spPr>
        <p:txBody>
          <a:bodyPr>
            <a:normAutofit fontScale="92500" lnSpcReduction="10000"/>
          </a:bodyPr>
          <a:lstStyle/>
          <a:p>
            <a:r>
              <a:rPr lang="sv-SE" b="1" dirty="0" smtClean="0"/>
              <a:t>Administration						+   743 tkr </a:t>
            </a:r>
            <a:r>
              <a:rPr lang="sv-SE" b="1" dirty="0" err="1" smtClean="0"/>
              <a:t>exkl</a:t>
            </a:r>
            <a:r>
              <a:rPr lang="sv-SE" b="1" dirty="0" smtClean="0"/>
              <a:t> covid-19</a:t>
            </a:r>
            <a:r>
              <a:rPr lang="sv-SE" dirty="0" smtClean="0"/>
              <a:t/>
            </a:r>
            <a:br>
              <a:rPr lang="sv-SE" dirty="0" smtClean="0"/>
            </a:br>
            <a:r>
              <a:rPr lang="sv-SE" dirty="0"/>
              <a:t>* Personalkostnader                + 322 tkr</a:t>
            </a:r>
          </a:p>
          <a:p>
            <a:pPr marL="0" indent="0">
              <a:buNone/>
            </a:pPr>
            <a:r>
              <a:rPr lang="sv-SE" dirty="0">
                <a:solidFill>
                  <a:srgbClr val="FF0000"/>
                </a:solidFill>
              </a:rPr>
              <a:t> </a:t>
            </a:r>
            <a:r>
              <a:rPr lang="sv-SE" dirty="0" smtClean="0">
                <a:solidFill>
                  <a:srgbClr val="FF0000"/>
                </a:solidFill>
              </a:rPr>
              <a:t>    </a:t>
            </a:r>
            <a:r>
              <a:rPr lang="sv-SE" dirty="0"/>
              <a:t>*</a:t>
            </a:r>
            <a:r>
              <a:rPr lang="sv-SE" dirty="0" smtClean="0">
                <a:solidFill>
                  <a:srgbClr val="FF0000"/>
                </a:solidFill>
              </a:rPr>
              <a:t> </a:t>
            </a:r>
            <a:r>
              <a:rPr lang="sv-SE" dirty="0"/>
              <a:t>Annonskostnader    	     + 176 </a:t>
            </a:r>
            <a:r>
              <a:rPr lang="sv-SE" dirty="0" smtClean="0"/>
              <a:t>tkr</a:t>
            </a:r>
            <a:r>
              <a:rPr lang="sv-SE" sz="2200" dirty="0"/>
              <a:t> </a:t>
            </a:r>
            <a:endParaRPr lang="sv-SE" dirty="0"/>
          </a:p>
          <a:p>
            <a:pPr marL="0" indent="0">
              <a:buNone/>
            </a:pPr>
            <a:r>
              <a:rPr lang="sv-SE" dirty="0"/>
              <a:t>     * Övrig drift		      	     + 245 </a:t>
            </a:r>
            <a:r>
              <a:rPr lang="sv-SE" dirty="0" smtClean="0"/>
              <a:t>tkr  </a:t>
            </a:r>
          </a:p>
          <a:p>
            <a:pPr marL="0" indent="0">
              <a:buNone/>
            </a:pPr>
            <a:r>
              <a:rPr lang="sv-SE" dirty="0"/>
              <a:t> </a:t>
            </a:r>
            <a:r>
              <a:rPr lang="sv-SE" dirty="0" smtClean="0"/>
              <a:t>     </a:t>
            </a:r>
            <a:r>
              <a:rPr lang="sv-SE" sz="1900" dirty="0" smtClean="0"/>
              <a:t> </a:t>
            </a:r>
            <a:r>
              <a:rPr lang="sv-SE" sz="1900" b="1" dirty="0" smtClean="0"/>
              <a:t>Analys:</a:t>
            </a:r>
            <a:r>
              <a:rPr lang="sv-SE" sz="1900" dirty="0" smtClean="0"/>
              <a:t> En tjänst är reducerad och mindre semesteruttag. Annonsering har inte behövts </a:t>
            </a:r>
            <a:br>
              <a:rPr lang="sv-SE" sz="1900" dirty="0" smtClean="0"/>
            </a:br>
            <a:r>
              <a:rPr lang="sv-SE" sz="1900" dirty="0" smtClean="0"/>
              <a:t>        göras i den omfattning  som budgeterats. I övrig drift finns bland annat utbildningsmedel, vilket inte </a:t>
            </a:r>
            <a:br>
              <a:rPr lang="sv-SE" sz="1900" dirty="0" smtClean="0"/>
            </a:br>
            <a:r>
              <a:rPr lang="sv-SE" sz="1900" dirty="0" smtClean="0"/>
              <a:t>        behövts användas eftersom vi sökt och fått pengar via omställningsfonden och det har inte heller använts </a:t>
            </a:r>
            <a:br>
              <a:rPr lang="sv-SE" sz="1900" dirty="0" smtClean="0"/>
            </a:br>
            <a:r>
              <a:rPr lang="sv-SE" sz="1900" dirty="0" smtClean="0"/>
              <a:t>        på grund av covid-19.</a:t>
            </a:r>
          </a:p>
          <a:p>
            <a:r>
              <a:rPr lang="sv-SE" b="1" dirty="0" smtClean="0"/>
              <a:t>IT							 	  + 2 165 tkr </a:t>
            </a:r>
            <a:r>
              <a:rPr lang="sv-SE" b="1" dirty="0" err="1" smtClean="0"/>
              <a:t>exkl</a:t>
            </a:r>
            <a:r>
              <a:rPr lang="sv-SE" b="1" dirty="0" smtClean="0"/>
              <a:t> covid-19</a:t>
            </a:r>
            <a:br>
              <a:rPr lang="sv-SE" b="1" dirty="0" smtClean="0"/>
            </a:br>
            <a:r>
              <a:rPr lang="sv-SE" dirty="0" smtClean="0"/>
              <a:t>* Drift			   +2 165 tkr</a:t>
            </a:r>
            <a:br>
              <a:rPr lang="sv-SE" dirty="0" smtClean="0"/>
            </a:br>
            <a:r>
              <a:rPr lang="sv-SE" dirty="0"/>
              <a:t> </a:t>
            </a:r>
            <a:r>
              <a:rPr lang="sv-SE" dirty="0" smtClean="0"/>
              <a:t>  </a:t>
            </a:r>
            <a:r>
              <a:rPr lang="sv-SE" sz="1900" b="1" dirty="0" smtClean="0"/>
              <a:t>Analys: </a:t>
            </a:r>
            <a:r>
              <a:rPr lang="sv-SE" sz="1900" dirty="0" smtClean="0"/>
              <a:t>Byte av larmutrustning på särskilda boenden har ej skett i den utsträckning som </a:t>
            </a:r>
            <a:r>
              <a:rPr lang="sv-SE" sz="1900" dirty="0"/>
              <a:t>det var </a:t>
            </a:r>
            <a:r>
              <a:rPr lang="sv-SE" sz="1900" dirty="0" smtClean="0"/>
              <a:t>tänkt, </a:t>
            </a:r>
          </a:p>
          <a:p>
            <a:pPr marL="0" indent="0">
              <a:buNone/>
            </a:pPr>
            <a:r>
              <a:rPr lang="sv-SE" sz="1900" dirty="0" smtClean="0"/>
              <a:t>          samt mindre </a:t>
            </a:r>
            <a:r>
              <a:rPr lang="sv-SE" sz="1900" dirty="0"/>
              <a:t>inköp av </a:t>
            </a:r>
            <a:r>
              <a:rPr lang="sv-SE" sz="1900" dirty="0" smtClean="0"/>
              <a:t>datorprogram.</a:t>
            </a:r>
          </a:p>
          <a:p>
            <a:pPr marL="0" indent="0">
              <a:buNone/>
            </a:pPr>
            <a:r>
              <a:rPr lang="sv-SE" sz="1900" dirty="0"/>
              <a:t>	</a:t>
            </a:r>
            <a:r>
              <a:rPr lang="sv-SE" sz="1900" dirty="0" smtClean="0"/>
              <a:t>				</a:t>
            </a:r>
            <a:r>
              <a:rPr lang="sv-SE" sz="2200" b="1" dirty="0" smtClean="0"/>
              <a:t>Extra kostnader för covid-19 totalt:  364 tkr</a:t>
            </a:r>
            <a:endParaRPr lang="sv-SE" sz="2200" b="1"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19</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676537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450441"/>
            <a:ext cx="10972800" cy="1143000"/>
          </a:xfrm>
        </p:spPr>
        <p:txBody>
          <a:bodyPr>
            <a:normAutofit/>
          </a:bodyPr>
          <a:lstStyle/>
          <a:p>
            <a:r>
              <a:rPr lang="sv-SE" sz="3200" dirty="0">
                <a:solidFill>
                  <a:schemeClr val="accent2"/>
                </a:solidFill>
                <a:ea typeface="+mn-ea"/>
              </a:rPr>
              <a:t>Lite fakta </a:t>
            </a:r>
            <a:r>
              <a:rPr lang="sv-SE" sz="3200" dirty="0" smtClean="0">
                <a:solidFill>
                  <a:schemeClr val="accent2"/>
                </a:solidFill>
                <a:ea typeface="+mn-ea"/>
              </a:rPr>
              <a:t>2020</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a:t>
            </a:fld>
            <a:endParaRPr lang="sv-SE" dirty="0"/>
          </a:p>
        </p:txBody>
      </p:sp>
      <p:pic>
        <p:nvPicPr>
          <p:cNvPr id="8" name="Platshållare för innehåll 7"/>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4269"/>
          <a:stretch/>
        </p:blipFill>
        <p:spPr>
          <a:xfrm>
            <a:off x="7320136" y="1124744"/>
            <a:ext cx="4662482" cy="4525963"/>
          </a:xfrm>
          <a:prstGeom prst="rect">
            <a:avLst/>
          </a:prstGeom>
        </p:spPr>
      </p:pic>
      <p:sp>
        <p:nvSpPr>
          <p:cNvPr id="9" name="Rektangel med rundade hörn 8"/>
          <p:cNvSpPr/>
          <p:nvPr/>
        </p:nvSpPr>
        <p:spPr>
          <a:xfrm>
            <a:off x="407368" y="1371734"/>
            <a:ext cx="6336704" cy="47215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r>
              <a:rPr lang="sv-SE" dirty="0" smtClean="0"/>
              <a:t>Ca </a:t>
            </a:r>
            <a:r>
              <a:rPr lang="sv-SE" dirty="0"/>
              <a:t>1 </a:t>
            </a:r>
            <a:r>
              <a:rPr lang="sv-SE" dirty="0" smtClean="0"/>
              <a:t>150 kommuninvånare har beslut, </a:t>
            </a:r>
            <a:br>
              <a:rPr lang="sv-SE" dirty="0" smtClean="0"/>
            </a:br>
            <a:r>
              <a:rPr lang="sv-SE" dirty="0" smtClean="0"/>
              <a:t>åldern har varit 7 till 105 år</a:t>
            </a:r>
          </a:p>
          <a:p>
            <a:pPr marL="285750" indent="-285750">
              <a:buFont typeface="Arial" panose="020B0604020202020204" pitchFamily="34" charset="0"/>
              <a:buChar char="•"/>
            </a:pPr>
            <a:r>
              <a:rPr lang="sv-SE" dirty="0" smtClean="0"/>
              <a:t>Ca 575 har haft hemtjänst i snitt och </a:t>
            </a:r>
            <a:r>
              <a:rPr lang="sv-SE" dirty="0" smtClean="0">
                <a:solidFill>
                  <a:schemeClr val="bg1"/>
                </a:solidFill>
              </a:rPr>
              <a:t>ca 900 </a:t>
            </a:r>
            <a:r>
              <a:rPr lang="sv-SE" dirty="0" smtClean="0"/>
              <a:t>besök har genomförts varje dygn</a:t>
            </a:r>
          </a:p>
          <a:p>
            <a:pPr marL="285750" indent="-285750">
              <a:buFont typeface="Arial" panose="020B0604020202020204" pitchFamily="34" charset="0"/>
              <a:buChar char="•"/>
            </a:pPr>
            <a:r>
              <a:rPr lang="sv-SE" dirty="0" smtClean="0"/>
              <a:t>Ca 150 är hemsjukvårdspatienter samtidigt</a:t>
            </a:r>
            <a:br>
              <a:rPr lang="sv-SE" dirty="0" smtClean="0"/>
            </a:br>
            <a:r>
              <a:rPr lang="sv-SE" dirty="0" smtClean="0"/>
              <a:t>och det har varit 433 unika patienter</a:t>
            </a:r>
          </a:p>
          <a:p>
            <a:pPr marL="285750" indent="-285750">
              <a:buFont typeface="Arial" panose="020B0604020202020204" pitchFamily="34" charset="0"/>
              <a:buChar char="•"/>
            </a:pPr>
            <a:r>
              <a:rPr lang="sv-SE" dirty="0" smtClean="0"/>
              <a:t>Cirka 120 arbetar inom daglig verksamhet</a:t>
            </a:r>
          </a:p>
          <a:p>
            <a:pPr marL="285750" indent="-285750">
              <a:buFont typeface="Arial" panose="020B0604020202020204" pitchFamily="34" charset="0"/>
              <a:buChar char="•"/>
            </a:pPr>
            <a:r>
              <a:rPr lang="sv-SE" dirty="0" smtClean="0"/>
              <a:t>Tillsvidareanställda </a:t>
            </a:r>
            <a:r>
              <a:rPr lang="sv-SE" dirty="0"/>
              <a:t>2020-12-31: </a:t>
            </a:r>
            <a:r>
              <a:rPr lang="sv-SE" dirty="0" smtClean="0"/>
              <a:t/>
            </a:r>
            <a:br>
              <a:rPr lang="sv-SE" dirty="0" smtClean="0"/>
            </a:br>
            <a:r>
              <a:rPr lang="sv-SE" dirty="0" smtClean="0"/>
              <a:t>605</a:t>
            </a:r>
            <a:r>
              <a:rPr lang="sv-SE" dirty="0"/>
              <a:t>, varav 35 män (5,78%)</a:t>
            </a:r>
          </a:p>
          <a:p>
            <a:r>
              <a:rPr lang="sv-SE" dirty="0" smtClean="0"/>
              <a:t>     Visstidsanställda</a:t>
            </a:r>
            <a:r>
              <a:rPr lang="sv-SE" dirty="0"/>
              <a:t>: 33, varav 1 man</a:t>
            </a:r>
          </a:p>
          <a:p>
            <a:r>
              <a:rPr lang="sv-SE" dirty="0" smtClean="0"/>
              <a:t>     Timanställda</a:t>
            </a:r>
            <a:r>
              <a:rPr lang="sv-SE" dirty="0"/>
              <a:t>: 287 varav 61 män (21%)</a:t>
            </a:r>
          </a:p>
          <a:p>
            <a:pPr marL="285750" indent="-285750">
              <a:buFont typeface="Arial" panose="020B0604020202020204" pitchFamily="34" charset="0"/>
              <a:buChar char="•"/>
            </a:pPr>
            <a:r>
              <a:rPr lang="sv-SE" dirty="0"/>
              <a:t>Sjukfrånvaro 2020: 10.8% 2019: 8,4% </a:t>
            </a:r>
            <a:r>
              <a:rPr lang="sv-SE" dirty="0" smtClean="0"/>
              <a:t/>
            </a:r>
            <a:br>
              <a:rPr lang="sv-SE" dirty="0" smtClean="0"/>
            </a:br>
            <a:r>
              <a:rPr lang="sv-SE" dirty="0" smtClean="0"/>
              <a:t>Det är främst </a:t>
            </a:r>
            <a:r>
              <a:rPr lang="sv-SE" dirty="0"/>
              <a:t>den korta sjukfrånvaron som </a:t>
            </a:r>
            <a:r>
              <a:rPr lang="sv-SE" dirty="0" smtClean="0"/>
              <a:t>har ökat</a:t>
            </a:r>
            <a:endParaRPr lang="sv-SE" dirty="0"/>
          </a:p>
          <a:p>
            <a:r>
              <a:rPr lang="sv-SE" dirty="0"/>
              <a:t> </a:t>
            </a:r>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smtClean="0"/>
          </a:p>
          <a:p>
            <a:pPr marL="285750" indent="-285750">
              <a:buFont typeface="Arial" panose="020B0604020202020204" pitchFamily="34" charset="0"/>
              <a:buChar char="•"/>
            </a:pPr>
            <a:endParaRPr lang="sv-SE" dirty="0"/>
          </a:p>
        </p:txBody>
      </p:sp>
      <p:sp>
        <p:nvSpPr>
          <p:cNvPr id="10" name="textruta 9"/>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5849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5" end="5"/>
                                            </p:txEl>
                                          </p:spTgt>
                                        </p:tgtEl>
                                        <p:attrNameLst>
                                          <p:attrName>style.visibility</p:attrName>
                                        </p:attrNameLst>
                                      </p:cBhvr>
                                      <p:to>
                                        <p:strVal val="visible"/>
                                      </p:to>
                                    </p:set>
                                    <p:anim calcmode="lin" valueType="num">
                                      <p:cBhvr additive="base">
                                        <p:cTn id="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anim calcmode="lin" valueType="num">
                                      <p:cBhvr additive="base">
                                        <p:cTn id="1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7" end="7"/>
                                            </p:txEl>
                                          </p:spTgt>
                                        </p:tgtEl>
                                        <p:attrNameLst>
                                          <p:attrName>style.visibility</p:attrName>
                                        </p:attrNameLst>
                                      </p:cBhvr>
                                      <p:to>
                                        <p:strVal val="visible"/>
                                      </p:to>
                                    </p:set>
                                    <p:anim calcmode="lin" valueType="num">
                                      <p:cBhvr additive="base">
                                        <p:cTn id="1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8" end="8"/>
                                            </p:txEl>
                                          </p:spTgt>
                                        </p:tgtEl>
                                        <p:attrNameLst>
                                          <p:attrName>style.visibility</p:attrName>
                                        </p:attrNameLst>
                                      </p:cBhvr>
                                      <p:to>
                                        <p:strVal val="visible"/>
                                      </p:to>
                                    </p:set>
                                    <p:anim calcmode="lin" valueType="num">
                                      <p:cBhvr additive="base">
                                        <p:cTn id="2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xEl>
                                              <p:pRg st="9" end="9"/>
                                            </p:txEl>
                                          </p:spTgt>
                                        </p:tgtEl>
                                        <p:attrNameLst>
                                          <p:attrName>style.visibility</p:attrName>
                                        </p:attrNameLst>
                                      </p:cBhvr>
                                      <p:to>
                                        <p:strVal val="visible"/>
                                      </p:to>
                                    </p:set>
                                    <p:anim calcmode="lin" valueType="num">
                                      <p:cBhvr additive="base">
                                        <p:cTn id="29"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xEl>
                                              <p:pRg st="10" end="10"/>
                                            </p:txEl>
                                          </p:spTgt>
                                        </p:tgtEl>
                                        <p:attrNameLst>
                                          <p:attrName>style.visibility</p:attrName>
                                        </p:attrNameLst>
                                      </p:cBhvr>
                                      <p:to>
                                        <p:strVal val="visible"/>
                                      </p:to>
                                    </p:set>
                                    <p:anim calcmode="lin" valueType="num">
                                      <p:cBhvr additive="base">
                                        <p:cTn id="33"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11" end="11"/>
                                            </p:txEl>
                                          </p:spTgt>
                                        </p:tgtEl>
                                        <p:attrNameLst>
                                          <p:attrName>style.visibility</p:attrName>
                                        </p:attrNameLst>
                                      </p:cBhvr>
                                      <p:to>
                                        <p:strVal val="visible"/>
                                      </p:to>
                                    </p:set>
                                    <p:anim calcmode="lin" valueType="num">
                                      <p:cBhvr additive="base">
                                        <p:cTn id="39"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546" y="766263"/>
            <a:ext cx="10972800" cy="1143000"/>
          </a:xfrm>
        </p:spPr>
        <p:txBody>
          <a:bodyPr>
            <a:noAutofit/>
          </a:bodyPr>
          <a:lstStyle/>
          <a:p>
            <a:r>
              <a:rPr lang="sv-SE" sz="3200" dirty="0">
                <a:solidFill>
                  <a:schemeClr val="accent2"/>
                </a:solidFill>
                <a:ea typeface="+mn-ea"/>
              </a:rPr>
              <a:t>Resultat av årets u</a:t>
            </a:r>
            <a:r>
              <a:rPr lang="sv-SE" sz="3200" dirty="0" smtClean="0">
                <a:solidFill>
                  <a:schemeClr val="accent2"/>
                </a:solidFill>
                <a:ea typeface="+mn-ea"/>
              </a:rPr>
              <a:t>tfall myndighet och öppen verksamhet </a:t>
            </a:r>
            <a:r>
              <a:rPr lang="sv-SE" sz="3200" dirty="0">
                <a:solidFill>
                  <a:schemeClr val="accent2"/>
                </a:solidFill>
                <a:ea typeface="+mn-ea"/>
              </a:rPr>
              <a:t>+ </a:t>
            </a:r>
            <a:r>
              <a:rPr lang="sv-SE" sz="3200" dirty="0" smtClean="0">
                <a:solidFill>
                  <a:schemeClr val="accent2"/>
                </a:solidFill>
                <a:ea typeface="+mn-ea"/>
              </a:rPr>
              <a:t>10 174 tkr </a:t>
            </a:r>
            <a:r>
              <a:rPr lang="sv-SE" sz="3200" dirty="0" err="1">
                <a:solidFill>
                  <a:schemeClr val="accent2"/>
                </a:solidFill>
                <a:ea typeface="+mn-ea"/>
              </a:rPr>
              <a:t>exkl</a:t>
            </a:r>
            <a:r>
              <a:rPr lang="sv-SE" sz="3200" dirty="0">
                <a:solidFill>
                  <a:schemeClr val="accent2"/>
                </a:solidFill>
                <a:ea typeface="+mn-ea"/>
              </a:rPr>
              <a:t> covid-19</a:t>
            </a:r>
            <a:r>
              <a:rPr lang="sv-SE" sz="3200" dirty="0"/>
              <a:t/>
            </a:r>
            <a:br>
              <a:rPr lang="sv-SE" sz="3200" dirty="0"/>
            </a:br>
            <a:endParaRPr lang="sv-SE" sz="3200" dirty="0">
              <a:solidFill>
                <a:schemeClr val="accent2"/>
              </a:solidFill>
              <a:ea typeface="+mn-ea"/>
            </a:endParaRPr>
          </a:p>
        </p:txBody>
      </p:sp>
      <p:sp>
        <p:nvSpPr>
          <p:cNvPr id="3" name="Platshållare för innehåll 2"/>
          <p:cNvSpPr>
            <a:spLocks noGrp="1"/>
          </p:cNvSpPr>
          <p:nvPr>
            <p:ph idx="1"/>
          </p:nvPr>
        </p:nvSpPr>
        <p:spPr>
          <a:xfrm>
            <a:off x="595808" y="1730214"/>
            <a:ext cx="10972800" cy="4525963"/>
          </a:xfrm>
        </p:spPr>
        <p:txBody>
          <a:bodyPr>
            <a:normAutofit/>
          </a:bodyPr>
          <a:lstStyle/>
          <a:p>
            <a:pPr marL="0" indent="0">
              <a:spcAft>
                <a:spcPts val="0"/>
              </a:spcAft>
              <a:buNone/>
            </a:pPr>
            <a:r>
              <a:rPr lang="sv-SE" dirty="0" smtClean="0"/>
              <a:t>Utfall, större avvikelser: </a:t>
            </a:r>
          </a:p>
          <a:p>
            <a:pPr>
              <a:spcAft>
                <a:spcPts val="0"/>
              </a:spcAft>
            </a:pPr>
            <a:r>
              <a:rPr lang="sv-SE" dirty="0" smtClean="0"/>
              <a:t>Resurspott </a:t>
            </a:r>
            <a:r>
              <a:rPr lang="sv-SE" dirty="0"/>
              <a:t>hemtjänst	        </a:t>
            </a:r>
            <a:r>
              <a:rPr lang="sv-SE" dirty="0" smtClean="0"/>
              <a:t>  </a:t>
            </a:r>
            <a:r>
              <a:rPr lang="sv-SE" dirty="0"/>
              <a:t>+ </a:t>
            </a:r>
            <a:r>
              <a:rPr lang="sv-SE" dirty="0" smtClean="0"/>
              <a:t>8 080 </a:t>
            </a:r>
            <a:r>
              <a:rPr lang="sv-SE" dirty="0"/>
              <a:t>tkr</a:t>
            </a:r>
          </a:p>
          <a:p>
            <a:pPr>
              <a:spcAft>
                <a:spcPts val="0"/>
              </a:spcAft>
            </a:pPr>
            <a:r>
              <a:rPr lang="sv-SE" dirty="0"/>
              <a:t>Betalningsansvar	                         </a:t>
            </a:r>
            <a:r>
              <a:rPr lang="sv-SE" dirty="0" smtClean="0"/>
              <a:t> </a:t>
            </a:r>
            <a:r>
              <a:rPr lang="sv-SE" dirty="0"/>
              <a:t>+ 400 tkr</a:t>
            </a:r>
          </a:p>
          <a:p>
            <a:pPr>
              <a:spcAft>
                <a:spcPts val="0"/>
              </a:spcAft>
            </a:pPr>
            <a:r>
              <a:rPr lang="sv-SE" dirty="0"/>
              <a:t>Myndighetsenhet	                         </a:t>
            </a:r>
            <a:r>
              <a:rPr lang="sv-SE" dirty="0" smtClean="0"/>
              <a:t>   + 131 </a:t>
            </a:r>
            <a:r>
              <a:rPr lang="sv-SE" dirty="0"/>
              <a:t>tkr</a:t>
            </a:r>
          </a:p>
          <a:p>
            <a:pPr>
              <a:spcAft>
                <a:spcPts val="0"/>
              </a:spcAft>
            </a:pPr>
            <a:r>
              <a:rPr lang="sv-SE" dirty="0"/>
              <a:t>Bostadsanpassning	            </a:t>
            </a:r>
            <a:r>
              <a:rPr lang="sv-SE" dirty="0" smtClean="0"/>
              <a:t>  - 330 </a:t>
            </a:r>
            <a:r>
              <a:rPr lang="sv-SE" dirty="0"/>
              <a:t>tkr</a:t>
            </a:r>
          </a:p>
          <a:p>
            <a:pPr>
              <a:spcAft>
                <a:spcPts val="0"/>
              </a:spcAft>
            </a:pPr>
            <a:r>
              <a:rPr lang="sv-SE" dirty="0"/>
              <a:t>Institutionsplaceringar	          </a:t>
            </a:r>
            <a:r>
              <a:rPr lang="sv-SE" dirty="0" smtClean="0"/>
              <a:t> + 1 403 </a:t>
            </a:r>
            <a:r>
              <a:rPr lang="sv-SE" dirty="0"/>
              <a:t>tkr</a:t>
            </a:r>
          </a:p>
          <a:p>
            <a:pPr>
              <a:spcAft>
                <a:spcPts val="0"/>
              </a:spcAft>
            </a:pPr>
            <a:r>
              <a:rPr lang="sv-SE" dirty="0"/>
              <a:t>Mötesplatser		             </a:t>
            </a:r>
            <a:r>
              <a:rPr lang="sv-SE" dirty="0" smtClean="0"/>
              <a:t> + 278 tkr</a:t>
            </a:r>
            <a:endParaRPr lang="sv-SE" dirty="0"/>
          </a:p>
          <a:p>
            <a:pPr>
              <a:spcAft>
                <a:spcPts val="0"/>
              </a:spcAft>
            </a:pPr>
            <a:r>
              <a:rPr lang="sv-SE" dirty="0"/>
              <a:t>Intäkter, </a:t>
            </a:r>
            <a:r>
              <a:rPr lang="sv-SE" dirty="0" smtClean="0"/>
              <a:t>särskilt boende             - 1 152 tkr </a:t>
            </a:r>
            <a:endParaRPr lang="sv-SE" dirty="0"/>
          </a:p>
          <a:p>
            <a:pPr>
              <a:spcAft>
                <a:spcPts val="0"/>
              </a:spcAft>
            </a:pPr>
            <a:r>
              <a:rPr lang="sv-SE" dirty="0" smtClean="0"/>
              <a:t>LOV, </a:t>
            </a:r>
            <a:r>
              <a:rPr lang="sv-SE" dirty="0"/>
              <a:t>särskilt boende                 </a:t>
            </a:r>
            <a:r>
              <a:rPr lang="sv-SE" dirty="0" smtClean="0"/>
              <a:t>+ 1 053  </a:t>
            </a:r>
            <a:r>
              <a:rPr lang="sv-SE" dirty="0"/>
              <a:t>tkr</a:t>
            </a:r>
          </a:p>
          <a:p>
            <a:pPr>
              <a:spcAft>
                <a:spcPts val="0"/>
              </a:spcAft>
            </a:pPr>
            <a:endParaRPr lang="sv-SE" sz="3600" dirty="0">
              <a:latin typeface="Times New Roman" panose="02020603050405020304" pitchFamily="18" charset="0"/>
              <a:ea typeface="Times New Roman" panose="02020603050405020304" pitchFamily="18" charset="0"/>
            </a:endParaRPr>
          </a:p>
          <a:p>
            <a:endParaRPr lang="sv-SE" b="1"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20</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526081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40424"/>
            <a:ext cx="10972800" cy="1143000"/>
          </a:xfrm>
        </p:spPr>
        <p:txBody>
          <a:bodyPr>
            <a:normAutofit/>
          </a:bodyPr>
          <a:lstStyle/>
          <a:p>
            <a:r>
              <a:rPr lang="sv-SE" sz="3200" dirty="0">
                <a:solidFill>
                  <a:schemeClr val="accent2"/>
                </a:solidFill>
                <a:ea typeface="+mn-ea"/>
              </a:rPr>
              <a:t>Analys över resultat myndighet och öppen verksamhet</a:t>
            </a:r>
          </a:p>
        </p:txBody>
      </p:sp>
      <p:sp>
        <p:nvSpPr>
          <p:cNvPr id="3" name="Platshållare för innehåll 2"/>
          <p:cNvSpPr>
            <a:spLocks noGrp="1"/>
          </p:cNvSpPr>
          <p:nvPr>
            <p:ph idx="1"/>
          </p:nvPr>
        </p:nvSpPr>
        <p:spPr>
          <a:xfrm>
            <a:off x="400472" y="1011924"/>
            <a:ext cx="11391056" cy="4708528"/>
          </a:xfrm>
          <a:noFill/>
        </p:spPr>
        <p:txBody>
          <a:bodyPr>
            <a:normAutofit/>
          </a:bodyPr>
          <a:lstStyle/>
          <a:p>
            <a:pPr marL="0" indent="0" eaLnBrk="0" fontAlgn="base" hangingPunct="0">
              <a:spcAft>
                <a:spcPct val="0"/>
              </a:spcAft>
              <a:buNone/>
              <a:defRPr/>
            </a:pPr>
            <a:endParaRPr lang="sv-SE" sz="2200" dirty="0"/>
          </a:p>
          <a:p>
            <a:pPr eaLnBrk="0" fontAlgn="base" hangingPunct="0">
              <a:spcAft>
                <a:spcPct val="0"/>
              </a:spcAft>
              <a:defRPr/>
            </a:pPr>
            <a:r>
              <a:rPr lang="sv-SE" sz="2200" dirty="0" smtClean="0">
                <a:latin typeface="+mn-lt"/>
              </a:rPr>
              <a:t>Resurspotten för hemtjänsten </a:t>
            </a:r>
            <a:r>
              <a:rPr lang="sv-SE" sz="2200" dirty="0">
                <a:latin typeface="+mn-lt"/>
              </a:rPr>
              <a:t>visar </a:t>
            </a:r>
            <a:r>
              <a:rPr lang="sv-SE" sz="2200" dirty="0" smtClean="0">
                <a:latin typeface="+mn-lt"/>
              </a:rPr>
              <a:t>ett </a:t>
            </a:r>
            <a:r>
              <a:rPr lang="sv-SE" sz="2200" dirty="0">
                <a:latin typeface="+mn-lt"/>
              </a:rPr>
              <a:t>överskott beroende på att beviljade hemtjänsttimmar </a:t>
            </a:r>
            <a:r>
              <a:rPr lang="sv-SE" sz="2200" dirty="0" smtClean="0">
                <a:latin typeface="+mn-lt"/>
              </a:rPr>
              <a:t>är lägre än budgeterade timmar (se bild).</a:t>
            </a:r>
          </a:p>
          <a:p>
            <a:pPr eaLnBrk="0" fontAlgn="base" hangingPunct="0">
              <a:spcAft>
                <a:spcPct val="0"/>
              </a:spcAft>
              <a:defRPr/>
            </a:pPr>
            <a:r>
              <a:rPr lang="sv-SE" sz="2200" dirty="0" smtClean="0">
                <a:latin typeface="+mn-lt"/>
              </a:rPr>
              <a:t>Betalningsansvar visar ett plusresultat, kommunen har inte haft någon betalningsdag under 2020 till regionen.</a:t>
            </a:r>
          </a:p>
          <a:p>
            <a:pPr eaLnBrk="0" fontAlgn="base" hangingPunct="0">
              <a:spcAft>
                <a:spcPct val="0"/>
              </a:spcAft>
              <a:defRPr/>
            </a:pPr>
            <a:r>
              <a:rPr lang="sv-SE" sz="2200" dirty="0" smtClean="0">
                <a:latin typeface="+mn-lt"/>
              </a:rPr>
              <a:t>Myndighetsenheten visar plus. Det beror på svårigheter att rekrytera socionomer.</a:t>
            </a:r>
            <a:endParaRPr lang="sv-SE" sz="2200" dirty="0">
              <a:latin typeface="+mn-lt"/>
            </a:endParaRPr>
          </a:p>
          <a:p>
            <a:pPr eaLnBrk="0" fontAlgn="base" hangingPunct="0">
              <a:spcAft>
                <a:spcPct val="0"/>
              </a:spcAft>
              <a:defRPr/>
            </a:pPr>
            <a:r>
              <a:rPr lang="sv-SE" sz="2200" dirty="0">
                <a:latin typeface="+mn-lt"/>
              </a:rPr>
              <a:t>Institutionsplacering visar ett </a:t>
            </a:r>
            <a:r>
              <a:rPr lang="sv-SE" sz="2200" dirty="0" smtClean="0">
                <a:latin typeface="+mn-lt"/>
              </a:rPr>
              <a:t>överskott, pga. att det är svårt att förutse behov.</a:t>
            </a:r>
            <a:r>
              <a:rPr lang="sv-SE" sz="2200" dirty="0">
                <a:solidFill>
                  <a:srgbClr val="243861"/>
                </a:solidFill>
                <a:latin typeface="+mn-lt"/>
              </a:rPr>
              <a:t> </a:t>
            </a:r>
            <a:endParaRPr lang="sv-SE" sz="2200" dirty="0" smtClean="0">
              <a:solidFill>
                <a:srgbClr val="243861"/>
              </a:solidFill>
              <a:latin typeface="+mn-lt"/>
            </a:endParaRPr>
          </a:p>
          <a:p>
            <a:pPr eaLnBrk="0" fontAlgn="base" hangingPunct="0">
              <a:spcAft>
                <a:spcPct val="0"/>
              </a:spcAft>
              <a:defRPr/>
            </a:pPr>
            <a:r>
              <a:rPr lang="sv-SE" sz="2200" dirty="0" smtClean="0">
                <a:solidFill>
                  <a:srgbClr val="243861"/>
                </a:solidFill>
                <a:latin typeface="+mn-lt"/>
              </a:rPr>
              <a:t>Omsorgens </a:t>
            </a:r>
            <a:r>
              <a:rPr lang="sv-SE" sz="2200" dirty="0">
                <a:solidFill>
                  <a:srgbClr val="243861"/>
                </a:solidFill>
                <a:latin typeface="+mn-lt"/>
              </a:rPr>
              <a:t>totala avgifter visar en negativ </a:t>
            </a:r>
            <a:r>
              <a:rPr lang="sv-SE" sz="2200" dirty="0" smtClean="0">
                <a:solidFill>
                  <a:srgbClr val="243861"/>
                </a:solidFill>
                <a:latin typeface="+mn-lt"/>
              </a:rPr>
              <a:t>avvikelse. Det </a:t>
            </a:r>
            <a:r>
              <a:rPr lang="sv-SE" sz="2200" dirty="0">
                <a:solidFill>
                  <a:srgbClr val="243861"/>
                </a:solidFill>
                <a:latin typeface="+mn-lt"/>
              </a:rPr>
              <a:t>beror på uteblivna hyresintäkter under omställning av </a:t>
            </a:r>
            <a:r>
              <a:rPr lang="sv-SE" sz="2200" dirty="0" smtClean="0">
                <a:solidFill>
                  <a:srgbClr val="243861"/>
                </a:solidFill>
                <a:latin typeface="+mn-lt"/>
              </a:rPr>
              <a:t>boendeplatser.</a:t>
            </a:r>
          </a:p>
          <a:p>
            <a:pPr eaLnBrk="0" fontAlgn="base" hangingPunct="0">
              <a:spcAft>
                <a:spcPct val="0"/>
              </a:spcAft>
              <a:defRPr/>
            </a:pPr>
            <a:r>
              <a:rPr lang="sv-SE" sz="2200" dirty="0" smtClean="0">
                <a:solidFill>
                  <a:srgbClr val="243861"/>
                </a:solidFill>
                <a:latin typeface="+mn-lt"/>
              </a:rPr>
              <a:t>Mötesplatsen visar plus pga. minskade aktiviteter på de öppna mötesplatserna.</a:t>
            </a:r>
            <a:endParaRPr lang="sv-SE" sz="2200" dirty="0" smtClean="0">
              <a:latin typeface="+mn-lt"/>
            </a:endParaRPr>
          </a:p>
          <a:p>
            <a:pPr eaLnBrk="0" fontAlgn="base" hangingPunct="0">
              <a:spcAft>
                <a:spcPct val="0"/>
              </a:spcAft>
              <a:defRPr/>
            </a:pPr>
            <a:r>
              <a:rPr lang="sv-SE" sz="2200" dirty="0" smtClean="0">
                <a:latin typeface="+mn-lt"/>
              </a:rPr>
              <a:t>LOV - särskilt boende visar ett överskott, vilket beror på att det har varit färre boendeplatser under 2020 pga. omställningen. </a:t>
            </a:r>
            <a:endParaRPr lang="sv-SE" sz="2200" dirty="0">
              <a:latin typeface="+mn-lt"/>
            </a:endParaRP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21</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15513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3081" y="1341"/>
            <a:ext cx="10972800" cy="1143000"/>
          </a:xfrm>
        </p:spPr>
        <p:txBody>
          <a:bodyPr>
            <a:normAutofit/>
          </a:bodyPr>
          <a:lstStyle/>
          <a:p>
            <a:pPr algn="ctr"/>
            <a:r>
              <a:rPr lang="sv-SE" sz="2400" dirty="0" smtClean="0"/>
              <a:t>Beviljade timmar enl. SOL (omräknat till 30 </a:t>
            </a:r>
            <a:r>
              <a:rPr lang="sv-SE" sz="2400" dirty="0" err="1" smtClean="0"/>
              <a:t>dgr</a:t>
            </a:r>
            <a:r>
              <a:rPr lang="sv-SE" sz="2400" dirty="0" smtClean="0"/>
              <a:t>/månad)</a:t>
            </a:r>
            <a:br>
              <a:rPr lang="sv-SE" sz="2400" dirty="0" smtClean="0"/>
            </a:br>
            <a:r>
              <a:rPr lang="sv-SE" sz="2400" dirty="0" smtClean="0"/>
              <a:t>samt antal ärenden (personer) 2020.</a:t>
            </a:r>
            <a:endParaRPr lang="sv-SE" sz="2400" dirty="0"/>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solidFill>
                  <a:srgbClr val="243861"/>
                </a:solidFill>
              </a:rPr>
              <a:pPr/>
              <a:t>2021-03-02</a:t>
            </a:fld>
            <a:endParaRPr lang="sv-SE" dirty="0">
              <a:solidFill>
                <a:srgbClr val="243861"/>
              </a:solidFill>
            </a:endParaRPr>
          </a:p>
        </p:txBody>
      </p:sp>
      <p:sp>
        <p:nvSpPr>
          <p:cNvPr id="5" name="Platshållare för sidfot 4"/>
          <p:cNvSpPr>
            <a:spLocks noGrp="1"/>
          </p:cNvSpPr>
          <p:nvPr>
            <p:ph type="ftr" sz="quarter" idx="11"/>
          </p:nvPr>
        </p:nvSpPr>
        <p:spPr>
          <a:xfrm>
            <a:off x="2999656" y="6308731"/>
            <a:ext cx="6192688" cy="427529"/>
          </a:xfrm>
        </p:spPr>
        <p:txBody>
          <a:bodyPr/>
          <a:lstStyle/>
          <a:p>
            <a:r>
              <a:rPr lang="sv-SE" dirty="0">
                <a:solidFill>
                  <a:srgbClr val="243861"/>
                </a:solidFill>
              </a:rPr>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solidFill>
                  <a:srgbClr val="243861"/>
                </a:solidFill>
              </a:rPr>
              <a:t>Sida </a:t>
            </a:r>
            <a:fld id="{442FF2AC-5952-4A76-A4C8-7FBE2B124180}" type="slidenum">
              <a:rPr lang="sv-SE" smtClean="0">
                <a:solidFill>
                  <a:srgbClr val="243861"/>
                </a:solidFill>
              </a:rPr>
              <a:pPr/>
              <a:t>22</a:t>
            </a:fld>
            <a:endParaRPr lang="sv-SE" dirty="0">
              <a:solidFill>
                <a:srgbClr val="243861"/>
              </a:solidFill>
            </a:endParaRPr>
          </a:p>
        </p:txBody>
      </p:sp>
      <p:pic>
        <p:nvPicPr>
          <p:cNvPr id="8" name="Bildobjekt 7"/>
          <p:cNvPicPr>
            <a:picLocks noChangeAspect="1"/>
          </p:cNvPicPr>
          <p:nvPr/>
        </p:nvPicPr>
        <p:blipFill>
          <a:blip r:embed="rId2"/>
          <a:stretch>
            <a:fillRect/>
          </a:stretch>
        </p:blipFill>
        <p:spPr>
          <a:xfrm>
            <a:off x="1485823" y="313946"/>
            <a:ext cx="10009112" cy="6100856"/>
          </a:xfrm>
          <a:prstGeom prst="rect">
            <a:avLst/>
          </a:prstGeom>
        </p:spPr>
      </p:pic>
    </p:spTree>
    <p:extLst>
      <p:ext uri="{BB962C8B-B14F-4D97-AF65-F5344CB8AC3E}">
        <p14:creationId xmlns:p14="http://schemas.microsoft.com/office/powerpoint/2010/main" val="5473705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82876"/>
            <a:ext cx="10972800" cy="1143000"/>
          </a:xfrm>
        </p:spPr>
        <p:txBody>
          <a:bodyPr>
            <a:normAutofit/>
          </a:bodyPr>
          <a:lstStyle/>
          <a:p>
            <a:r>
              <a:rPr lang="sv-SE" sz="3200" dirty="0" smtClean="0">
                <a:solidFill>
                  <a:schemeClr val="accent2"/>
                </a:solidFill>
                <a:ea typeface="+mn-ea"/>
              </a:rPr>
              <a:t>Projekt och utredningar 2020</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a:bodyPr>
          <a:lstStyle/>
          <a:p>
            <a:pPr marL="0" indent="0">
              <a:buNone/>
            </a:pPr>
            <a:r>
              <a:rPr lang="sv-SE" b="1" dirty="0" smtClean="0"/>
              <a:t>Projekt:</a:t>
            </a:r>
          </a:p>
          <a:p>
            <a:r>
              <a:rPr lang="sv-SE" b="1" dirty="0" smtClean="0"/>
              <a:t> Psykisk hälsa – </a:t>
            </a:r>
            <a:r>
              <a:rPr lang="sv-SE" dirty="0" smtClean="0"/>
              <a:t>gemensamt projekt i länet. Medlen har använts till att revidera handlingsplanen,  gemensam analys samt till att anordna nätverk för utbildade MHFA-instruktörer= första hjälpen psykisk hälsa.</a:t>
            </a:r>
          </a:p>
          <a:p>
            <a:pPr marL="0" indent="0">
              <a:buNone/>
            </a:pPr>
            <a:endParaRPr lang="sv-SE" b="1" dirty="0" smtClean="0"/>
          </a:p>
          <a:p>
            <a:pPr marL="0" indent="0">
              <a:buNone/>
            </a:pPr>
            <a:r>
              <a:rPr lang="sv-SE" b="1" dirty="0" smtClean="0"/>
              <a:t>Genomförda utredningar, uppdrag från Kommunfullmäktige.</a:t>
            </a:r>
          </a:p>
          <a:p>
            <a:r>
              <a:rPr lang="sv-SE" b="1" dirty="0" smtClean="0"/>
              <a:t>Bostadsanpassning- </a:t>
            </a:r>
            <a:r>
              <a:rPr lang="sv-SE" dirty="0" smtClean="0"/>
              <a:t>utredning av kommunens kostnads- och ambitionsnivå avseende bostadsanpassningsbidrag jämfört med andra likvärdiga kommuner.</a:t>
            </a:r>
          </a:p>
          <a:p>
            <a:r>
              <a:rPr lang="sv-SE" b="1" dirty="0" smtClean="0"/>
              <a:t>Personlig assistans- </a:t>
            </a:r>
            <a:r>
              <a:rPr lang="sv-SE" dirty="0" smtClean="0"/>
              <a:t>utredning om hur en upphandling (LOU) kan ske av den verksamhet med personlig assistans som kommunen bedriver i egen regi.</a:t>
            </a:r>
          </a:p>
          <a:p>
            <a:endParaRPr lang="sv-SE" b="1" dirty="0" smtClean="0"/>
          </a:p>
          <a:p>
            <a:pPr marL="0" indent="0">
              <a:buNone/>
            </a:pPr>
            <a:endParaRPr lang="sv-SE" dirty="0"/>
          </a:p>
          <a:p>
            <a:pPr marL="0" indent="0">
              <a:buNone/>
            </a:pPr>
            <a:endParaRPr lang="sv-SE" dirty="0"/>
          </a:p>
          <a:p>
            <a:pPr marL="0" indent="0">
              <a:buNone/>
            </a:pPr>
            <a:endParaRPr lang="sv-SE" dirty="0" smtClean="0"/>
          </a:p>
          <a:p>
            <a:pPr marL="0" indent="0">
              <a:buNone/>
            </a:pPr>
            <a:endParaRPr lang="sv-SE" dirty="0"/>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23</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80367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2020 </a:t>
            </a:r>
            <a:r>
              <a:rPr lang="sv-SE" sz="3200" dirty="0">
                <a:solidFill>
                  <a:schemeClr val="accent2"/>
                </a:solidFill>
              </a:rPr>
              <a:t>myndighet och öppen verksamhet</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fontScale="92500" lnSpcReduction="20000"/>
          </a:bodyPr>
          <a:lstStyle/>
          <a:p>
            <a:r>
              <a:rPr lang="sv-SE" dirty="0" smtClean="0">
                <a:latin typeface="+mn-lt"/>
              </a:rPr>
              <a:t>Anhörigstödet har ställt om under covid-19 och erbjudit anhöriggrupper utomhus samt digitala grupper.</a:t>
            </a:r>
          </a:p>
          <a:p>
            <a:r>
              <a:rPr lang="sv-SE" dirty="0">
                <a:latin typeface="+mn-lt"/>
              </a:rPr>
              <a:t>112 </a:t>
            </a:r>
            <a:r>
              <a:rPr lang="sv-SE" dirty="0" smtClean="0">
                <a:latin typeface="+mn-lt"/>
              </a:rPr>
              <a:t>80-åringar har kontaktats, i början av året genom besök men från mars månad genomfördes detta via telefonsamtal.</a:t>
            </a:r>
          </a:p>
          <a:p>
            <a:r>
              <a:rPr lang="sv-SE" dirty="0" err="1" smtClean="0">
                <a:latin typeface="+mn-lt"/>
              </a:rPr>
              <a:t>Äldrekuratorn</a:t>
            </a:r>
            <a:r>
              <a:rPr lang="sv-SE" dirty="0" smtClean="0">
                <a:latin typeface="+mn-lt"/>
              </a:rPr>
              <a:t> har under covid-19 bedrivit uppsökande verksamhet samt genomfört stödsamtal digitalt eller via telefon.</a:t>
            </a:r>
            <a:endParaRPr lang="sv-SE" dirty="0">
              <a:latin typeface="+mn-lt"/>
            </a:endParaRPr>
          </a:p>
          <a:p>
            <a:r>
              <a:rPr lang="sv-SE" dirty="0" smtClean="0">
                <a:latin typeface="+mn-lt"/>
              </a:rPr>
              <a:t>Mötesplatserna har varit stängda för öppna gruppverksamhet men caféet har varit öppet för avhämtning och inköp av lättare lunch och fika. </a:t>
            </a:r>
          </a:p>
          <a:p>
            <a:r>
              <a:rPr lang="sv-SE" dirty="0" smtClean="0">
                <a:latin typeface="+mn-lt"/>
              </a:rPr>
              <a:t>Mötesplatsen Duvan har genomgått en uppfräschning av miljön och utvecklat den digitala miljön för att få bästa effekt av livestreaming till bl. a särskilt boende och förberett inför aktiviteter och underhållning vid öppning av mötesplatsen.</a:t>
            </a:r>
          </a:p>
          <a:p>
            <a:r>
              <a:rPr lang="sv-SE" dirty="0" smtClean="0">
                <a:latin typeface="+mn-lt"/>
              </a:rPr>
              <a:t>Personalen på mötesplatsen bedriver uppsökande verksamhet till personer i området. </a:t>
            </a:r>
            <a:endParaRPr lang="sv-SE" dirty="0">
              <a:latin typeface="+mn-lt"/>
            </a:endParaRPr>
          </a:p>
          <a:p>
            <a:r>
              <a:rPr lang="sv-SE" dirty="0" smtClean="0">
                <a:latin typeface="+mn-lt"/>
              </a:rPr>
              <a:t>Seniorer erbjöds boka jul- och nyårstallrikar från caféet, vilket var mycket uppskattat. </a:t>
            </a:r>
            <a:endParaRPr lang="sv-SE"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24</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31506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2020 </a:t>
            </a:r>
            <a:r>
              <a:rPr lang="sv-SE" sz="3200" dirty="0">
                <a:solidFill>
                  <a:schemeClr val="accent2"/>
                </a:solidFill>
              </a:rPr>
              <a:t>myndighet och öppen verksamhet</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fontScale="85000" lnSpcReduction="10000"/>
          </a:bodyPr>
          <a:lstStyle/>
          <a:p>
            <a:r>
              <a:rPr lang="sv-SE" dirty="0" smtClean="0"/>
              <a:t>Handläggarna på myndighetsenheten har fått ställa om sina rutiner för hembesök pga. covid-19. De flesta besöken har fått ske digitalt eller via telefon.</a:t>
            </a:r>
          </a:p>
          <a:p>
            <a:r>
              <a:rPr lang="sv-SE" dirty="0" smtClean="0"/>
              <a:t>Orosanmälningar gällande äldres hälsa- och hemsituation har ökat under 2020 till ca 20 anmälningar. Anmälningar kommer från polis, ambulans, vårdcentral och grannar m.fl. </a:t>
            </a:r>
          </a:p>
          <a:p>
            <a:r>
              <a:rPr lang="sv-SE" dirty="0" smtClean="0"/>
              <a:t>Arbetat </a:t>
            </a:r>
            <a:r>
              <a:rPr lang="sv-SE" dirty="0"/>
              <a:t>med att utveckla och </a:t>
            </a:r>
            <a:r>
              <a:rPr lang="sv-SE" dirty="0" smtClean="0"/>
              <a:t>införa individens </a:t>
            </a:r>
            <a:r>
              <a:rPr lang="sv-SE" dirty="0"/>
              <a:t>behov i centrum (</a:t>
            </a:r>
            <a:r>
              <a:rPr lang="sv-SE" dirty="0" smtClean="0"/>
              <a:t>IBIC) har utvecklats till flera insatser. Under 2020 infördes metoden i ett hemtjänstområde och där genomfördes ca 100 IBIC-utredningar. inom särskilt boende genomfördes 70 IBIC-utredningar och inom LSS 70 IBIC-utredningar.</a:t>
            </a:r>
            <a:endParaRPr lang="sv-SE" dirty="0"/>
          </a:p>
          <a:p>
            <a:r>
              <a:rPr lang="sv-SE" dirty="0"/>
              <a:t>Hemgångsteamet </a:t>
            </a:r>
            <a:r>
              <a:rPr lang="sv-SE" dirty="0" smtClean="0"/>
              <a:t>är en framgång. Genom att ha samlad kompetens och fokus på kommuninvånarens behov vid hemgång har Sölvesborg lyckats mycket bra. Vi har inte </a:t>
            </a:r>
            <a:r>
              <a:rPr lang="sv-SE" dirty="0"/>
              <a:t>haft några betalningsdagar till </a:t>
            </a:r>
            <a:r>
              <a:rPr lang="sv-SE" dirty="0" smtClean="0"/>
              <a:t>regionen under året.</a:t>
            </a:r>
            <a:endParaRPr lang="sv-SE" dirty="0"/>
          </a:p>
          <a:p>
            <a:r>
              <a:rPr lang="sv-SE" dirty="0" smtClean="0"/>
              <a:t>Samtliga styrdokument, som </a:t>
            </a:r>
            <a:r>
              <a:rPr lang="sv-SE" dirty="0"/>
              <a:t>riktlinjer </a:t>
            </a:r>
            <a:r>
              <a:rPr lang="sv-SE" dirty="0" smtClean="0"/>
              <a:t>för myndighetsutövning och </a:t>
            </a:r>
            <a:r>
              <a:rPr lang="sv-SE" dirty="0"/>
              <a:t>avgifter </a:t>
            </a:r>
            <a:r>
              <a:rPr lang="sv-SE" dirty="0" smtClean="0"/>
              <a:t>mm, </a:t>
            </a:r>
            <a:r>
              <a:rPr lang="sv-SE" dirty="0"/>
              <a:t>har reviderats</a:t>
            </a:r>
            <a:r>
              <a:rPr lang="sv-SE" dirty="0" smtClean="0"/>
              <a:t>.</a:t>
            </a:r>
          </a:p>
          <a:p>
            <a:r>
              <a:rPr lang="sv-SE" dirty="0" smtClean="0"/>
              <a:t>Godkänd LOV-utförare, Frösunda äldreomsorg startade särskilt boende i maj-20. 23 boende har totalt bott eller bor där.</a:t>
            </a: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25</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641830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a:t>
            </a: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fontScale="92500" lnSpcReduction="10000"/>
          </a:bodyPr>
          <a:lstStyle/>
          <a:p>
            <a:r>
              <a:rPr lang="sv-SE" sz="2800" dirty="0" smtClean="0"/>
              <a:t>Fortsätta med införandet av </a:t>
            </a:r>
            <a:r>
              <a:rPr lang="sv-SE" sz="2800" dirty="0"/>
              <a:t>IBIC som beslutsmodell. Modellen </a:t>
            </a:r>
            <a:r>
              <a:rPr lang="sv-SE" sz="2800" dirty="0" smtClean="0"/>
              <a:t>är  omfattande i utredningsdelen och är resurskrävande vid utredningar </a:t>
            </a:r>
            <a:r>
              <a:rPr lang="sv-SE" sz="2800" dirty="0"/>
              <a:t>samt vid uppföljningar</a:t>
            </a:r>
            <a:r>
              <a:rPr lang="sv-SE" sz="2800" dirty="0" smtClean="0"/>
              <a:t>.</a:t>
            </a:r>
          </a:p>
          <a:p>
            <a:r>
              <a:rPr lang="sv-SE" sz="2800" dirty="0" smtClean="0"/>
              <a:t>Utveckla arbetet med digitala tjänster som insatser.</a:t>
            </a:r>
          </a:p>
          <a:p>
            <a:r>
              <a:rPr lang="sv-SE" sz="2800" dirty="0" smtClean="0"/>
              <a:t>Utveckla en e-tjänst gällande ansökningar av insatser.</a:t>
            </a:r>
          </a:p>
          <a:p>
            <a:r>
              <a:rPr lang="sv-SE" sz="2800" dirty="0" smtClean="0"/>
              <a:t>Utveckla delaktighetsmodeller med kommunikationsstöd i syfte att möjliggöra delaktighet för den enskilde vid ansökan samt uppföljning.</a:t>
            </a:r>
            <a:endParaRPr lang="sv-SE" sz="2800" dirty="0"/>
          </a:p>
          <a:p>
            <a:r>
              <a:rPr lang="sv-SE" sz="2800" dirty="0"/>
              <a:t>Fortsätta utveckla samtliga öppna verksamheter inom verksamhetsområdet med en hög </a:t>
            </a:r>
            <a:r>
              <a:rPr lang="sv-SE" sz="2800" dirty="0" smtClean="0"/>
              <a:t>delaktighet av seniorerna.</a:t>
            </a:r>
            <a:endParaRPr lang="sv-SE" sz="2800" dirty="0"/>
          </a:p>
          <a:p>
            <a:r>
              <a:rPr lang="sv-SE" sz="2800" dirty="0"/>
              <a:t>Påbörja utbildningarna av MHFA-instruktörerna till kommunens personal (första hjälpen psykisk hälsa</a:t>
            </a:r>
            <a:r>
              <a:rPr lang="sv-SE" sz="2800" dirty="0" smtClean="0"/>
              <a:t>).</a:t>
            </a:r>
            <a:endParaRPr lang="sv-SE" sz="2800" dirty="0"/>
          </a:p>
          <a:p>
            <a:pPr marL="0" indent="0">
              <a:buNone/>
            </a:pPr>
            <a:endParaRPr lang="sv-SE" sz="2800"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616680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5146" y="824077"/>
            <a:ext cx="10972800" cy="1143000"/>
          </a:xfrm>
        </p:spPr>
        <p:txBody>
          <a:bodyPr>
            <a:noAutofit/>
          </a:bodyPr>
          <a:lstStyle/>
          <a:p>
            <a:r>
              <a:rPr lang="sv-SE" sz="3200" dirty="0">
                <a:solidFill>
                  <a:schemeClr val="accent2"/>
                </a:solidFill>
                <a:ea typeface="+mn-ea"/>
              </a:rPr>
              <a:t>Resultat av årets </a:t>
            </a:r>
            <a:r>
              <a:rPr lang="sv-SE" sz="3200" dirty="0" smtClean="0">
                <a:solidFill>
                  <a:schemeClr val="accent2"/>
                </a:solidFill>
                <a:ea typeface="+mn-ea"/>
              </a:rPr>
              <a:t>utfall</a:t>
            </a:r>
            <a:r>
              <a:rPr lang="sv-SE" sz="3200" dirty="0">
                <a:solidFill>
                  <a:schemeClr val="accent2"/>
                </a:solidFill>
                <a:ea typeface="+mn-ea"/>
              </a:rPr>
              <a:t> </a:t>
            </a:r>
            <a:r>
              <a:rPr lang="sv-SE" sz="3200" dirty="0" smtClean="0">
                <a:solidFill>
                  <a:schemeClr val="accent2"/>
                </a:solidFill>
                <a:ea typeface="+mn-ea"/>
              </a:rPr>
              <a:t>hemtjänst -130 tkr exkl. covid-19</a:t>
            </a:r>
            <a:endParaRPr lang="sv-SE" sz="3200" dirty="0">
              <a:solidFill>
                <a:schemeClr val="accent2"/>
              </a:solidFill>
              <a:ea typeface="+mn-ea"/>
            </a:endParaRPr>
          </a:p>
        </p:txBody>
      </p:sp>
      <p:sp>
        <p:nvSpPr>
          <p:cNvPr id="3" name="Platshållare för innehåll 2"/>
          <p:cNvSpPr>
            <a:spLocks noGrp="1"/>
          </p:cNvSpPr>
          <p:nvPr>
            <p:ph idx="1"/>
          </p:nvPr>
        </p:nvSpPr>
        <p:spPr>
          <a:xfrm>
            <a:off x="565936" y="1899380"/>
            <a:ext cx="10972800" cy="4525963"/>
          </a:xfrm>
        </p:spPr>
        <p:txBody>
          <a:bodyPr>
            <a:normAutofit/>
          </a:bodyPr>
          <a:lstStyle/>
          <a:p>
            <a:pPr marL="0" indent="0">
              <a:buNone/>
            </a:pPr>
            <a:r>
              <a:rPr lang="sv-SE" altLang="sv-SE" sz="2600" b="1" dirty="0">
                <a:latin typeface="+mn-lt"/>
              </a:rPr>
              <a:t>Största avvikelserna:                                     </a:t>
            </a:r>
          </a:p>
          <a:p>
            <a:pPr marL="0" indent="0">
              <a:buNone/>
            </a:pPr>
            <a:endParaRPr lang="sv-SE" sz="2600" dirty="0">
              <a:latin typeface="+mn-lt"/>
            </a:endParaRPr>
          </a:p>
          <a:p>
            <a:r>
              <a:rPr lang="sv-SE" sz="2600" dirty="0">
                <a:latin typeface="+mn-lt"/>
              </a:rPr>
              <a:t>Administration		            </a:t>
            </a:r>
            <a:r>
              <a:rPr lang="sv-SE" sz="2600" dirty="0" smtClean="0">
                <a:latin typeface="+mn-lt"/>
              </a:rPr>
              <a:t>+</a:t>
            </a:r>
            <a:r>
              <a:rPr lang="sv-SE" sz="2600" dirty="0">
                <a:latin typeface="+mn-lt"/>
              </a:rPr>
              <a:t>272 tkr</a:t>
            </a:r>
          </a:p>
          <a:p>
            <a:r>
              <a:rPr lang="sv-SE" sz="2600" dirty="0">
                <a:latin typeface="+mn-lt"/>
              </a:rPr>
              <a:t>Centralt 				-389 tkr</a:t>
            </a:r>
          </a:p>
          <a:p>
            <a:pPr>
              <a:defRPr/>
            </a:pPr>
            <a:r>
              <a:rPr lang="sv-SE" sz="2600" dirty="0">
                <a:latin typeface="+mn-lt"/>
              </a:rPr>
              <a:t>Hemtjänstgrupperna 		-766 tkr</a:t>
            </a:r>
          </a:p>
          <a:p>
            <a:pPr>
              <a:defRPr/>
            </a:pPr>
            <a:r>
              <a:rPr lang="sv-SE" sz="2600" dirty="0">
                <a:latin typeface="+mn-lt"/>
              </a:rPr>
              <a:t>Övriga insatser			+618 </a:t>
            </a:r>
            <a:r>
              <a:rPr lang="sv-SE" sz="2600" dirty="0" smtClean="0">
                <a:latin typeface="+mn-lt"/>
              </a:rPr>
              <a:t>tkr</a:t>
            </a:r>
          </a:p>
          <a:p>
            <a:pPr marL="0" indent="0">
              <a:buNone/>
              <a:defRPr/>
            </a:pPr>
            <a:endParaRPr lang="sv-SE" sz="2600" dirty="0">
              <a:latin typeface="+mn-lt"/>
            </a:endParaRPr>
          </a:p>
          <a:p>
            <a:pPr marL="0" indent="0">
              <a:buNone/>
              <a:defRPr/>
            </a:pPr>
            <a:r>
              <a:rPr lang="sv-SE" sz="2600" b="1" dirty="0">
                <a:latin typeface="+mn-lt"/>
              </a:rPr>
              <a:t>Extra kostnader för covid-19 totalt: </a:t>
            </a:r>
            <a:r>
              <a:rPr lang="sv-SE" sz="2600" b="1" dirty="0" smtClean="0">
                <a:latin typeface="+mn-lt"/>
              </a:rPr>
              <a:t> </a:t>
            </a:r>
            <a:r>
              <a:rPr lang="sv-SE" sz="2600" dirty="0" smtClean="0">
                <a:latin typeface="+mn-lt"/>
              </a:rPr>
              <a:t>2 223 </a:t>
            </a:r>
            <a:r>
              <a:rPr lang="sv-SE" sz="2600" dirty="0">
                <a:latin typeface="+mn-lt"/>
              </a:rPr>
              <a:t>tkr</a:t>
            </a:r>
          </a:p>
          <a:p>
            <a:pPr marL="0" indent="0">
              <a:buNone/>
            </a:pP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27</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557335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656951"/>
            <a:ext cx="10972800" cy="1143000"/>
          </a:xfrm>
        </p:spPr>
        <p:txBody>
          <a:bodyPr>
            <a:normAutofit/>
          </a:bodyPr>
          <a:lstStyle/>
          <a:p>
            <a:r>
              <a:rPr lang="sv-SE" sz="3200" dirty="0" smtClean="0">
                <a:solidFill>
                  <a:schemeClr val="accent2"/>
                </a:solidFill>
                <a:ea typeface="+mn-ea"/>
              </a:rPr>
              <a:t>  Analys </a:t>
            </a:r>
            <a:r>
              <a:rPr lang="sv-SE" sz="3200" dirty="0">
                <a:solidFill>
                  <a:schemeClr val="accent2"/>
                </a:solidFill>
                <a:ea typeface="+mn-ea"/>
              </a:rPr>
              <a:t>över </a:t>
            </a:r>
            <a:r>
              <a:rPr lang="sv-SE" sz="3200" dirty="0" smtClean="0">
                <a:solidFill>
                  <a:schemeClr val="accent2"/>
                </a:solidFill>
                <a:ea typeface="+mn-ea"/>
              </a:rPr>
              <a:t>resultat hemtjänsten</a:t>
            </a:r>
            <a:endParaRPr lang="sv-SE" sz="3200" dirty="0">
              <a:solidFill>
                <a:schemeClr val="accent2"/>
              </a:solidFill>
              <a:ea typeface="+mn-ea"/>
            </a:endParaRPr>
          </a:p>
        </p:txBody>
      </p:sp>
      <p:sp>
        <p:nvSpPr>
          <p:cNvPr id="3" name="Platshållare för innehåll 2"/>
          <p:cNvSpPr>
            <a:spLocks noGrp="1"/>
          </p:cNvSpPr>
          <p:nvPr>
            <p:ph idx="1"/>
          </p:nvPr>
        </p:nvSpPr>
        <p:spPr>
          <a:xfrm>
            <a:off x="486272" y="1811732"/>
            <a:ext cx="11391056" cy="4708528"/>
          </a:xfrm>
          <a:noFill/>
        </p:spPr>
        <p:txBody>
          <a:bodyPr>
            <a:normAutofit fontScale="25000" lnSpcReduction="20000"/>
          </a:bodyPr>
          <a:lstStyle/>
          <a:p>
            <a:pPr>
              <a:lnSpc>
                <a:spcPct val="120000"/>
              </a:lnSpc>
            </a:pPr>
            <a:r>
              <a:rPr lang="sv-SE" sz="9600" b="1" dirty="0">
                <a:latin typeface="+mn-lt"/>
              </a:rPr>
              <a:t>Administration  +272 tkr</a:t>
            </a:r>
            <a:br>
              <a:rPr lang="sv-SE" sz="9600" b="1" dirty="0">
                <a:latin typeface="+mn-lt"/>
              </a:rPr>
            </a:br>
            <a:r>
              <a:rPr lang="sv-SE" sz="9600" dirty="0">
                <a:latin typeface="+mn-lt"/>
              </a:rPr>
              <a:t>Överskott på grund av en reducering av enhetschefstjänst</a:t>
            </a:r>
            <a:r>
              <a:rPr lang="sv-SE" sz="9600" b="1" dirty="0">
                <a:latin typeface="+mn-lt"/>
              </a:rPr>
              <a:t>.  </a:t>
            </a:r>
          </a:p>
          <a:p>
            <a:pPr>
              <a:lnSpc>
                <a:spcPct val="120000"/>
              </a:lnSpc>
            </a:pPr>
            <a:r>
              <a:rPr lang="sv-SE" sz="9600" b="1" dirty="0">
                <a:latin typeface="+mn-lt"/>
              </a:rPr>
              <a:t>Centralt -389 tkr </a:t>
            </a:r>
            <a:br>
              <a:rPr lang="sv-SE" sz="9600" b="1" dirty="0">
                <a:latin typeface="+mn-lt"/>
              </a:rPr>
            </a:br>
            <a:r>
              <a:rPr lang="sv-SE" sz="9600" dirty="0">
                <a:latin typeface="+mn-lt"/>
              </a:rPr>
              <a:t>Framförallt  kostnader för hygienkläder ger underskott.        </a:t>
            </a:r>
          </a:p>
          <a:p>
            <a:pPr>
              <a:lnSpc>
                <a:spcPct val="120000"/>
              </a:lnSpc>
            </a:pPr>
            <a:r>
              <a:rPr lang="sv-SE" sz="9600" b="1" dirty="0">
                <a:latin typeface="+mn-lt"/>
              </a:rPr>
              <a:t>Hemtjänstgrupperna -766 tkr  </a:t>
            </a:r>
            <a:br>
              <a:rPr lang="sv-SE" sz="9600" b="1" dirty="0">
                <a:latin typeface="+mn-lt"/>
              </a:rPr>
            </a:br>
            <a:r>
              <a:rPr lang="sv-SE" sz="9600" dirty="0">
                <a:latin typeface="+mn-lt"/>
              </a:rPr>
              <a:t>Höga kostnader för semestrar, fyllnad, övertid och sjukdagar. </a:t>
            </a:r>
          </a:p>
          <a:p>
            <a:pPr>
              <a:lnSpc>
                <a:spcPct val="120000"/>
              </a:lnSpc>
            </a:pPr>
            <a:r>
              <a:rPr lang="sv-SE" sz="9600" b="1" dirty="0">
                <a:latin typeface="+mn-lt"/>
              </a:rPr>
              <a:t>Teknikteam +152 tkr</a:t>
            </a:r>
            <a:br>
              <a:rPr lang="sv-SE" sz="9600" b="1" dirty="0">
                <a:latin typeface="+mn-lt"/>
              </a:rPr>
            </a:br>
            <a:r>
              <a:rPr lang="sv-SE" sz="9600" dirty="0">
                <a:latin typeface="+mn-lt"/>
              </a:rPr>
              <a:t>Överskott på grund av lägre månadskostnad än beräknat. </a:t>
            </a:r>
          </a:p>
          <a:p>
            <a:pPr>
              <a:lnSpc>
                <a:spcPct val="120000"/>
              </a:lnSpc>
            </a:pPr>
            <a:r>
              <a:rPr lang="sv-SE" sz="9600" b="1" dirty="0">
                <a:latin typeface="+mn-lt"/>
              </a:rPr>
              <a:t>Övriga insatser  +618 tkr</a:t>
            </a:r>
            <a:br>
              <a:rPr lang="sv-SE" sz="9600" b="1" dirty="0">
                <a:latin typeface="+mn-lt"/>
              </a:rPr>
            </a:br>
            <a:r>
              <a:rPr lang="sv-SE" sz="9600" dirty="0">
                <a:latin typeface="+mn-lt"/>
              </a:rPr>
              <a:t>Litet underskott på ledsagning och avlösarservice. Överskott på </a:t>
            </a:r>
            <a:r>
              <a:rPr lang="sv-SE" sz="9600" dirty="0" smtClean="0">
                <a:latin typeface="+mn-lt"/>
              </a:rPr>
              <a:t>palliativ vård.</a:t>
            </a:r>
            <a:endParaRPr lang="sv-SE" sz="9600" dirty="0">
              <a:latin typeface="+mn-lt"/>
            </a:endParaRPr>
          </a:p>
          <a:p>
            <a:pPr marL="0" indent="0">
              <a:buNone/>
            </a:pPr>
            <a:endParaRPr lang="sv-SE" sz="5000" dirty="0">
              <a:solidFill>
                <a:schemeClr val="tx1"/>
              </a:solidFill>
            </a:endParaRPr>
          </a:p>
          <a:p>
            <a:endParaRPr lang="sv-SE" sz="2000" dirty="0" smtClean="0">
              <a:solidFill>
                <a:schemeClr val="tx1"/>
              </a:solidFill>
            </a:endParaRPr>
          </a:p>
          <a:p>
            <a:endParaRPr lang="sv-SE" sz="2000" dirty="0">
              <a:solidFill>
                <a:schemeClr val="tx1"/>
              </a:solidFill>
            </a:endParaRPr>
          </a:p>
          <a:p>
            <a:endParaRPr lang="sv-SE" sz="2000" dirty="0" smtClean="0">
              <a:solidFill>
                <a:schemeClr val="tx1"/>
              </a:solidFill>
            </a:endParaRPr>
          </a:p>
          <a:p>
            <a:endParaRPr lang="sv-SE" sz="2000" dirty="0" smtClean="0">
              <a:solidFill>
                <a:schemeClr val="tx1"/>
              </a:solidFill>
            </a:endParaRPr>
          </a:p>
          <a:p>
            <a:pPr marL="0" indent="0">
              <a:buNone/>
            </a:pPr>
            <a:endParaRPr lang="sv-SE" sz="2000" dirty="0">
              <a:solidFill>
                <a:schemeClr val="tx1"/>
              </a:solidFill>
            </a:endParaRPr>
          </a:p>
          <a:p>
            <a:endParaRPr lang="sv-SE" sz="2200" dirty="0" smtClean="0">
              <a:solidFill>
                <a:schemeClr val="tx1"/>
              </a:solidFill>
            </a:endParaRPr>
          </a:p>
          <a:p>
            <a:pPr marL="0" indent="0">
              <a:buNone/>
            </a:pPr>
            <a:r>
              <a:rPr lang="sv-SE" sz="2200" dirty="0" smtClean="0">
                <a:solidFill>
                  <a:srgbClr val="FF0000"/>
                </a:solidFill>
              </a:rPr>
              <a:t/>
            </a:r>
            <a:br>
              <a:rPr lang="sv-SE" sz="2200" dirty="0" smtClean="0">
                <a:solidFill>
                  <a:srgbClr val="FF0000"/>
                </a:solidFill>
              </a:rPr>
            </a:br>
            <a:endParaRPr lang="sv-SE" sz="2200" dirty="0">
              <a:solidFill>
                <a:srgbClr val="FF0000"/>
              </a:solidFill>
            </a:endParaRP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28</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11198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 calcmode="lin" valueType="num">
                                      <p:cBhvr additive="base">
                                        <p:cTn id="3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5400" y="482876"/>
            <a:ext cx="10972800" cy="1143000"/>
          </a:xfrm>
        </p:spPr>
        <p:txBody>
          <a:bodyPr>
            <a:normAutofit/>
          </a:bodyPr>
          <a:lstStyle/>
          <a:p>
            <a:r>
              <a:rPr lang="sv-SE" sz="3200" dirty="0" smtClean="0">
                <a:solidFill>
                  <a:schemeClr val="accent2"/>
                </a:solidFill>
                <a:ea typeface="+mn-ea"/>
              </a:rPr>
              <a:t>Händelser hemtjänsten 2020</a:t>
            </a:r>
            <a:endParaRPr 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29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p:txBody>
          <a:bodyPr>
            <a:normAutofit/>
          </a:bodyPr>
          <a:lstStyle/>
          <a:p>
            <a:r>
              <a:rPr lang="sv-SE" dirty="0"/>
              <a:t>Nya områdesindelningar</a:t>
            </a:r>
          </a:p>
          <a:p>
            <a:r>
              <a:rPr lang="sv-SE" dirty="0"/>
              <a:t>Nya </a:t>
            </a:r>
            <a:r>
              <a:rPr lang="sv-SE" dirty="0" smtClean="0"/>
              <a:t>lokaler för landsbygdens hemtjänst</a:t>
            </a:r>
            <a:endParaRPr lang="sv-SE" dirty="0"/>
          </a:p>
          <a:p>
            <a:r>
              <a:rPr lang="sv-SE" dirty="0"/>
              <a:t>Uppgradering av telefoner till Lifecare mobil omsorg </a:t>
            </a:r>
            <a:r>
              <a:rPr lang="sv-SE" dirty="0" smtClean="0"/>
              <a:t>(LMO)</a:t>
            </a:r>
            <a:endParaRPr lang="sv-SE" dirty="0"/>
          </a:p>
          <a:p>
            <a:r>
              <a:rPr lang="sv-SE" dirty="0"/>
              <a:t>Digital </a:t>
            </a:r>
            <a:r>
              <a:rPr lang="sv-SE" dirty="0" smtClean="0"/>
              <a:t>signering av läkemedel</a:t>
            </a:r>
            <a:endParaRPr lang="sv-SE" dirty="0"/>
          </a:p>
          <a:p>
            <a:r>
              <a:rPr lang="sv-SE" dirty="0" smtClean="0"/>
              <a:t>Arbetat med att hålla nere kontinuiteten i en hög sjukfrånvaro </a:t>
            </a:r>
            <a:endParaRPr lang="sv-SE" dirty="0"/>
          </a:p>
          <a:p>
            <a:r>
              <a:rPr lang="sv-SE" dirty="0" smtClean="0"/>
              <a:t>”Sveriges bästa hemtjänst” – Förbättringsarbeten med tex interna utbildningar, alternativa och digitala lösningar</a:t>
            </a:r>
          </a:p>
          <a:p>
            <a:r>
              <a:rPr lang="sv-SE" dirty="0" smtClean="0"/>
              <a:t>IBIC – pilotområde Södra innerstan</a:t>
            </a:r>
            <a:endParaRPr lang="sv-SE" dirty="0"/>
          </a:p>
          <a:p>
            <a:pPr marL="0" lvl="0" indent="0">
              <a:buNone/>
            </a:pPr>
            <a:endParaRPr lang="sv-SE" i="1" dirty="0" smtClean="0">
              <a:solidFill>
                <a:srgbClr val="FF0000"/>
              </a:solidFill>
            </a:endParaRPr>
          </a:p>
          <a:p>
            <a:pPr marL="0" lvl="0" indent="0">
              <a:buNone/>
            </a:pPr>
            <a:endParaRPr lang="sv-SE" dirty="0"/>
          </a:p>
          <a:p>
            <a:endParaRPr lang="sv-SE" dirty="0"/>
          </a:p>
        </p:txBody>
      </p:sp>
    </p:spTree>
    <p:extLst>
      <p:ext uri="{BB962C8B-B14F-4D97-AF65-F5344CB8AC3E}">
        <p14:creationId xmlns:p14="http://schemas.microsoft.com/office/powerpoint/2010/main" val="32473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 calcmode="lin" valueType="num">
                                      <p:cBhvr additive="base">
                                        <p:cTn id="3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 calcmode="lin" valueType="num">
                                      <p:cBhvr additive="base">
                                        <p:cTn id="4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5699" y="713709"/>
            <a:ext cx="10972800" cy="1143000"/>
          </a:xfrm>
        </p:spPr>
        <p:txBody>
          <a:bodyPr>
            <a:noAutofit/>
          </a:bodyPr>
          <a:lstStyle/>
          <a:p>
            <a:r>
              <a:rPr lang="sv-SE" altLang="sv-SE" sz="3200" dirty="0" smtClean="0">
                <a:solidFill>
                  <a:schemeClr val="accent2"/>
                </a:solidFill>
                <a:ea typeface="+mn-ea"/>
              </a:rPr>
              <a:t>Analys av nämndens mål</a:t>
            </a:r>
            <a:endParaRPr lang="sv-SE" sz="3600" dirty="0"/>
          </a:p>
        </p:txBody>
      </p:sp>
      <p:sp>
        <p:nvSpPr>
          <p:cNvPr id="3" name="Platshållare för innehåll 2"/>
          <p:cNvSpPr>
            <a:spLocks noGrp="1"/>
          </p:cNvSpPr>
          <p:nvPr>
            <p:ph idx="1"/>
          </p:nvPr>
        </p:nvSpPr>
        <p:spPr>
          <a:xfrm>
            <a:off x="263352" y="1316897"/>
            <a:ext cx="11548864" cy="5496479"/>
          </a:xfrm>
        </p:spPr>
        <p:txBody>
          <a:bodyPr>
            <a:normAutofit/>
          </a:bodyPr>
          <a:lstStyle/>
          <a:p>
            <a:pPr>
              <a:spcBef>
                <a:spcPct val="0"/>
              </a:spcBef>
              <a:buFontTx/>
              <a:buNone/>
            </a:pPr>
            <a:endParaRPr lang="sv-SE" altLang="sv-SE" dirty="0">
              <a:latin typeface="CG Omega" panose="020B0502050508020304" pitchFamily="34" charset="0"/>
            </a:endParaRPr>
          </a:p>
          <a:p>
            <a:pPr marL="0" indent="0">
              <a:buNone/>
            </a:pPr>
            <a:r>
              <a:rPr lang="sv-SE" dirty="0"/>
              <a:t>Under 2020 har uppföljningen kring måluppfyllelse fortsatt att ske i </a:t>
            </a:r>
            <a:r>
              <a:rPr lang="sv-SE" dirty="0" err="1"/>
              <a:t>Stratsys</a:t>
            </a:r>
            <a:r>
              <a:rPr lang="sv-SE" dirty="0"/>
              <a:t>. Målen har följts upp genom 34 indikatorer och 36 aktiviteter sammanlagt över hela förvaltningen. På grund av pandemin har flera planerade aktiviteter inte genomförts i samma utsträckning som planen var. Det strukturerade arbetet har dock sedan tidigare gett resultat och förvaltningen lever i flera områden upp till nämndens mål.  </a:t>
            </a: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10" name="Bildobjekt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46040" y="4065136"/>
            <a:ext cx="2634811"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13665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351584" y="188640"/>
            <a:ext cx="6350496" cy="1143000"/>
          </a:xfrm>
        </p:spPr>
        <p:txBody>
          <a:bodyPr/>
          <a:lstStyle/>
          <a:p>
            <a:r>
              <a:rPr lang="sv-SE" dirty="0" smtClean="0"/>
              <a:t>Hemtjänstkurvan 2020</a:t>
            </a:r>
            <a:endParaRPr lang="sv-SE" dirty="0"/>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30</a:t>
            </a:fld>
            <a:endParaRPr lang="sv-SE" dirty="0"/>
          </a:p>
        </p:txBody>
      </p:sp>
      <p:graphicFrame>
        <p:nvGraphicFramePr>
          <p:cNvPr id="7" name="Diagram 6"/>
          <p:cNvGraphicFramePr>
            <a:graphicFrameLocks noGrp="1"/>
          </p:cNvGraphicFramePr>
          <p:nvPr>
            <p:extLst/>
          </p:nvPr>
        </p:nvGraphicFramePr>
        <p:xfrm>
          <a:off x="1492250" y="603250"/>
          <a:ext cx="9207500" cy="5651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12663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2351584" y="1688932"/>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12594</a:t>
            </a:r>
            <a:endParaRPr lang="sv-SE" sz="1400" b="1" dirty="0">
              <a:solidFill>
                <a:schemeClr val="tx1"/>
              </a:solidFill>
            </a:endParaRPr>
          </a:p>
        </p:txBody>
      </p:sp>
      <p:sp>
        <p:nvSpPr>
          <p:cNvPr id="12" name="Rektangel 11"/>
          <p:cNvSpPr/>
          <p:nvPr/>
        </p:nvSpPr>
        <p:spPr>
          <a:xfrm>
            <a:off x="4655840" y="2188904"/>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10921</a:t>
            </a:r>
            <a:endParaRPr lang="sv-SE" sz="1400" b="1" dirty="0">
              <a:solidFill>
                <a:schemeClr val="tx1"/>
              </a:solidFill>
            </a:endParaRPr>
          </a:p>
        </p:txBody>
      </p:sp>
      <p:sp>
        <p:nvSpPr>
          <p:cNvPr id="2" name="Rubrik 1"/>
          <p:cNvSpPr>
            <a:spLocks noGrp="1"/>
          </p:cNvSpPr>
          <p:nvPr>
            <p:ph type="title"/>
          </p:nvPr>
        </p:nvSpPr>
        <p:spPr>
          <a:xfrm>
            <a:off x="695400" y="478976"/>
            <a:ext cx="10972800" cy="1143000"/>
          </a:xfrm>
        </p:spPr>
        <p:txBody>
          <a:bodyPr/>
          <a:lstStyle/>
          <a:p>
            <a:r>
              <a:rPr lang="sv-SE" sz="3200" dirty="0">
                <a:solidFill>
                  <a:schemeClr val="accent2"/>
                </a:solidFill>
                <a:ea typeface="+mn-ea"/>
              </a:rPr>
              <a:t>Beviljade</a:t>
            </a:r>
            <a:r>
              <a:rPr lang="sv-SE" dirty="0" smtClean="0"/>
              <a:t> </a:t>
            </a:r>
            <a:r>
              <a:rPr lang="sv-SE" sz="3200" dirty="0" smtClean="0">
                <a:solidFill>
                  <a:schemeClr val="accent2"/>
                </a:solidFill>
                <a:ea typeface="+mn-ea"/>
              </a:rPr>
              <a:t>timmar, </a:t>
            </a:r>
            <a:r>
              <a:rPr lang="sv-SE" sz="3200" dirty="0">
                <a:solidFill>
                  <a:schemeClr val="accent2"/>
                </a:solidFill>
                <a:ea typeface="+mn-ea"/>
              </a:rPr>
              <a:t>snitt/månad</a:t>
            </a:r>
            <a:r>
              <a:rPr lang="sv-SE" dirty="0" smtClean="0"/>
              <a:t> </a:t>
            </a:r>
            <a:r>
              <a:rPr lang="sv-SE" sz="3200" dirty="0" smtClean="0">
                <a:solidFill>
                  <a:schemeClr val="accent2"/>
                </a:solidFill>
                <a:ea typeface="+mn-ea"/>
              </a:rPr>
              <a:t>2011-2020 </a:t>
            </a:r>
            <a:endParaRPr lang="sv-SE" sz="3200" dirty="0">
              <a:solidFill>
                <a:schemeClr val="accent2"/>
              </a:solidFill>
              <a:ea typeface="+mn-ea"/>
            </a:endParaRP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31</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Rektangel 8"/>
          <p:cNvSpPr/>
          <p:nvPr/>
        </p:nvSpPr>
        <p:spPr>
          <a:xfrm>
            <a:off x="1199456" y="1848908"/>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12038</a:t>
            </a:r>
            <a:endParaRPr lang="sv-SE" sz="1400" b="1" dirty="0">
              <a:solidFill>
                <a:schemeClr val="tx1"/>
              </a:solidFill>
            </a:endParaRPr>
          </a:p>
        </p:txBody>
      </p:sp>
      <p:sp>
        <p:nvSpPr>
          <p:cNvPr id="11" name="Rektangel 10"/>
          <p:cNvSpPr/>
          <p:nvPr/>
        </p:nvSpPr>
        <p:spPr>
          <a:xfrm>
            <a:off x="3503712" y="2348880"/>
            <a:ext cx="1008112" cy="3199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smtClean="0">
                <a:solidFill>
                  <a:schemeClr val="tx1"/>
                </a:solidFill>
              </a:rPr>
              <a:t>10224</a:t>
            </a:r>
            <a:endParaRPr lang="sv-SE" sz="1400" b="1" dirty="0">
              <a:solidFill>
                <a:schemeClr val="tx1"/>
              </a:solidFill>
            </a:endParaRPr>
          </a:p>
        </p:txBody>
      </p:sp>
      <p:pic>
        <p:nvPicPr>
          <p:cNvPr id="13" name="Diagram 1" descr="image00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15480" y="1399124"/>
            <a:ext cx="8712968" cy="45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27400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 hemtjänsten</a:t>
            </a:r>
            <a:endParaRPr lang="sv-SE" sz="3200" dirty="0">
              <a:solidFill>
                <a:srgbClr val="FF0000"/>
              </a:solidFill>
              <a:ea typeface="+mn-ea"/>
            </a:endParaRPr>
          </a:p>
        </p:txBody>
      </p:sp>
      <p:sp>
        <p:nvSpPr>
          <p:cNvPr id="3" name="Platshållare för innehåll 2"/>
          <p:cNvSpPr>
            <a:spLocks noGrp="1"/>
          </p:cNvSpPr>
          <p:nvPr>
            <p:ph idx="1"/>
          </p:nvPr>
        </p:nvSpPr>
        <p:spPr>
          <a:xfrm>
            <a:off x="839416" y="1164177"/>
            <a:ext cx="11582400" cy="5039096"/>
          </a:xfrm>
        </p:spPr>
        <p:txBody>
          <a:bodyPr>
            <a:normAutofit/>
          </a:bodyPr>
          <a:lstStyle/>
          <a:p>
            <a:pPr marL="0" indent="0">
              <a:buNone/>
            </a:pPr>
            <a:endParaRPr lang="sv-SE" dirty="0"/>
          </a:p>
          <a:p>
            <a:r>
              <a:rPr lang="sv-SE" dirty="0"/>
              <a:t>Förändringar i enhetschefsgruppen </a:t>
            </a:r>
            <a:r>
              <a:rPr lang="sv-SE" dirty="0" smtClean="0"/>
              <a:t>på grund av </a:t>
            </a:r>
            <a:r>
              <a:rPr lang="sv-SE" dirty="0"/>
              <a:t>rekrytering</a:t>
            </a:r>
          </a:p>
          <a:p>
            <a:r>
              <a:rPr lang="sv-SE" dirty="0"/>
              <a:t>Metodutvecklare tillträder 3 maj 2021</a:t>
            </a:r>
          </a:p>
          <a:p>
            <a:r>
              <a:rPr lang="sv-SE" dirty="0"/>
              <a:t>Kvalitetsundersköterskor ska rekryteras</a:t>
            </a:r>
          </a:p>
          <a:p>
            <a:r>
              <a:rPr lang="sv-SE" dirty="0" smtClean="0"/>
              <a:t>Produktivitetseffektivisering ska göras </a:t>
            </a:r>
            <a:r>
              <a:rPr lang="sv-SE" dirty="0"/>
              <a:t>för att få ner kostnaden per brukare i </a:t>
            </a:r>
            <a:r>
              <a:rPr lang="sv-SE" dirty="0" smtClean="0"/>
              <a:t>hemtjänsten med hjälp av </a:t>
            </a:r>
            <a:r>
              <a:rPr lang="sv-SE" dirty="0" err="1" smtClean="0"/>
              <a:t>Ensolution</a:t>
            </a:r>
            <a:endParaRPr lang="sv-SE" dirty="0"/>
          </a:p>
          <a:p>
            <a:r>
              <a:rPr lang="sv-SE" dirty="0"/>
              <a:t>Samverkan </a:t>
            </a:r>
            <a:r>
              <a:rPr lang="sv-SE" dirty="0" smtClean="0"/>
              <a:t>med myndighetsenheten</a:t>
            </a:r>
            <a:endParaRPr lang="sv-SE" dirty="0"/>
          </a:p>
          <a:p>
            <a:r>
              <a:rPr lang="sv-SE" dirty="0"/>
              <a:t>Effektivisering av inköp av dagligvaror</a:t>
            </a:r>
          </a:p>
          <a:p>
            <a:r>
              <a:rPr lang="sv-SE" dirty="0"/>
              <a:t>Fortsatt teknisk utveckling </a:t>
            </a:r>
            <a:r>
              <a:rPr lang="sv-SE" dirty="0" smtClean="0"/>
              <a:t>som till exempel trygghetskameror </a:t>
            </a:r>
          </a:p>
          <a:p>
            <a:r>
              <a:rPr lang="sv-SE" dirty="0" smtClean="0"/>
              <a:t>Sociala </a:t>
            </a:r>
            <a:r>
              <a:rPr lang="sv-SE" dirty="0"/>
              <a:t>innehållet i ordinärt boende</a:t>
            </a:r>
          </a:p>
          <a:p>
            <a:pPr lvl="0">
              <a:buFont typeface="Symbol" panose="05050102010706020507" pitchFamily="18" charset="2"/>
              <a:buChar char=""/>
            </a:pPr>
            <a:endParaRPr lang="sv-SE" dirty="0" smtClean="0"/>
          </a:p>
          <a:p>
            <a:pPr lvl="0">
              <a:buFont typeface="Symbol" panose="05050102010706020507" pitchFamily="18" charset="2"/>
              <a:buChar char=""/>
            </a:pPr>
            <a:endParaRPr lang="sv-SE"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32</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39593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additive="base">
                                        <p:cTn id="3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554164"/>
            <a:ext cx="10972800" cy="1143000"/>
          </a:xfrm>
        </p:spPr>
        <p:txBody>
          <a:bodyPr>
            <a:normAutofit/>
          </a:bodyPr>
          <a:lstStyle/>
          <a:p>
            <a:r>
              <a:rPr lang="sv-SE" sz="3200" dirty="0" smtClean="0">
                <a:solidFill>
                  <a:schemeClr val="accent2"/>
                </a:solidFill>
                <a:ea typeface="+mn-ea"/>
              </a:rPr>
              <a:t>Framtida utveckling hemtjänsten</a:t>
            </a:r>
            <a:endParaRPr lang="sv-SE" sz="3200" dirty="0">
              <a:solidFill>
                <a:schemeClr val="accent2"/>
              </a:solidFill>
              <a:ea typeface="+mn-ea"/>
            </a:endParaRPr>
          </a:p>
        </p:txBody>
      </p:sp>
      <p:sp>
        <p:nvSpPr>
          <p:cNvPr id="3" name="Platshållare för innehåll 2"/>
          <p:cNvSpPr>
            <a:spLocks noGrp="1"/>
          </p:cNvSpPr>
          <p:nvPr>
            <p:ph idx="1"/>
          </p:nvPr>
        </p:nvSpPr>
        <p:spPr>
          <a:xfrm>
            <a:off x="609600" y="1571852"/>
            <a:ext cx="10972800" cy="4525963"/>
          </a:xfrm>
        </p:spPr>
        <p:txBody>
          <a:bodyPr>
            <a:normAutofit/>
          </a:bodyPr>
          <a:lstStyle/>
          <a:p>
            <a:r>
              <a:rPr lang="sv-SE" dirty="0" smtClean="0"/>
              <a:t>IBIC – alla medarbetare kommer att vara utbildade under våren</a:t>
            </a:r>
            <a:endParaRPr lang="sv-SE" dirty="0"/>
          </a:p>
          <a:p>
            <a:r>
              <a:rPr lang="sv-SE" dirty="0"/>
              <a:t>Fortsatt arbete med den sociala dokumentationen</a:t>
            </a:r>
          </a:p>
          <a:p>
            <a:r>
              <a:rPr lang="sv-SE" dirty="0"/>
              <a:t>Fortsätta utveckling av den dagliga planeringen utifrån logistik, </a:t>
            </a:r>
          </a:p>
          <a:p>
            <a:pPr marL="0" indent="0">
              <a:buNone/>
            </a:pPr>
            <a:r>
              <a:rPr lang="sv-SE" dirty="0"/>
              <a:t>     kontinuitet och kontaktmannaskap</a:t>
            </a:r>
          </a:p>
          <a:p>
            <a:pPr marL="285750" lvl="0" indent="-285750"/>
            <a:r>
              <a:rPr lang="sv-SE" dirty="0"/>
              <a:t> Hantera förändringar av beviljade insatser kopplat tillbemanning och  </a:t>
            </a:r>
            <a:r>
              <a:rPr lang="sv-SE" dirty="0" smtClean="0"/>
              <a:t>  </a:t>
            </a:r>
            <a:r>
              <a:rPr lang="sv-SE" dirty="0" smtClean="0">
                <a:solidFill>
                  <a:schemeClr val="tx2"/>
                </a:solidFill>
              </a:rPr>
              <a:t>brukartid så att en snabb omställning kan göras</a:t>
            </a:r>
            <a:endParaRPr lang="sv-SE" dirty="0">
              <a:solidFill>
                <a:schemeClr val="tx2"/>
              </a:solidFill>
            </a:endParaRPr>
          </a:p>
          <a:p>
            <a:pPr marL="285750" lvl="0" indent="-285750"/>
            <a:r>
              <a:rPr lang="sv-SE" dirty="0">
                <a:solidFill>
                  <a:schemeClr val="tx2"/>
                </a:solidFill>
              </a:rPr>
              <a:t>Fortsatt fokus på hälsosamma/hållbara scheman på vägen mot rätten till heltid</a:t>
            </a:r>
          </a:p>
          <a:p>
            <a:pPr marL="285750" indent="-285750"/>
            <a:r>
              <a:rPr lang="sv-SE" dirty="0"/>
              <a:t> ”Sveriges bästa hemtjänst” - kontinuerliga förbättringsarbeten på </a:t>
            </a:r>
          </a:p>
          <a:p>
            <a:pPr marL="0" indent="0">
              <a:buNone/>
            </a:pPr>
            <a:r>
              <a:rPr lang="sv-SE" dirty="0"/>
              <a:t>     enheterna</a:t>
            </a:r>
          </a:p>
          <a:p>
            <a:pPr lvl="0">
              <a:buFont typeface="Symbol" panose="05050102010706020507" pitchFamily="18" charset="2"/>
              <a:buChar char=""/>
            </a:pPr>
            <a:endParaRPr lang="sv-SE" sz="2000" dirty="0">
              <a:solidFill>
                <a:srgbClr val="FF0000"/>
              </a:solidFill>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33</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55259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5598" y="885131"/>
            <a:ext cx="10972800" cy="1143000"/>
          </a:xfrm>
        </p:spPr>
        <p:txBody>
          <a:bodyPr>
            <a:noAutofit/>
          </a:bodyPr>
          <a:lstStyle/>
          <a:p>
            <a:r>
              <a:rPr lang="sv-SE" sz="3200" dirty="0">
                <a:solidFill>
                  <a:schemeClr val="accent2"/>
                </a:solidFill>
                <a:ea typeface="+mn-ea"/>
              </a:rPr>
              <a:t>Resultat av årets </a:t>
            </a:r>
            <a:r>
              <a:rPr lang="sv-SE" sz="3200" dirty="0" smtClean="0">
                <a:solidFill>
                  <a:schemeClr val="accent2"/>
                </a:solidFill>
                <a:ea typeface="+mn-ea"/>
              </a:rPr>
              <a:t>utfall</a:t>
            </a:r>
            <a:r>
              <a:rPr lang="sv-SE" sz="3200" dirty="0">
                <a:solidFill>
                  <a:schemeClr val="accent2"/>
                </a:solidFill>
                <a:ea typeface="+mn-ea"/>
              </a:rPr>
              <a:t> </a:t>
            </a:r>
            <a:r>
              <a:rPr lang="sv-SE" sz="3200" dirty="0" smtClean="0">
                <a:solidFill>
                  <a:schemeClr val="accent2"/>
                </a:solidFill>
                <a:ea typeface="+mn-ea"/>
              </a:rPr>
              <a:t>hälso- och sjukvård och särskilt boenden –639 tkr exkl. covid-19</a:t>
            </a:r>
            <a:endParaRPr lang="sv-SE" sz="3200" dirty="0">
              <a:solidFill>
                <a:schemeClr val="accent2"/>
              </a:solidFill>
              <a:ea typeface="+mn-ea"/>
            </a:endParaRPr>
          </a:p>
        </p:txBody>
      </p:sp>
      <p:sp>
        <p:nvSpPr>
          <p:cNvPr id="3" name="Platshållare för innehåll 2"/>
          <p:cNvSpPr>
            <a:spLocks noGrp="1"/>
          </p:cNvSpPr>
          <p:nvPr>
            <p:ph idx="1"/>
          </p:nvPr>
        </p:nvSpPr>
        <p:spPr>
          <a:xfrm>
            <a:off x="635598" y="2102297"/>
            <a:ext cx="10972800" cy="4525963"/>
          </a:xfrm>
        </p:spPr>
        <p:txBody>
          <a:bodyPr>
            <a:normAutofit/>
          </a:bodyPr>
          <a:lstStyle/>
          <a:p>
            <a:pPr marL="0" indent="0">
              <a:buNone/>
            </a:pPr>
            <a:r>
              <a:rPr lang="sv-SE" altLang="sv-SE" sz="2800" dirty="0">
                <a:latin typeface="+mn-lt"/>
              </a:rPr>
              <a:t>Största avvikelserna:                                     </a:t>
            </a:r>
          </a:p>
          <a:p>
            <a:pPr>
              <a:spcBef>
                <a:spcPct val="0"/>
              </a:spcBef>
              <a:buFontTx/>
              <a:buNone/>
              <a:defRPr/>
            </a:pPr>
            <a:endParaRPr lang="sv-SE" altLang="sv-SE" sz="2800" b="1" dirty="0">
              <a:solidFill>
                <a:srgbClr val="000000"/>
              </a:solidFill>
              <a:latin typeface="+mn-lt"/>
            </a:endParaRPr>
          </a:p>
          <a:p>
            <a:pPr>
              <a:spcBef>
                <a:spcPct val="0"/>
              </a:spcBef>
              <a:buFontTx/>
              <a:buNone/>
              <a:defRPr/>
            </a:pPr>
            <a:r>
              <a:rPr lang="sv-SE" altLang="sv-SE" sz="2800" dirty="0">
                <a:latin typeface="+mn-lt"/>
              </a:rPr>
              <a:t>Administration 			         </a:t>
            </a:r>
            <a:r>
              <a:rPr lang="sv-SE" altLang="sv-SE" sz="2800" dirty="0" smtClean="0">
                <a:latin typeface="+mn-lt"/>
              </a:rPr>
              <a:t>   - </a:t>
            </a:r>
            <a:r>
              <a:rPr lang="sv-SE" altLang="sv-SE" sz="2800" dirty="0">
                <a:latin typeface="+mn-lt"/>
              </a:rPr>
              <a:t>2</a:t>
            </a:r>
            <a:r>
              <a:rPr lang="sv-SE" altLang="sv-SE" sz="2800" dirty="0" smtClean="0">
                <a:latin typeface="+mn-lt"/>
              </a:rPr>
              <a:t> 570 tkr</a:t>
            </a:r>
            <a:endParaRPr lang="sv-SE" altLang="sv-SE" sz="2800" dirty="0">
              <a:latin typeface="+mn-lt"/>
            </a:endParaRPr>
          </a:p>
          <a:p>
            <a:pPr>
              <a:spcBef>
                <a:spcPct val="0"/>
              </a:spcBef>
              <a:buFontTx/>
              <a:buNone/>
              <a:defRPr/>
            </a:pPr>
            <a:r>
              <a:rPr lang="sv-SE" altLang="sv-SE" sz="2800" dirty="0">
                <a:latin typeface="+mn-lt"/>
              </a:rPr>
              <a:t>Särskilt boende  		  	       </a:t>
            </a:r>
            <a:r>
              <a:rPr lang="sv-SE" altLang="sv-SE" sz="2800" dirty="0" smtClean="0">
                <a:latin typeface="+mn-lt"/>
              </a:rPr>
              <a:t>      - </a:t>
            </a:r>
            <a:r>
              <a:rPr lang="sv-SE" altLang="sv-SE" sz="2800" dirty="0">
                <a:latin typeface="+mn-lt"/>
              </a:rPr>
              <a:t>3</a:t>
            </a:r>
            <a:r>
              <a:rPr lang="sv-SE" altLang="sv-SE" sz="2800" dirty="0" smtClean="0">
                <a:latin typeface="+mn-lt"/>
              </a:rPr>
              <a:t> 779 </a:t>
            </a:r>
            <a:r>
              <a:rPr lang="sv-SE" altLang="sv-SE" sz="2800" dirty="0">
                <a:latin typeface="+mn-lt"/>
              </a:rPr>
              <a:t>tkr</a:t>
            </a:r>
          </a:p>
          <a:p>
            <a:pPr>
              <a:spcBef>
                <a:spcPct val="0"/>
              </a:spcBef>
              <a:buFontTx/>
              <a:buNone/>
              <a:defRPr/>
            </a:pPr>
            <a:r>
              <a:rPr lang="sv-SE" altLang="sv-SE" sz="2800" dirty="0">
                <a:latin typeface="+mn-lt"/>
              </a:rPr>
              <a:t>Palliativ vård			           </a:t>
            </a:r>
            <a:r>
              <a:rPr lang="sv-SE" altLang="sv-SE" sz="2800" dirty="0" smtClean="0">
                <a:latin typeface="+mn-lt"/>
              </a:rPr>
              <a:t>     + 128 </a:t>
            </a:r>
            <a:r>
              <a:rPr lang="sv-SE" altLang="sv-SE" sz="2800" dirty="0">
                <a:latin typeface="+mn-lt"/>
              </a:rPr>
              <a:t>tkr</a:t>
            </a:r>
          </a:p>
          <a:p>
            <a:pPr>
              <a:spcBef>
                <a:spcPct val="0"/>
              </a:spcBef>
              <a:buFontTx/>
              <a:buNone/>
              <a:defRPr/>
            </a:pPr>
            <a:r>
              <a:rPr lang="sv-SE" altLang="sv-SE" sz="2800" dirty="0">
                <a:latin typeface="+mn-lt"/>
              </a:rPr>
              <a:t>HSL, </a:t>
            </a:r>
            <a:r>
              <a:rPr lang="sv-SE" altLang="sv-SE" sz="2800" dirty="0" err="1">
                <a:latin typeface="+mn-lt"/>
              </a:rPr>
              <a:t>ssk</a:t>
            </a:r>
            <a:r>
              <a:rPr lang="sv-SE" altLang="sv-SE" sz="2800" dirty="0">
                <a:latin typeface="+mn-lt"/>
              </a:rPr>
              <a:t> och rehab	                        </a:t>
            </a:r>
            <a:r>
              <a:rPr lang="sv-SE" altLang="sv-SE" sz="2800" dirty="0" smtClean="0">
                <a:latin typeface="+mn-lt"/>
              </a:rPr>
              <a:t>+ 1 213 </a:t>
            </a:r>
            <a:r>
              <a:rPr lang="sv-SE" altLang="sv-SE" sz="2800" dirty="0">
                <a:latin typeface="+mn-lt"/>
              </a:rPr>
              <a:t>tkr</a:t>
            </a:r>
          </a:p>
          <a:p>
            <a:pPr>
              <a:spcBef>
                <a:spcPct val="0"/>
              </a:spcBef>
              <a:buFontTx/>
              <a:buNone/>
              <a:defRPr/>
            </a:pPr>
            <a:r>
              <a:rPr lang="sv-SE" altLang="sv-SE" sz="2800" dirty="0">
                <a:latin typeface="+mn-lt"/>
              </a:rPr>
              <a:t>Medicintekniska hjälpmedel	        </a:t>
            </a:r>
            <a:r>
              <a:rPr lang="sv-SE" altLang="sv-SE" sz="2800" dirty="0" smtClean="0">
                <a:latin typeface="+mn-lt"/>
              </a:rPr>
              <a:t>     - 1 462 tkr</a:t>
            </a:r>
          </a:p>
          <a:p>
            <a:pPr>
              <a:spcBef>
                <a:spcPct val="0"/>
              </a:spcBef>
              <a:buNone/>
              <a:defRPr/>
            </a:pPr>
            <a:endParaRPr lang="sv-SE" sz="2800" b="1" dirty="0" smtClean="0">
              <a:latin typeface="+mn-lt"/>
            </a:endParaRPr>
          </a:p>
          <a:p>
            <a:pPr>
              <a:spcBef>
                <a:spcPct val="0"/>
              </a:spcBef>
              <a:buNone/>
              <a:defRPr/>
            </a:pPr>
            <a:r>
              <a:rPr lang="sv-SE" sz="2800" b="1" dirty="0" smtClean="0">
                <a:latin typeface="+mn-lt"/>
              </a:rPr>
              <a:t>Extra </a:t>
            </a:r>
            <a:r>
              <a:rPr lang="sv-SE" sz="2800" b="1" dirty="0">
                <a:latin typeface="+mn-lt"/>
              </a:rPr>
              <a:t>kostnader för covid-19 totalt:  </a:t>
            </a:r>
            <a:r>
              <a:rPr lang="sv-SE" sz="2800" b="1" dirty="0" smtClean="0">
                <a:latin typeface="+mn-lt"/>
              </a:rPr>
              <a:t> </a:t>
            </a:r>
            <a:r>
              <a:rPr lang="sv-SE" sz="2800" dirty="0"/>
              <a:t>11 </a:t>
            </a:r>
            <a:r>
              <a:rPr lang="sv-SE" sz="2800" dirty="0" smtClean="0"/>
              <a:t>942 tkr</a:t>
            </a:r>
            <a:endParaRPr lang="sv-SE" altLang="sv-SE" sz="3200" dirty="0"/>
          </a:p>
          <a:p>
            <a:pPr>
              <a:spcBef>
                <a:spcPct val="0"/>
              </a:spcBef>
              <a:buFontTx/>
              <a:buNone/>
              <a:defRPr/>
            </a:pPr>
            <a:endParaRPr lang="sv-SE" altLang="sv-SE" sz="3200"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34</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2042944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91732" y="332656"/>
            <a:ext cx="10972800" cy="1143000"/>
          </a:xfrm>
        </p:spPr>
        <p:txBody>
          <a:bodyPr>
            <a:normAutofit/>
          </a:bodyPr>
          <a:lstStyle/>
          <a:p>
            <a:r>
              <a:rPr lang="sv-SE" sz="3200" dirty="0">
                <a:solidFill>
                  <a:schemeClr val="accent2"/>
                </a:solidFill>
                <a:ea typeface="+mn-ea"/>
              </a:rPr>
              <a:t>Analys över </a:t>
            </a:r>
            <a:r>
              <a:rPr lang="sv-SE" sz="3200" dirty="0" smtClean="0">
                <a:solidFill>
                  <a:schemeClr val="accent2"/>
                </a:solidFill>
                <a:ea typeface="+mn-ea"/>
              </a:rPr>
              <a:t>resultatet gällande HSL och </a:t>
            </a:r>
            <a:r>
              <a:rPr lang="sv-SE" sz="3200" dirty="0">
                <a:solidFill>
                  <a:schemeClr val="accent2"/>
                </a:solidFill>
                <a:ea typeface="+mn-ea"/>
              </a:rPr>
              <a:t>särskilt boende</a:t>
            </a:r>
          </a:p>
        </p:txBody>
      </p:sp>
      <p:sp>
        <p:nvSpPr>
          <p:cNvPr id="3" name="Platshållare för innehåll 2"/>
          <p:cNvSpPr>
            <a:spLocks noGrp="1"/>
          </p:cNvSpPr>
          <p:nvPr>
            <p:ph idx="1"/>
          </p:nvPr>
        </p:nvSpPr>
        <p:spPr>
          <a:xfrm>
            <a:off x="331912" y="1214778"/>
            <a:ext cx="11528176" cy="5144529"/>
          </a:xfrm>
          <a:noFill/>
        </p:spPr>
        <p:txBody>
          <a:bodyPr>
            <a:normAutofit fontScale="92500" lnSpcReduction="10000"/>
          </a:bodyPr>
          <a:lstStyle/>
          <a:p>
            <a:pPr>
              <a:defRPr/>
            </a:pPr>
            <a:r>
              <a:rPr lang="sv-SE" altLang="sv-SE" dirty="0"/>
              <a:t>Verksamhetsområdet uppvisar ett negativt utfall inom administration </a:t>
            </a:r>
            <a:r>
              <a:rPr lang="sv-SE" altLang="sv-SE" dirty="0" smtClean="0"/>
              <a:t>om</a:t>
            </a:r>
            <a:br>
              <a:rPr lang="sv-SE" altLang="sv-SE" dirty="0" smtClean="0"/>
            </a:br>
            <a:r>
              <a:rPr lang="sv-SE" altLang="sv-SE" dirty="0" smtClean="0"/>
              <a:t>2,5 mkr (inkl. covid-19), på grund av icke budgeterade omsorgsadministratörer </a:t>
            </a:r>
            <a:br>
              <a:rPr lang="sv-SE" altLang="sv-SE" dirty="0" smtClean="0"/>
            </a:br>
            <a:r>
              <a:rPr lang="sv-SE" altLang="sv-SE" dirty="0" smtClean="0"/>
              <a:t>(500 tkr), arbetskläder(500 tkr) samt skyddsutrustning </a:t>
            </a:r>
            <a:r>
              <a:rPr lang="sv-SE" altLang="sv-SE" dirty="0" err="1" smtClean="0"/>
              <a:t>covid</a:t>
            </a:r>
            <a:r>
              <a:rPr lang="sv-SE" altLang="sv-SE" dirty="0" smtClean="0"/>
              <a:t> -19 (1,8 mkr).</a:t>
            </a:r>
            <a:endParaRPr lang="sv-SE" altLang="sv-SE" dirty="0"/>
          </a:p>
          <a:p>
            <a:pPr>
              <a:defRPr/>
            </a:pPr>
            <a:r>
              <a:rPr lang="sv-SE" altLang="sv-SE" dirty="0"/>
              <a:t>De särskilda boendena uppvisar ett negativt resultat om totalt </a:t>
            </a:r>
            <a:r>
              <a:rPr lang="sv-SE" altLang="sv-SE" dirty="0" smtClean="0"/>
              <a:t>-3,7 mkr (inkl. covid-19), </a:t>
            </a:r>
            <a:r>
              <a:rPr lang="sv-SE" altLang="sv-SE" dirty="0"/>
              <a:t>huvudsakligen på grund av </a:t>
            </a:r>
            <a:r>
              <a:rPr lang="sv-SE" altLang="sv-SE" dirty="0" smtClean="0"/>
              <a:t>covid-19 omkostnader om 3,6 mkr och sjukskrivnings- och semesterkostnader om 1,9 mkr.</a:t>
            </a:r>
            <a:endParaRPr lang="sv-SE" altLang="sv-SE" dirty="0"/>
          </a:p>
          <a:p>
            <a:pPr>
              <a:defRPr/>
            </a:pPr>
            <a:r>
              <a:rPr lang="sv-SE" altLang="sv-SE" dirty="0"/>
              <a:t>Hälso- och sjukvårdens sjuksköterskor och hemsjukvård uppvisar totalt </a:t>
            </a:r>
            <a:r>
              <a:rPr lang="sv-SE" altLang="sv-SE" dirty="0" smtClean="0"/>
              <a:t>ett överskott om 1,2 mkr (inkl. covid-19). </a:t>
            </a:r>
            <a:r>
              <a:rPr lang="sv-SE" altLang="sv-SE" dirty="0"/>
              <a:t>Ö</a:t>
            </a:r>
            <a:r>
              <a:rPr lang="sv-SE" altLang="sv-SE" dirty="0" smtClean="0"/>
              <a:t>verskott </a:t>
            </a:r>
            <a:r>
              <a:rPr lang="sv-SE" altLang="sv-SE" dirty="0"/>
              <a:t>gällande </a:t>
            </a:r>
            <a:r>
              <a:rPr lang="sv-SE" altLang="sv-SE" dirty="0" smtClean="0"/>
              <a:t>personalkostnader 686tkr då vikarier inte finns för täckning av sjuk personal. Samt ett överskott i driftbudget om 900 tkr beroende på covid-19 återbetalning för skyddsutrustning.</a:t>
            </a:r>
            <a:endParaRPr lang="sv-SE" altLang="sv-SE" dirty="0"/>
          </a:p>
          <a:p>
            <a:pPr>
              <a:defRPr/>
            </a:pPr>
            <a:r>
              <a:rPr lang="sv-SE" altLang="sv-SE" dirty="0"/>
              <a:t>Hälso- och sjukvårdens rehabiliteringsenhet uppvisar ett överskott för personalkostnader </a:t>
            </a:r>
            <a:r>
              <a:rPr lang="sv-SE" altLang="sv-SE" dirty="0" smtClean="0"/>
              <a:t>med 450 tkr </a:t>
            </a:r>
            <a:r>
              <a:rPr lang="sv-SE" altLang="sv-SE" dirty="0"/>
              <a:t>underskott i driftskostnader samt kostnader för </a:t>
            </a:r>
            <a:r>
              <a:rPr lang="sv-SE" altLang="sv-SE" dirty="0" smtClean="0"/>
              <a:t>drift samt medicintekniska </a:t>
            </a:r>
            <a:r>
              <a:rPr lang="sv-SE" altLang="sv-SE" dirty="0"/>
              <a:t>produkter </a:t>
            </a:r>
            <a:r>
              <a:rPr lang="sv-SE" altLang="sv-SE" dirty="0" smtClean="0"/>
              <a:t>om 1,4</a:t>
            </a:r>
            <a:r>
              <a:rPr lang="sv-SE" altLang="sv-SE" dirty="0"/>
              <a:t> </a:t>
            </a:r>
            <a:r>
              <a:rPr lang="sv-SE" altLang="sv-SE" dirty="0" smtClean="0"/>
              <a:t>mkr då man valde att lägga alla kostnader på 2020. </a:t>
            </a:r>
            <a:r>
              <a:rPr lang="sv-SE" altLang="sv-SE" dirty="0"/>
              <a:t>F</a:t>
            </a:r>
            <a:r>
              <a:rPr lang="sv-SE" altLang="sv-SE" dirty="0" smtClean="0"/>
              <a:t>öregående år har decembers kostnader redovisats på det kommande året samt att Hjälpmedelscenters priser går upp 2,5% varje år.</a:t>
            </a:r>
            <a:endParaRPr lang="sv-SE" altLang="sv-SE" sz="1500" dirty="0">
              <a:solidFill>
                <a:srgbClr val="000000"/>
              </a:solidFill>
              <a:latin typeface="CG Omega" panose="020B0502050508020304" pitchFamily="34" charset="0"/>
            </a:endParaRPr>
          </a:p>
          <a:p>
            <a:pPr marL="0" lvl="0" indent="0" eaLnBrk="0" fontAlgn="base" hangingPunct="0">
              <a:spcAft>
                <a:spcPct val="0"/>
              </a:spcAft>
              <a:buNone/>
              <a:defRPr/>
            </a:pPr>
            <a:endParaRPr lang="sv-SE" sz="2000" kern="0" dirty="0" smtClean="0">
              <a:solidFill>
                <a:srgbClr val="000000"/>
              </a:solidFill>
              <a:latin typeface="CG Omega" panose="020B0502050508020304" pitchFamily="34" charset="0"/>
              <a:ea typeface="ＭＳ Ｐゴシック"/>
            </a:endParaRPr>
          </a:p>
          <a:p>
            <a:pPr marL="0" lvl="0" indent="0" eaLnBrk="0" fontAlgn="base" hangingPunct="0">
              <a:spcAft>
                <a:spcPct val="0"/>
              </a:spcAft>
              <a:buNone/>
              <a:defRPr/>
            </a:pPr>
            <a:endParaRPr lang="sv-SE" sz="1900" dirty="0"/>
          </a:p>
          <a:p>
            <a:pPr marL="0" lvl="0" indent="0" eaLnBrk="0" fontAlgn="base" hangingPunct="0">
              <a:spcAft>
                <a:spcPct val="0"/>
              </a:spcAft>
              <a:buNone/>
              <a:defRPr/>
            </a:pPr>
            <a:endParaRPr lang="sv-SE" sz="2100" dirty="0"/>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a:p>
            <a:pPr lvl="0" eaLnBrk="0" fontAlgn="base" hangingPunct="0">
              <a:spcAft>
                <a:spcPct val="0"/>
              </a:spcAft>
              <a:buFontTx/>
              <a:buChar char="•"/>
              <a:defRPr/>
            </a:pPr>
            <a:endParaRPr lang="sv-SE" sz="2000" kern="0" dirty="0">
              <a:solidFill>
                <a:srgbClr val="000000"/>
              </a:solidFill>
              <a:latin typeface="CG Omega" panose="020B0502050508020304" pitchFamily="34" charset="0"/>
              <a:ea typeface="ＭＳ Ｐゴシック"/>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35</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3705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39824" y="267522"/>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2020 </a:t>
            </a:r>
            <a:r>
              <a:rPr lang="sv-SE" sz="3200" dirty="0" smtClean="0">
                <a:solidFill>
                  <a:schemeClr val="accent2"/>
                </a:solidFill>
              </a:rPr>
              <a:t>HSL och särskilt boende</a:t>
            </a:r>
            <a:endParaRPr lang="sv-SE" sz="3200" dirty="0">
              <a:solidFill>
                <a:schemeClr val="accent2"/>
              </a:solidFill>
              <a:ea typeface="+mn-ea"/>
            </a:endParaRPr>
          </a:p>
        </p:txBody>
      </p:sp>
      <p:sp>
        <p:nvSpPr>
          <p:cNvPr id="3" name="Platshållare för innehåll 2"/>
          <p:cNvSpPr>
            <a:spLocks noGrp="1"/>
          </p:cNvSpPr>
          <p:nvPr>
            <p:ph idx="1"/>
          </p:nvPr>
        </p:nvSpPr>
        <p:spPr>
          <a:xfrm>
            <a:off x="287988" y="1268760"/>
            <a:ext cx="11568652" cy="5467499"/>
          </a:xfrm>
        </p:spPr>
        <p:txBody>
          <a:bodyPr>
            <a:normAutofit fontScale="47500" lnSpcReduction="20000"/>
          </a:bodyPr>
          <a:lstStyle/>
          <a:p>
            <a:pPr lvl="0"/>
            <a:r>
              <a:rPr lang="sv-SE" sz="4400" dirty="0" smtClean="0"/>
              <a:t>HSL-timmarna </a:t>
            </a:r>
            <a:r>
              <a:rPr lang="sv-SE" sz="4400" dirty="0"/>
              <a:t>har </a:t>
            </a:r>
            <a:r>
              <a:rPr lang="sv-SE" sz="4400" dirty="0" smtClean="0"/>
              <a:t>jobbats </a:t>
            </a:r>
            <a:r>
              <a:rPr lang="sv-SE" sz="4400" dirty="0"/>
              <a:t>ner till </a:t>
            </a:r>
            <a:r>
              <a:rPr lang="sv-SE" sz="4400" dirty="0" smtClean="0"/>
              <a:t>en än </a:t>
            </a:r>
            <a:r>
              <a:rPr lang="sv-SE" sz="4400" dirty="0"/>
              <a:t>lägre nivå än </a:t>
            </a:r>
            <a:r>
              <a:rPr lang="sv-SE" sz="4400" dirty="0" smtClean="0"/>
              <a:t>2019 </a:t>
            </a:r>
            <a:r>
              <a:rPr lang="sv-SE" sz="4400" dirty="0"/>
              <a:t>vilket påverkar det ekonomiska utfallet </a:t>
            </a:r>
            <a:r>
              <a:rPr lang="sv-SE" sz="4400" dirty="0" smtClean="0"/>
              <a:t>positivt</a:t>
            </a:r>
            <a:r>
              <a:rPr lang="sv-SE" sz="4400" dirty="0"/>
              <a:t>, timmar per månad har gått från i snitt </a:t>
            </a:r>
            <a:r>
              <a:rPr lang="sv-SE" sz="4400" dirty="0" smtClean="0"/>
              <a:t>892 </a:t>
            </a:r>
            <a:r>
              <a:rPr lang="sv-SE" sz="4400" dirty="0"/>
              <a:t>timmar under </a:t>
            </a:r>
            <a:r>
              <a:rPr lang="sv-SE" sz="4400" dirty="0" smtClean="0"/>
              <a:t>2019 </a:t>
            </a:r>
            <a:r>
              <a:rPr lang="sv-SE" sz="4400" dirty="0"/>
              <a:t>till </a:t>
            </a:r>
            <a:r>
              <a:rPr lang="sv-SE" sz="4400" dirty="0" smtClean="0"/>
              <a:t>780 </a:t>
            </a:r>
            <a:r>
              <a:rPr lang="sv-SE" sz="4400" dirty="0"/>
              <a:t>timmar i snitt under </a:t>
            </a:r>
            <a:r>
              <a:rPr lang="sv-SE" sz="4400" dirty="0" smtClean="0"/>
              <a:t>2020. </a:t>
            </a:r>
            <a:endParaRPr lang="sv-SE" sz="4400" dirty="0"/>
          </a:p>
          <a:p>
            <a:pPr lvl="0"/>
            <a:r>
              <a:rPr lang="sv-SE" sz="4400" dirty="0" smtClean="0"/>
              <a:t>Samtliga enheter har arbetar med att ta hand om och anpassa sig efter förutsättningarna i pandemin. Det har exempelvis handlat om att ta till sig rutin för samt organisera användning av skyddsutrustning rörande coronaviruset. Även centrala inköp och att få tag i materiel har krävt omfattande arbetsinsatser.</a:t>
            </a:r>
            <a:endParaRPr lang="sv-SE" sz="4400" dirty="0"/>
          </a:p>
          <a:p>
            <a:r>
              <a:rPr lang="sv-SE" sz="4400" dirty="0" smtClean="0"/>
              <a:t>Samtliga enheter inom särskilt boende har under året fått hantera ”säkra besök”, ”besökstopp” samt ”besöksförbud” däri ligger både personalhantering och åtgärder i den fysiska miljön.</a:t>
            </a:r>
            <a:endParaRPr lang="sv-SE" sz="4400" dirty="0"/>
          </a:p>
          <a:p>
            <a:r>
              <a:rPr lang="sv-SE" sz="4400" dirty="0" smtClean="0"/>
              <a:t>Utbildning </a:t>
            </a:r>
            <a:r>
              <a:rPr lang="sv-SE" sz="4400" dirty="0"/>
              <a:t>i </a:t>
            </a:r>
            <a:r>
              <a:rPr lang="sv-SE" sz="4400" dirty="0" smtClean="0"/>
              <a:t>användning av skyddsutrustning, hygienrutiner, åtgärder för att minska smittspridning etc. har varit uppskattade och viktiga utbildningar för all personal. </a:t>
            </a:r>
            <a:endParaRPr lang="sv-SE" sz="4400" dirty="0"/>
          </a:p>
          <a:p>
            <a:r>
              <a:rPr lang="sv-SE" sz="4400" dirty="0" smtClean="0"/>
              <a:t>Särskilt boende har implementerat Life-</a:t>
            </a:r>
            <a:r>
              <a:rPr lang="sv-SE" sz="4400" dirty="0" err="1" smtClean="0"/>
              <a:t>care</a:t>
            </a:r>
            <a:r>
              <a:rPr lang="sv-SE" sz="4400" dirty="0" smtClean="0"/>
              <a:t> dokumentationssystem som ett led i införande av IBIC (</a:t>
            </a:r>
            <a:r>
              <a:rPr lang="sv-SE" sz="4400" dirty="0"/>
              <a:t>i</a:t>
            </a:r>
            <a:r>
              <a:rPr lang="sv-SE" sz="4400" dirty="0" smtClean="0"/>
              <a:t>ndividens </a:t>
            </a:r>
            <a:r>
              <a:rPr lang="sv-SE" sz="4400" dirty="0"/>
              <a:t>B</a:t>
            </a:r>
            <a:r>
              <a:rPr lang="sv-SE" sz="4400" dirty="0" smtClean="0"/>
              <a:t>ehov </a:t>
            </a:r>
            <a:r>
              <a:rPr lang="sv-SE" sz="4400" dirty="0"/>
              <a:t>I</a:t>
            </a:r>
            <a:r>
              <a:rPr lang="sv-SE" sz="4400" dirty="0" smtClean="0"/>
              <a:t> Centrum).</a:t>
            </a:r>
          </a:p>
          <a:p>
            <a:r>
              <a:rPr lang="sv-SE" sz="4400" dirty="0" smtClean="0"/>
              <a:t>Kostnad per brukare har även 2020 visat att särskilda boenden och HSL är resurseffektiva.</a:t>
            </a:r>
          </a:p>
          <a:p>
            <a:r>
              <a:rPr lang="sv-SE" sz="4400" dirty="0" smtClean="0"/>
              <a:t>En särskild enhet </a:t>
            </a:r>
            <a:r>
              <a:rPr lang="sv-SE" sz="4400" dirty="0"/>
              <a:t>(Turkos) </a:t>
            </a:r>
            <a:r>
              <a:rPr lang="sv-SE" sz="4400" dirty="0" smtClean="0"/>
              <a:t> för covid-19 organiserades och startades upp fyra gånger under 2020, samtliga uppstartar var omedelbara inom timmar efter konstaterad smitta.</a:t>
            </a:r>
          </a:p>
          <a:p>
            <a:endParaRPr lang="sv-SE" sz="4400" dirty="0"/>
          </a:p>
          <a:p>
            <a:endParaRPr lang="sv-SE"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36</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38216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197452"/>
            <a:ext cx="10972800" cy="1143000"/>
          </a:xfrm>
        </p:spPr>
        <p:txBody>
          <a:bodyPr>
            <a:normAutofit/>
          </a:bodyPr>
          <a:lstStyle/>
          <a:p>
            <a:pPr>
              <a:spcBef>
                <a:spcPct val="50000"/>
              </a:spcBef>
            </a:pPr>
            <a:r>
              <a:rPr lang="sv-SE" altLang="sv-SE" sz="3200" dirty="0">
                <a:solidFill>
                  <a:schemeClr val="accent2"/>
                </a:solidFill>
                <a:ea typeface="+mn-ea"/>
              </a:rPr>
              <a:t>Framtida utveckling HSL och särskilt boende </a:t>
            </a:r>
            <a:r>
              <a:rPr lang="sv-SE" altLang="sv-SE" sz="3200" dirty="0" smtClean="0">
                <a:solidFill>
                  <a:schemeClr val="accent2"/>
                </a:solidFill>
                <a:ea typeface="+mn-ea"/>
              </a:rPr>
              <a:t> </a:t>
            </a:r>
            <a:endParaRPr lang="sv-SE" altLang="sv-SE" sz="3200" dirty="0">
              <a:solidFill>
                <a:schemeClr val="accent2"/>
              </a:solidFill>
              <a:ea typeface="+mn-ea"/>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37</a:t>
            </a:fld>
            <a:endParaRPr lang="sv-SE" dirty="0"/>
          </a:p>
        </p:txBody>
      </p:sp>
      <p:sp>
        <p:nvSpPr>
          <p:cNvPr id="7" name="textruta 6"/>
          <p:cNvSpPr txBox="1"/>
          <p:nvPr/>
        </p:nvSpPr>
        <p:spPr>
          <a:xfrm>
            <a:off x="263352" y="96371"/>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9" name="Platshållare för innehåll 8"/>
          <p:cNvSpPr>
            <a:spLocks noGrp="1"/>
          </p:cNvSpPr>
          <p:nvPr>
            <p:ph idx="1"/>
          </p:nvPr>
        </p:nvSpPr>
        <p:spPr>
          <a:xfrm>
            <a:off x="598421" y="1043766"/>
            <a:ext cx="10995157" cy="5620199"/>
          </a:xfrm>
        </p:spPr>
        <p:txBody>
          <a:bodyPr>
            <a:normAutofit/>
          </a:bodyPr>
          <a:lstStyle/>
          <a:p>
            <a:pPr>
              <a:defRPr/>
            </a:pPr>
            <a:r>
              <a:rPr lang="sv-SE" altLang="sv-SE" sz="2100" dirty="0" smtClean="0">
                <a:latin typeface="+mn-lt"/>
              </a:rPr>
              <a:t>Omställningen </a:t>
            </a:r>
            <a:r>
              <a:rPr lang="sv-SE" altLang="sv-SE" sz="2100" dirty="0">
                <a:latin typeface="+mn-lt"/>
              </a:rPr>
              <a:t>av </a:t>
            </a:r>
            <a:r>
              <a:rPr lang="sv-SE" altLang="sv-SE" sz="2100" dirty="0" smtClean="0">
                <a:latin typeface="+mn-lt"/>
              </a:rPr>
              <a:t>de kommunala boendeplatser mot bakgrund av Frösunda Äldreomsorg AB:s etablering fortskrider även under 2021. Även en omställning av kommunala somatiska platser till kommunala demensplatser (15 </a:t>
            </a:r>
            <a:r>
              <a:rPr lang="sv-SE" altLang="sv-SE" sz="2100" dirty="0" err="1" smtClean="0">
                <a:latin typeface="+mn-lt"/>
              </a:rPr>
              <a:t>st</a:t>
            </a:r>
            <a:r>
              <a:rPr lang="sv-SE" altLang="sv-SE" sz="2100" dirty="0" smtClean="0">
                <a:latin typeface="+mn-lt"/>
              </a:rPr>
              <a:t>) sker under 2021 då ett behov av detta har identifierats.</a:t>
            </a:r>
            <a:endParaRPr lang="sv-SE" altLang="sv-SE" sz="2100" dirty="0">
              <a:latin typeface="+mn-lt"/>
            </a:endParaRPr>
          </a:p>
          <a:p>
            <a:pPr>
              <a:defRPr/>
            </a:pPr>
            <a:r>
              <a:rPr lang="sv-SE" altLang="sv-SE" sz="2100" dirty="0" smtClean="0">
                <a:latin typeface="+mn-lt"/>
              </a:rPr>
              <a:t>En metodutvecklare för äldreomsorgen är anställd vilken tillträder i maj. Därefter kommer kvalitetsundersköterskor att rekryteras och vara en ny bidragande kraft i att ytterligare ta kvalitetsmässiga kliv framåt inom </a:t>
            </a:r>
            <a:r>
              <a:rPr lang="sv-SE" altLang="sv-SE" sz="2100" dirty="0" err="1" smtClean="0">
                <a:latin typeface="+mn-lt"/>
              </a:rPr>
              <a:t>säbo</a:t>
            </a:r>
            <a:r>
              <a:rPr lang="sv-SE" altLang="sv-SE" sz="2100" dirty="0" smtClean="0">
                <a:latin typeface="+mn-lt"/>
              </a:rPr>
              <a:t>- och hemtjänstområdet.</a:t>
            </a:r>
            <a:endParaRPr lang="sv-SE" altLang="sv-SE" sz="2100" dirty="0">
              <a:latin typeface="+mn-lt"/>
            </a:endParaRPr>
          </a:p>
          <a:p>
            <a:pPr>
              <a:defRPr/>
            </a:pPr>
            <a:r>
              <a:rPr lang="sv-SE" altLang="sv-SE" sz="2100" dirty="0" smtClean="0">
                <a:latin typeface="+mn-lt"/>
              </a:rPr>
              <a:t>En planering för eventuell ”pandemiåtergång” och hantering av fysiska externa aktiviteter återupptas 2021 så fort restriktionerna eventuellt lättar.</a:t>
            </a:r>
            <a:endParaRPr lang="sv-SE" altLang="sv-SE" sz="2100" dirty="0">
              <a:latin typeface="+mn-lt"/>
            </a:endParaRPr>
          </a:p>
          <a:p>
            <a:pPr>
              <a:defRPr/>
            </a:pPr>
            <a:r>
              <a:rPr lang="sv-SE" sz="2100" dirty="0">
                <a:latin typeface="+mn-lt"/>
              </a:rPr>
              <a:t>Kommunal och regional sjukvård, under omställning till ”nära vård</a:t>
            </a:r>
            <a:r>
              <a:rPr lang="sv-SE" sz="2100" dirty="0" smtClean="0">
                <a:latin typeface="+mn-lt"/>
              </a:rPr>
              <a:t>” uppstartsgrupper bildas under 2021. Detta kommer vara ett stort arbete och projekt för den kommunala hälso- och sjukvården under 2021 och troligtvis även något/några av kommande år.</a:t>
            </a:r>
            <a:endParaRPr lang="sv-SE" sz="2100" dirty="0">
              <a:latin typeface="+mn-lt"/>
            </a:endParaRPr>
          </a:p>
          <a:p>
            <a:pPr>
              <a:defRPr/>
            </a:pPr>
            <a:r>
              <a:rPr lang="sv-SE" sz="2100" dirty="0" smtClean="0">
                <a:latin typeface="+mn-lt"/>
              </a:rPr>
              <a:t>Rehabiliterings teamet kommer i samband med lokalbyte se över sin organisering under 2021. Under 2020 har man varit samlokaliserade på </a:t>
            </a:r>
            <a:r>
              <a:rPr lang="sv-SE" sz="2100" dirty="0" err="1" smtClean="0">
                <a:latin typeface="+mn-lt"/>
              </a:rPr>
              <a:t>Gerbogården</a:t>
            </a:r>
            <a:r>
              <a:rPr lang="sv-SE" sz="2100" dirty="0" smtClean="0">
                <a:latin typeface="+mn-lt"/>
              </a:rPr>
              <a:t> som under 2021 ska utökas med platser för boende varvid lokalerna måste omdisponeras.</a:t>
            </a:r>
          </a:p>
          <a:p>
            <a:endParaRPr lang="sv-SE" sz="2100" dirty="0"/>
          </a:p>
        </p:txBody>
      </p:sp>
    </p:spTree>
    <p:extLst>
      <p:ext uri="{BB962C8B-B14F-4D97-AF65-F5344CB8AC3E}">
        <p14:creationId xmlns:p14="http://schemas.microsoft.com/office/powerpoint/2010/main" val="26052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anim calcmode="lin" valueType="num">
                                      <p:cBhvr additive="base">
                                        <p:cTn id="3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845525"/>
            <a:ext cx="10972800" cy="1143000"/>
          </a:xfrm>
        </p:spPr>
        <p:txBody>
          <a:bodyPr>
            <a:normAutofit/>
          </a:bodyPr>
          <a:lstStyle/>
          <a:p>
            <a:r>
              <a:rPr lang="sv-SE" altLang="sv-SE" sz="3200" dirty="0">
                <a:solidFill>
                  <a:schemeClr val="accent2"/>
                </a:solidFill>
                <a:ea typeface="+mn-ea"/>
              </a:rPr>
              <a:t>Resultat funktionshinder – </a:t>
            </a:r>
            <a:r>
              <a:rPr lang="sv-SE" altLang="sv-SE" sz="3200" dirty="0" smtClean="0">
                <a:solidFill>
                  <a:schemeClr val="accent2"/>
                </a:solidFill>
                <a:ea typeface="+mn-ea"/>
              </a:rPr>
              <a:t>1 028 </a:t>
            </a:r>
            <a:r>
              <a:rPr lang="sv-SE" altLang="sv-SE" sz="3200" dirty="0">
                <a:solidFill>
                  <a:schemeClr val="accent2"/>
                </a:solidFill>
                <a:ea typeface="+mn-ea"/>
              </a:rPr>
              <a:t>tkr exkl. covid-19</a:t>
            </a:r>
            <a:br>
              <a:rPr lang="sv-SE" altLang="sv-SE" sz="3200" dirty="0">
                <a:solidFill>
                  <a:schemeClr val="accent2"/>
                </a:solidFill>
                <a:ea typeface="+mn-ea"/>
              </a:rPr>
            </a:br>
            <a:endParaRPr lang="sv-SE" sz="3200" dirty="0">
              <a:solidFill>
                <a:schemeClr val="accent2"/>
              </a:solidFill>
              <a:ea typeface="+mn-ea"/>
            </a:endParaRPr>
          </a:p>
        </p:txBody>
      </p:sp>
      <p:sp>
        <p:nvSpPr>
          <p:cNvPr id="3" name="Platshållare för innehåll 2"/>
          <p:cNvSpPr>
            <a:spLocks noGrp="1"/>
          </p:cNvSpPr>
          <p:nvPr>
            <p:ph idx="1"/>
          </p:nvPr>
        </p:nvSpPr>
        <p:spPr/>
        <p:txBody>
          <a:bodyPr>
            <a:normAutofit lnSpcReduction="10000"/>
          </a:bodyPr>
          <a:lstStyle/>
          <a:p>
            <a:pPr>
              <a:spcBef>
                <a:spcPct val="0"/>
              </a:spcBef>
              <a:buFontTx/>
              <a:buNone/>
              <a:defRPr/>
            </a:pPr>
            <a:endParaRPr lang="sv-SE" altLang="sv-SE" sz="3200" b="1" dirty="0">
              <a:latin typeface="+mn-lt"/>
            </a:endParaRPr>
          </a:p>
          <a:p>
            <a:pPr>
              <a:spcBef>
                <a:spcPct val="0"/>
              </a:spcBef>
              <a:buFontTx/>
              <a:buNone/>
              <a:defRPr/>
            </a:pPr>
            <a:r>
              <a:rPr lang="sv-SE" altLang="sv-SE" sz="2800" b="1" dirty="0">
                <a:latin typeface="+mn-lt"/>
              </a:rPr>
              <a:t>Största avvikelserna:  </a:t>
            </a:r>
          </a:p>
          <a:p>
            <a:pPr>
              <a:spcBef>
                <a:spcPct val="0"/>
              </a:spcBef>
              <a:buFontTx/>
              <a:buNone/>
              <a:defRPr/>
            </a:pPr>
            <a:r>
              <a:rPr lang="sv-SE" altLang="sv-SE" sz="2800" b="1" dirty="0" smtClean="0">
                <a:latin typeface="+mn-lt"/>
              </a:rPr>
              <a:t>     </a:t>
            </a:r>
            <a:endParaRPr lang="sv-SE" altLang="sv-SE" sz="2800" b="1" dirty="0">
              <a:latin typeface="+mn-lt"/>
            </a:endParaRPr>
          </a:p>
          <a:p>
            <a:pPr>
              <a:spcBef>
                <a:spcPct val="0"/>
              </a:spcBef>
              <a:buFontTx/>
              <a:buNone/>
              <a:defRPr/>
            </a:pPr>
            <a:r>
              <a:rPr lang="sv-SE" altLang="sv-SE" sz="2800" dirty="0">
                <a:latin typeface="+mn-lt"/>
              </a:rPr>
              <a:t>Administration</a:t>
            </a:r>
            <a:r>
              <a:rPr lang="sv-SE" altLang="sv-SE" sz="2800" b="1" dirty="0">
                <a:latin typeface="+mn-lt"/>
              </a:rPr>
              <a:t> 		</a:t>
            </a:r>
            <a:r>
              <a:rPr lang="sv-SE" altLang="sv-SE" sz="2800" b="1" dirty="0" smtClean="0">
                <a:latin typeface="+mn-lt"/>
              </a:rPr>
              <a:t>                         </a:t>
            </a:r>
            <a:r>
              <a:rPr lang="sv-SE" altLang="sv-SE" sz="2800" dirty="0" smtClean="0">
                <a:latin typeface="+mn-lt"/>
              </a:rPr>
              <a:t>- 273 tkr</a:t>
            </a:r>
            <a:endParaRPr lang="sv-SE" altLang="sv-SE" sz="2800" dirty="0">
              <a:latin typeface="+mn-lt"/>
            </a:endParaRPr>
          </a:p>
          <a:p>
            <a:pPr>
              <a:spcBef>
                <a:spcPct val="0"/>
              </a:spcBef>
              <a:buFontTx/>
              <a:buNone/>
              <a:defRPr/>
            </a:pPr>
            <a:r>
              <a:rPr lang="sv-SE" altLang="sv-SE" sz="2800" dirty="0" smtClean="0">
                <a:latin typeface="+mn-lt"/>
              </a:rPr>
              <a:t>Personlig assistans</a:t>
            </a:r>
            <a:r>
              <a:rPr lang="sv-SE" altLang="sv-SE" sz="2800" dirty="0">
                <a:latin typeface="+mn-lt"/>
              </a:rPr>
              <a:t>		</a:t>
            </a:r>
            <a:r>
              <a:rPr lang="sv-SE" altLang="sv-SE" sz="2800" dirty="0" smtClean="0">
                <a:latin typeface="+mn-lt"/>
              </a:rPr>
              <a:t>               - 549 tkr</a:t>
            </a:r>
            <a:endParaRPr lang="sv-SE" altLang="sv-SE" sz="2800" dirty="0">
              <a:latin typeface="+mn-lt"/>
            </a:endParaRPr>
          </a:p>
          <a:p>
            <a:pPr>
              <a:spcBef>
                <a:spcPct val="0"/>
              </a:spcBef>
              <a:buFontTx/>
              <a:buNone/>
              <a:defRPr/>
            </a:pPr>
            <a:r>
              <a:rPr lang="sv-SE" altLang="sv-SE" sz="2800" dirty="0" smtClean="0">
                <a:latin typeface="+mn-lt"/>
              </a:rPr>
              <a:t>Daglig verksamhet</a:t>
            </a:r>
            <a:r>
              <a:rPr lang="sv-SE" altLang="sv-SE" sz="2800" dirty="0">
                <a:latin typeface="+mn-lt"/>
              </a:rPr>
              <a:t>		</a:t>
            </a:r>
            <a:r>
              <a:rPr lang="sv-SE" altLang="sv-SE" sz="2800" dirty="0" smtClean="0">
                <a:latin typeface="+mn-lt"/>
              </a:rPr>
              <a:t>              </a:t>
            </a:r>
            <a:r>
              <a:rPr lang="sv-SE" altLang="sv-SE" sz="2800" dirty="0">
                <a:latin typeface="+mn-lt"/>
              </a:rPr>
              <a:t> </a:t>
            </a:r>
            <a:r>
              <a:rPr lang="sv-SE" altLang="sv-SE" sz="2800" dirty="0" smtClean="0">
                <a:latin typeface="+mn-lt"/>
              </a:rPr>
              <a:t> - 591 tkr</a:t>
            </a:r>
            <a:endParaRPr lang="sv-SE" altLang="sv-SE" sz="2800" dirty="0">
              <a:latin typeface="+mn-lt"/>
            </a:endParaRPr>
          </a:p>
          <a:p>
            <a:pPr>
              <a:spcBef>
                <a:spcPct val="0"/>
              </a:spcBef>
              <a:buFontTx/>
              <a:buNone/>
              <a:defRPr/>
            </a:pPr>
            <a:r>
              <a:rPr lang="sv-SE" altLang="sv-SE" sz="2800" dirty="0" smtClean="0">
                <a:latin typeface="+mn-lt"/>
              </a:rPr>
              <a:t>Barn och ungdomsverksamheten      + 426 </a:t>
            </a:r>
            <a:r>
              <a:rPr lang="sv-SE" altLang="sv-SE" sz="2800" dirty="0">
                <a:latin typeface="+mn-lt"/>
              </a:rPr>
              <a:t>tkr</a:t>
            </a:r>
            <a:r>
              <a:rPr lang="sv-SE" altLang="sv-SE" sz="2800" dirty="0" smtClean="0">
                <a:latin typeface="+mn-lt"/>
              </a:rPr>
              <a:t>  </a:t>
            </a:r>
          </a:p>
          <a:p>
            <a:pPr>
              <a:spcBef>
                <a:spcPct val="0"/>
              </a:spcBef>
              <a:buFontTx/>
              <a:buNone/>
              <a:defRPr/>
            </a:pPr>
            <a:r>
              <a:rPr lang="sv-SE" altLang="sv-SE" sz="2800" dirty="0" smtClean="0">
                <a:latin typeface="+mn-lt"/>
              </a:rPr>
              <a:t>LSS Boende	</a:t>
            </a:r>
            <a:r>
              <a:rPr lang="sv-SE" altLang="sv-SE" sz="2800" b="1" dirty="0">
                <a:latin typeface="+mn-lt"/>
              </a:rPr>
              <a:t> </a:t>
            </a:r>
            <a:r>
              <a:rPr lang="sv-SE" altLang="sv-SE" sz="2800" dirty="0" smtClean="0">
                <a:latin typeface="+mn-lt"/>
              </a:rPr>
              <a:t>		</a:t>
            </a:r>
            <a:r>
              <a:rPr lang="sv-SE" altLang="sv-SE" sz="2800" dirty="0">
                <a:latin typeface="+mn-lt"/>
              </a:rPr>
              <a:t> </a:t>
            </a:r>
            <a:r>
              <a:rPr lang="sv-SE" altLang="sv-SE" sz="2800" dirty="0" smtClean="0">
                <a:latin typeface="+mn-lt"/>
              </a:rPr>
              <a:t>              - 706 tkr                         </a:t>
            </a:r>
            <a:endParaRPr lang="sv-SE" altLang="sv-SE" sz="2800" dirty="0">
              <a:latin typeface="+mn-lt"/>
            </a:endParaRPr>
          </a:p>
          <a:p>
            <a:pPr marL="0" indent="0">
              <a:buNone/>
            </a:pPr>
            <a:endParaRPr lang="sv-SE" sz="2800" b="1" dirty="0" smtClean="0">
              <a:latin typeface="+mn-lt"/>
            </a:endParaRPr>
          </a:p>
          <a:p>
            <a:pPr marL="0" indent="0">
              <a:buNone/>
            </a:pPr>
            <a:r>
              <a:rPr lang="sv-SE" sz="2800" b="1" dirty="0" smtClean="0">
                <a:latin typeface="+mn-lt"/>
              </a:rPr>
              <a:t>Extra </a:t>
            </a:r>
            <a:r>
              <a:rPr lang="sv-SE" sz="2800" b="1" dirty="0">
                <a:latin typeface="+mn-lt"/>
              </a:rPr>
              <a:t>kostnader för covid-19 totalt:  </a:t>
            </a:r>
            <a:r>
              <a:rPr lang="sv-SE" sz="2800" dirty="0" smtClean="0">
                <a:latin typeface="+mn-lt"/>
              </a:rPr>
              <a:t>- 675 tkr</a:t>
            </a:r>
            <a:endParaRPr lang="sv-SE" sz="2800" dirty="0">
              <a:latin typeface="+mn-lt"/>
            </a:endParaRPr>
          </a:p>
          <a:p>
            <a:pPr marL="0" indent="0">
              <a:buNone/>
            </a:pPr>
            <a:endParaRPr lang="sv-SE" sz="2800" dirty="0">
              <a:latin typeface="+mn-lt"/>
            </a:endParaRP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38</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1459405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024" y="634609"/>
            <a:ext cx="10972800" cy="1143000"/>
          </a:xfrm>
        </p:spPr>
        <p:txBody>
          <a:bodyPr>
            <a:normAutofit/>
          </a:bodyPr>
          <a:lstStyle/>
          <a:p>
            <a:r>
              <a:rPr lang="sv-SE" altLang="sv-SE" sz="3200" dirty="0">
                <a:solidFill>
                  <a:schemeClr val="accent2"/>
                </a:solidFill>
                <a:ea typeface="+mn-ea"/>
              </a:rPr>
              <a:t>Redogörelse och analys </a:t>
            </a:r>
            <a:r>
              <a:rPr lang="sv-SE" altLang="sv-SE" sz="3200" dirty="0" smtClean="0">
                <a:solidFill>
                  <a:schemeClr val="accent2"/>
                </a:solidFill>
                <a:ea typeface="+mn-ea"/>
              </a:rPr>
              <a:t>funktionshinder</a:t>
            </a:r>
            <a:r>
              <a:rPr lang="sv-SE" altLang="sv-SE" sz="3200" dirty="0">
                <a:solidFill>
                  <a:schemeClr val="accent2"/>
                </a:solidFill>
                <a:ea typeface="+mn-ea"/>
              </a:rPr>
              <a:t> </a:t>
            </a:r>
          </a:p>
        </p:txBody>
      </p:sp>
      <p:sp>
        <p:nvSpPr>
          <p:cNvPr id="3" name="Platshållare för innehåll 2"/>
          <p:cNvSpPr>
            <a:spLocks noGrp="1"/>
          </p:cNvSpPr>
          <p:nvPr>
            <p:ph idx="1"/>
          </p:nvPr>
        </p:nvSpPr>
        <p:spPr>
          <a:xfrm>
            <a:off x="287988" y="634610"/>
            <a:ext cx="11279836" cy="5463206"/>
          </a:xfrm>
        </p:spPr>
        <p:txBody>
          <a:bodyPr>
            <a:normAutofit fontScale="92500" lnSpcReduction="10000"/>
          </a:bodyPr>
          <a:lstStyle/>
          <a:p>
            <a:pPr marL="0" indent="0">
              <a:buNone/>
            </a:pPr>
            <a:endParaRPr lang="sv-SE" altLang="sv-SE" sz="1800" b="1" dirty="0" smtClean="0">
              <a:latin typeface="+mn-lt"/>
            </a:endParaRPr>
          </a:p>
          <a:p>
            <a:pPr marL="0" indent="0">
              <a:buNone/>
              <a:defRPr/>
            </a:pPr>
            <a:endParaRPr lang="sv-SE" sz="3200" b="1" dirty="0"/>
          </a:p>
          <a:p>
            <a:endParaRPr lang="sv-SE" altLang="sv-SE" sz="2200" dirty="0">
              <a:latin typeface="+mn-lt"/>
            </a:endParaRPr>
          </a:p>
          <a:p>
            <a:r>
              <a:rPr lang="sv-SE" sz="2600" dirty="0"/>
              <a:t>Administrationens underskott beror på avslut av enhetschef i början på året samt ett minus för resursgruppen som består av medarbetare som för närvarande inte har ett vikariat eller en tjänst. Verksamheten har haft tre medarbetare i resursgruppen. </a:t>
            </a:r>
            <a:endParaRPr lang="sv-SE" sz="2600" dirty="0" smtClean="0"/>
          </a:p>
          <a:p>
            <a:r>
              <a:rPr lang="sv-SE" sz="2600" dirty="0" smtClean="0"/>
              <a:t>Underskott </a:t>
            </a:r>
            <a:r>
              <a:rPr lang="sv-SE" sz="2600" dirty="0"/>
              <a:t>inom personlig assistans beror på saknad budget för journätterna samt att mindre intäkter från försäkringskassan än vad som är beräknat i vissa ärenden. Ett nytt ärende med behov av APT och handledning varannan vecka får tillskott i budget 2021.  </a:t>
            </a:r>
            <a:endParaRPr lang="sv-SE" sz="2600" dirty="0" smtClean="0"/>
          </a:p>
          <a:p>
            <a:r>
              <a:rPr lang="sv-SE" sz="2600" dirty="0" smtClean="0"/>
              <a:t>Boendena </a:t>
            </a:r>
            <a:r>
              <a:rPr lang="sv-SE" sz="2600" dirty="0"/>
              <a:t>går med ett underskott, </a:t>
            </a:r>
            <a:r>
              <a:rPr lang="sv-SE" sz="2600" dirty="0" err="1"/>
              <a:t>Bokdungen</a:t>
            </a:r>
            <a:r>
              <a:rPr lang="sv-SE" sz="2600" dirty="0"/>
              <a:t> får 0,75 årsarbetare 2021 på grund av ändrade behov. </a:t>
            </a:r>
            <a:r>
              <a:rPr lang="sv-SE" sz="2600" dirty="0" err="1"/>
              <a:t>Solviken</a:t>
            </a:r>
            <a:r>
              <a:rPr lang="sv-SE" sz="2600" dirty="0"/>
              <a:t> har behövt öka bemanningen efter senaste </a:t>
            </a:r>
            <a:r>
              <a:rPr lang="sv-SE" sz="2600" dirty="0" err="1" smtClean="0"/>
              <a:t>inflytten</a:t>
            </a:r>
            <a:r>
              <a:rPr lang="sv-SE" sz="2600" dirty="0"/>
              <a:t>. Verksamheten avvaktar för att se vad som blir ett permanent läge. </a:t>
            </a:r>
            <a:endParaRPr lang="sv-SE" sz="2600" dirty="0" smtClean="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39</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270449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4</a:t>
            </a:fld>
            <a:endParaRPr lang="sv-SE" dirty="0"/>
          </a:p>
        </p:txBody>
      </p:sp>
      <p:graphicFrame>
        <p:nvGraphicFramePr>
          <p:cNvPr id="7" name="Platshållare för innehåll 3"/>
          <p:cNvGraphicFramePr>
            <a:graphicFrameLocks/>
          </p:cNvGraphicFramePr>
          <p:nvPr>
            <p:extLst>
              <p:ext uri="{D42A27DB-BD31-4B8C-83A1-F6EECF244321}">
                <p14:modId xmlns:p14="http://schemas.microsoft.com/office/powerpoint/2010/main" val="553232935"/>
              </p:ext>
            </p:extLst>
          </p:nvPr>
        </p:nvGraphicFramePr>
        <p:xfrm>
          <a:off x="2567608" y="908720"/>
          <a:ext cx="5817911" cy="5670772"/>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489172">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Indikatorer</a:t>
                      </a:r>
                      <a:r>
                        <a:rPr lang="sv-SE" sz="1000" baseline="0" dirty="0" smtClean="0">
                          <a:solidFill>
                            <a:schemeClr val="tx1"/>
                          </a:solidFill>
                          <a:effectLst/>
                          <a:latin typeface="+mn-lt"/>
                        </a:rPr>
                        <a:t> – med resultat och jämförelse</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25628">
                <a:tc>
                  <a:txBody>
                    <a:bodyPr/>
                    <a:lstStyle/>
                    <a:p>
                      <a:pPr marL="71755" marR="71755" algn="ctr">
                        <a:spcAft>
                          <a:spcPts val="0"/>
                        </a:spcAft>
                      </a:pPr>
                      <a:r>
                        <a:rPr lang="sv-SE" sz="1000" dirty="0" smtClean="0">
                          <a:solidFill>
                            <a:schemeClr val="tx1"/>
                          </a:solidFill>
                          <a:effectLst/>
                          <a:latin typeface="+mn-lt"/>
                        </a:rPr>
                        <a:t>LIVSMILJÖ</a:t>
                      </a:r>
                      <a:endParaRPr lang="sv-SE" sz="1000" dirty="0">
                        <a:solidFill>
                          <a:schemeClr val="tx1"/>
                        </a:solidFill>
                        <a:effectLst/>
                        <a:latin typeface="+mn-lt"/>
                        <a:ea typeface="Times New Roman" panose="02020603050405020304" pitchFamily="18" charset="0"/>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marL="0" indent="0">
                        <a:spcAft>
                          <a:spcPts val="0"/>
                        </a:spcAft>
                        <a:buFont typeface="Arial" panose="020B0604020202020204" pitchFamily="34" charset="0"/>
                        <a:buNone/>
                      </a:pPr>
                      <a:endParaRPr lang="sv-SE" sz="1000" smtClean="0">
                        <a:solidFill>
                          <a:schemeClr val="tx1"/>
                        </a:solidFill>
                        <a:effectLst/>
                        <a:latin typeface="+mn-lt"/>
                      </a:endParaRPr>
                    </a:p>
                    <a:p>
                      <a:pPr marL="0" indent="0">
                        <a:spcAft>
                          <a:spcPts val="0"/>
                        </a:spcAft>
                        <a:buFont typeface="Arial" panose="020B0604020202020204" pitchFamily="34" charset="0"/>
                        <a:buNone/>
                      </a:pPr>
                      <a:r>
                        <a:rPr lang="sv-SE" sz="1000" smtClean="0">
                          <a:solidFill>
                            <a:schemeClr val="tx1"/>
                          </a:solidFill>
                          <a:effectLst/>
                          <a:latin typeface="+mn-lt"/>
                        </a:rPr>
                        <a:t>Livsmiljö:</a:t>
                      </a:r>
                    </a:p>
                    <a:p>
                      <a:pPr marL="171450" indent="-171450">
                        <a:spcAft>
                          <a:spcPts val="0"/>
                        </a:spcAft>
                        <a:buFont typeface="Arial" panose="020B0604020202020204" pitchFamily="34" charset="0"/>
                        <a:buChar char="•"/>
                      </a:pPr>
                      <a:endParaRPr lang="sv-SE" sz="1000" smtClean="0">
                        <a:solidFill>
                          <a:schemeClr val="tx1"/>
                        </a:solidFill>
                        <a:effectLst/>
                        <a:latin typeface="+mn-lt"/>
                      </a:endParaRPr>
                    </a:p>
                    <a:p>
                      <a:pPr marL="171450" indent="-171450">
                        <a:spcAft>
                          <a:spcPts val="0"/>
                        </a:spcAft>
                        <a:buFont typeface="Arial" panose="020B0604020202020204" pitchFamily="34" charset="0"/>
                        <a:buChar char="•"/>
                      </a:pPr>
                      <a:r>
                        <a:rPr lang="sv-SE" sz="1000" smtClean="0">
                          <a:solidFill>
                            <a:schemeClr val="tx1"/>
                          </a:solidFill>
                          <a:effectLst/>
                          <a:latin typeface="+mn-lt"/>
                        </a:rPr>
                        <a:t>Boende</a:t>
                      </a:r>
                    </a:p>
                    <a:p>
                      <a:pPr marL="171450" indent="-171450">
                        <a:spcAft>
                          <a:spcPts val="0"/>
                        </a:spcAft>
                        <a:buFont typeface="Arial" panose="020B0604020202020204" pitchFamily="34" charset="0"/>
                        <a:buChar char="•"/>
                      </a:pPr>
                      <a:r>
                        <a:rPr lang="sv-SE" sz="1000" smtClean="0">
                          <a:solidFill>
                            <a:schemeClr val="tx1"/>
                          </a:solidFill>
                          <a:effectLst/>
                          <a:latin typeface="+mn-lt"/>
                        </a:rPr>
                        <a:t>Natur-</a:t>
                      </a:r>
                      <a:r>
                        <a:rPr lang="sv-SE" sz="1000" baseline="0" smtClean="0">
                          <a:solidFill>
                            <a:schemeClr val="tx1"/>
                          </a:solidFill>
                          <a:effectLst/>
                          <a:latin typeface="+mn-lt"/>
                        </a:rPr>
                        <a:t> och kulturmiljöer</a:t>
                      </a:r>
                    </a:p>
                    <a:p>
                      <a:pPr marL="171450" indent="-171450">
                        <a:spcAft>
                          <a:spcPts val="0"/>
                        </a:spcAft>
                        <a:buFont typeface="Arial" panose="020B0604020202020204" pitchFamily="34" charset="0"/>
                        <a:buChar char="•"/>
                      </a:pPr>
                      <a:r>
                        <a:rPr lang="sv-SE" sz="1000" baseline="0" smtClean="0">
                          <a:solidFill>
                            <a:schemeClr val="tx1"/>
                          </a:solidFill>
                          <a:effectLst/>
                          <a:latin typeface="+mn-lt"/>
                        </a:rPr>
                        <a:t>Hållbar utveckling</a:t>
                      </a: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p>
                    <a:p>
                      <a:pPr>
                        <a:spcAft>
                          <a:spcPts val="0"/>
                        </a:spcAft>
                      </a:pPr>
                      <a:r>
                        <a:rPr lang="sv-SE" sz="100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endParaRPr kumimoji="0" lang="sv-SE" sz="4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endPar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smtClean="0">
                          <a:solidFill>
                            <a:schemeClr val="tx1"/>
                          </a:solidFill>
                          <a:effectLst/>
                          <a:latin typeface="+mn-lt"/>
                        </a:rPr>
                        <a:t>Vi ska erbjuda olika boendeformer inom omsorgen.</a:t>
                      </a: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Inom omsorgen för äldre ska det erbjudas aktiviteter på de särskilda boendena. </a:t>
                      </a: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Vi ska erbjuda aktiviteter på våra öppna mötesplatser.</a:t>
                      </a:r>
                    </a:p>
                    <a:p>
                      <a:pPr>
                        <a:spcAft>
                          <a:spcPts val="0"/>
                        </a:spcAft>
                      </a:pPr>
                      <a:r>
                        <a:rPr lang="sv-SE" sz="1000" dirty="0" smtClean="0">
                          <a:solidFill>
                            <a:schemeClr val="tx1"/>
                          </a:solidFill>
                          <a:effectLst/>
                          <a:latin typeface="+mn-lt"/>
                        </a:rPr>
                        <a:t> </a:t>
                      </a:r>
                    </a:p>
                    <a:p>
                      <a:pPr>
                        <a:spcAft>
                          <a:spcPts val="0"/>
                        </a:spcAft>
                      </a:pPr>
                      <a:r>
                        <a:rPr lang="sv-SE" sz="1000" dirty="0" smtClean="0">
                          <a:solidFill>
                            <a:schemeClr val="tx1"/>
                          </a:solidFill>
                          <a:effectLst/>
                          <a:latin typeface="+mn-lt"/>
                        </a:rPr>
                        <a:t> </a:t>
                      </a: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Personer med funktionsnedsättning ska beredas möjligheter att ta del av samhällets kultur-</a:t>
                      </a:r>
                      <a:r>
                        <a:rPr lang="sv-SE" sz="1000" baseline="0" dirty="0" smtClean="0">
                          <a:solidFill>
                            <a:schemeClr val="tx1"/>
                          </a:solidFill>
                          <a:effectLst/>
                          <a:latin typeface="+mn-lt"/>
                        </a:rPr>
                        <a:t> och</a:t>
                      </a:r>
                      <a:r>
                        <a:rPr lang="sv-SE" sz="1000" dirty="0" smtClean="0">
                          <a:solidFill>
                            <a:schemeClr val="tx1"/>
                          </a:solidFill>
                          <a:effectLst/>
                          <a:latin typeface="+mn-lt"/>
                        </a:rPr>
                        <a:t> naturmiljöer i Sölvesborg och dess närområde.</a:t>
                      </a:r>
                    </a:p>
                    <a:p>
                      <a:pPr>
                        <a:spcAft>
                          <a:spcPts val="0"/>
                        </a:spcAft>
                      </a:pPr>
                      <a:r>
                        <a:rPr lang="sv-SE" sz="1000" dirty="0" smtClean="0">
                          <a:solidFill>
                            <a:schemeClr val="tx1"/>
                          </a:solidFill>
                          <a:effectLst/>
                          <a:latin typeface="+mn-lt"/>
                        </a:rPr>
                        <a:t> </a:t>
                      </a:r>
                    </a:p>
                    <a:p>
                      <a:pPr>
                        <a:spcAft>
                          <a:spcPts val="0"/>
                        </a:spcAft>
                      </a:pPr>
                      <a:r>
                        <a:rPr lang="sv-SE" sz="1000" dirty="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160020" algn="l"/>
                        </a:tabLst>
                      </a:pPr>
                      <a:r>
                        <a:rPr lang="sv-SE" sz="1000" dirty="0" smtClean="0">
                          <a:solidFill>
                            <a:schemeClr val="tx1"/>
                          </a:solidFill>
                          <a:effectLst/>
                          <a:latin typeface="+mn-lt"/>
                        </a:rPr>
                        <a:t>Inom äldreomsorgen</a:t>
                      </a:r>
                      <a:r>
                        <a:rPr lang="sv-SE" sz="1000" baseline="0" dirty="0" smtClean="0">
                          <a:solidFill>
                            <a:schemeClr val="tx1"/>
                          </a:solidFill>
                          <a:effectLst/>
                          <a:latin typeface="+mn-lt"/>
                        </a:rPr>
                        <a:t> erbjuds korttidsboende, särskilt boende och särskilt boende och särskilt boende med demensriktning. </a:t>
                      </a:r>
                      <a:br>
                        <a:rPr lang="sv-SE" sz="1000" baseline="0" dirty="0" smtClean="0">
                          <a:solidFill>
                            <a:schemeClr val="tx1"/>
                          </a:solidFill>
                          <a:effectLst/>
                          <a:latin typeface="+mn-lt"/>
                        </a:rPr>
                      </a:br>
                      <a:r>
                        <a:rPr lang="sv-SE" sz="1000" baseline="0" dirty="0" smtClean="0">
                          <a:solidFill>
                            <a:schemeClr val="tx1"/>
                          </a:solidFill>
                          <a:effectLst/>
                          <a:latin typeface="+mn-lt"/>
                        </a:rPr>
                        <a:t>Inom funktionshinderomsorgen erbjuds korttidsvistelse och bostad med särskild service. </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Utbudet</a:t>
                      </a:r>
                      <a:r>
                        <a:rPr lang="sv-SE" sz="1000" baseline="0" dirty="0" smtClean="0">
                          <a:solidFill>
                            <a:schemeClr val="tx1"/>
                          </a:solidFill>
                          <a:effectLst/>
                          <a:latin typeface="+mn-lt"/>
                        </a:rPr>
                        <a:t> av aktiviteter på särskilda boenden har utvecklats och i brukarundersökningen har nöjdheten fortsatt att öka. Under året har utbudet av aktiviteter fått anpassas utifrån pandemin.</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Öppna mötesplatser har, på grund av pandemin,</a:t>
                      </a:r>
                      <a:r>
                        <a:rPr lang="sv-SE" sz="1000" baseline="0" dirty="0" smtClean="0">
                          <a:solidFill>
                            <a:schemeClr val="tx1"/>
                          </a:solidFill>
                          <a:effectLst/>
                          <a:latin typeface="+mn-lt"/>
                        </a:rPr>
                        <a:t> till viss del fått stänga sin verksamhet men också sett till att utveckla innehållet i aktiviteterna och förändra utbudet utifrån läget. Innan pandemin visade trenden på att antalet deltagare och utbudet av aktiviteter fortsatte att öka.</a:t>
                      </a:r>
                      <a:endParaRPr lang="sv-SE" sz="1000" dirty="0" smtClean="0">
                        <a:solidFill>
                          <a:schemeClr val="tx1"/>
                        </a:solidFill>
                        <a:effectLst/>
                        <a:latin typeface="+mn-lt"/>
                      </a:endParaRPr>
                    </a:p>
                    <a:p>
                      <a:pPr>
                        <a:spcAft>
                          <a:spcPts val="0"/>
                        </a:spcAft>
                        <a:tabLst>
                          <a:tab pos="160020" algn="l"/>
                        </a:tabLst>
                      </a:pP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Verksamheten</a:t>
                      </a:r>
                      <a:r>
                        <a:rPr lang="sv-SE" sz="1000" baseline="0" dirty="0" smtClean="0">
                          <a:solidFill>
                            <a:schemeClr val="tx1"/>
                          </a:solidFill>
                          <a:effectLst/>
                          <a:latin typeface="+mn-lt"/>
                        </a:rPr>
                        <a:t> har utgångspunkten i individens önskemål och förmågor med det sociala innehållet i närmiljön och kring utevistelse. Kompiskort ger möjlighet att ta en större del av samhällsutbudet. </a:t>
                      </a:r>
                      <a:endParaRPr lang="sv-SE" sz="1000" dirty="0" smtClean="0">
                        <a:solidFill>
                          <a:schemeClr val="tx1"/>
                        </a:solidFill>
                        <a:effectLst/>
                        <a:latin typeface="+mn-lt"/>
                      </a:endParaRPr>
                    </a:p>
                    <a:p>
                      <a:pPr>
                        <a:spcAft>
                          <a:spcPts val="0"/>
                        </a:spcAft>
                        <a:tabLst>
                          <a:tab pos="160020" algn="l"/>
                        </a:tabLst>
                      </a:pPr>
                      <a:r>
                        <a:rPr lang="sv-SE" sz="1000" dirty="0" smtClean="0">
                          <a:solidFill>
                            <a:schemeClr val="tx1"/>
                          </a:solidFill>
                          <a:effectLst/>
                          <a:latin typeface="+mn-lt"/>
                        </a:rPr>
                        <a:t> </a:t>
                      </a:r>
                    </a:p>
                    <a:p>
                      <a:pPr>
                        <a:spcAft>
                          <a:spcPts val="0"/>
                        </a:spcAft>
                        <a:tabLst>
                          <a:tab pos="160020" algn="l"/>
                        </a:tabLst>
                      </a:pPr>
                      <a:r>
                        <a:rPr lang="sv-SE" sz="1000" dirty="0" smtClean="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sp>
        <p:nvSpPr>
          <p:cNvPr id="3" name="Rektangel med rundade hörn 2"/>
          <p:cNvSpPr/>
          <p:nvPr/>
        </p:nvSpPr>
        <p:spPr>
          <a:xfrm>
            <a:off x="8760296" y="1459374"/>
            <a:ext cx="3024336" cy="4118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dirty="0"/>
              <a:t>Resultatet i </a:t>
            </a:r>
            <a:r>
              <a:rPr lang="sv-SE" sz="1400" dirty="0" smtClean="0"/>
              <a:t>brukar-undersökningen </a:t>
            </a:r>
            <a:r>
              <a:rPr lang="sv-SE" sz="1400" dirty="0"/>
              <a:t>kring nöjdheten med de aktiviteter som erbjuds på det särskilda boendet har ökat stadigt de tre senaste åren och arbetet fortsätter. Antalet </a:t>
            </a:r>
            <a:r>
              <a:rPr lang="sv-SE" sz="1400" dirty="0" smtClean="0"/>
              <a:t>svarande </a:t>
            </a:r>
            <a:r>
              <a:rPr lang="sv-SE" sz="1400" dirty="0"/>
              <a:t>i årets brukarundersökning var lågt och i det fortsatta arbetet finns en plan att på fler sätt inventera behov och önskemål. Aktivitetssamordnaren, med uppdrag att planera och samordna aktiviteter på särskilda boenden, har en viktig och understödjande roll i det fortsatta arbetet. </a:t>
            </a:r>
          </a:p>
        </p:txBody>
      </p:sp>
      <p:cxnSp>
        <p:nvCxnSpPr>
          <p:cNvPr id="10" name="Rak pil 9"/>
          <p:cNvCxnSpPr/>
          <p:nvPr/>
        </p:nvCxnSpPr>
        <p:spPr>
          <a:xfrm flipH="1">
            <a:off x="8472264" y="2996952"/>
            <a:ext cx="288032"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9365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024" y="443578"/>
            <a:ext cx="10972800" cy="1143000"/>
          </a:xfrm>
        </p:spPr>
        <p:txBody>
          <a:bodyPr>
            <a:normAutofit/>
          </a:bodyPr>
          <a:lstStyle/>
          <a:p>
            <a:r>
              <a:rPr lang="sv-SE" altLang="sv-SE" sz="3200" dirty="0">
                <a:solidFill>
                  <a:schemeClr val="accent2"/>
                </a:solidFill>
                <a:ea typeface="+mn-ea"/>
              </a:rPr>
              <a:t>Redogörelse och analys </a:t>
            </a:r>
            <a:r>
              <a:rPr lang="sv-SE" altLang="sv-SE" sz="3200" dirty="0" smtClean="0">
                <a:solidFill>
                  <a:schemeClr val="accent2"/>
                </a:solidFill>
                <a:ea typeface="+mn-ea"/>
              </a:rPr>
              <a:t>funktionshinder</a:t>
            </a:r>
            <a:r>
              <a:rPr lang="sv-SE" altLang="sv-SE" sz="3200" dirty="0">
                <a:solidFill>
                  <a:schemeClr val="accent2"/>
                </a:solidFill>
                <a:ea typeface="+mn-ea"/>
              </a:rPr>
              <a:t> </a:t>
            </a:r>
          </a:p>
        </p:txBody>
      </p:sp>
      <p:sp>
        <p:nvSpPr>
          <p:cNvPr id="3" name="Platshållare för innehåll 2"/>
          <p:cNvSpPr>
            <a:spLocks noGrp="1"/>
          </p:cNvSpPr>
          <p:nvPr>
            <p:ph idx="1"/>
          </p:nvPr>
        </p:nvSpPr>
        <p:spPr>
          <a:xfrm>
            <a:off x="441506" y="37083"/>
            <a:ext cx="11279836" cy="6223390"/>
          </a:xfrm>
        </p:spPr>
        <p:txBody>
          <a:bodyPr>
            <a:normAutofit fontScale="85000" lnSpcReduction="20000"/>
          </a:bodyPr>
          <a:lstStyle/>
          <a:p>
            <a:pPr marL="0" indent="0">
              <a:buNone/>
            </a:pPr>
            <a:endParaRPr lang="sv-SE" altLang="sv-SE" sz="1800" b="1" dirty="0" smtClean="0">
              <a:latin typeface="+mn-lt"/>
            </a:endParaRPr>
          </a:p>
          <a:p>
            <a:pPr marL="0" indent="0">
              <a:buNone/>
              <a:defRPr/>
            </a:pPr>
            <a:endParaRPr lang="sv-SE" sz="3200" b="1" dirty="0"/>
          </a:p>
          <a:p>
            <a:pPr marL="0" indent="0">
              <a:buNone/>
              <a:defRPr/>
            </a:pPr>
            <a:endParaRPr lang="sv-SE" sz="2200" dirty="0">
              <a:latin typeface="+mn-lt"/>
            </a:endParaRPr>
          </a:p>
          <a:p>
            <a:endParaRPr lang="sv-SE" altLang="sv-SE" sz="2200" dirty="0">
              <a:latin typeface="+mn-lt"/>
            </a:endParaRPr>
          </a:p>
          <a:p>
            <a:r>
              <a:rPr lang="sv-SE" sz="2800" dirty="0" smtClean="0">
                <a:latin typeface="+mn-lt"/>
              </a:rPr>
              <a:t>Underskott </a:t>
            </a:r>
            <a:r>
              <a:rPr lang="sv-SE" sz="2800" dirty="0">
                <a:latin typeface="+mn-lt"/>
              </a:rPr>
              <a:t>inom daglig verksamhet beror på kostnaderna för ombyggnad av nya lokaler till Utegruppen och chaufförerna. Personalkostnaderna inom daglig verksamhet har minskat under 2020 då vi inte tillsatt allt på grund av att vissa brukare stannat hemma för </a:t>
            </a:r>
            <a:r>
              <a:rPr lang="sv-SE" sz="2800" dirty="0" smtClean="0">
                <a:latin typeface="+mn-lt"/>
              </a:rPr>
              <a:t>oro för smittrisken </a:t>
            </a:r>
            <a:r>
              <a:rPr lang="sv-SE" sz="2800" dirty="0">
                <a:latin typeface="+mn-lt"/>
              </a:rPr>
              <a:t>av covid-19.  </a:t>
            </a:r>
            <a:endParaRPr lang="sv-SE" sz="2800" dirty="0" smtClean="0">
              <a:latin typeface="+mn-lt"/>
            </a:endParaRPr>
          </a:p>
          <a:p>
            <a:r>
              <a:rPr lang="sv-SE" sz="2800" dirty="0" smtClean="0">
                <a:latin typeface="+mn-lt"/>
              </a:rPr>
              <a:t>Överskott </a:t>
            </a:r>
            <a:r>
              <a:rPr lang="sv-SE" sz="2800" dirty="0">
                <a:latin typeface="+mn-lt"/>
              </a:rPr>
              <a:t>inom barn- och ungdomsverksamheten beror på försäljning av platser. Försäljningen av platser bidrar till att vi kan erbjuda en bra verksamhet för barn och ungdomar. Vi har sålt åtta korttidsplatser och fyra fritidsplatser till barn och unga samt två platser till vuxenkorttids. </a:t>
            </a:r>
          </a:p>
          <a:p>
            <a:r>
              <a:rPr lang="sv-SE" sz="2800" dirty="0">
                <a:latin typeface="+mn-lt"/>
              </a:rPr>
              <a:t>Extra kostnader för covid-19 är </a:t>
            </a:r>
            <a:r>
              <a:rPr lang="sv-SE" sz="2800" dirty="0" smtClean="0">
                <a:latin typeface="+mn-lt"/>
              </a:rPr>
              <a:t>675 </a:t>
            </a:r>
            <a:r>
              <a:rPr lang="sv-SE" sz="2800" dirty="0">
                <a:latin typeface="+mn-lt"/>
              </a:rPr>
              <a:t>tkr. Extra satsning i KB 2 var 35 tkr för spel till gruppbostäder LSS och 70 tkr för spel till barnverksamheten inom funktionshindrade. Gruppbostäderna har köpt PlayStation, spel och VR-glasögon. Det har varit och är mycket uppskattat. Till barn- och ungdomsverksamheten har vi köpt PlayStation som ovan samt spelande ”kuddar” som är framtagna för personer med autism och är på låg utvecklingsnivå för att lugna, stimulera till rörelse och krama mjukt. Det finns två olika sorters kuddar som används i olika syften. </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40</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391888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305768"/>
            <a:ext cx="10972800" cy="1143000"/>
          </a:xfrm>
        </p:spPr>
        <p:txBody>
          <a:bodyPr>
            <a:normAutofit/>
          </a:bodyPr>
          <a:lstStyle/>
          <a:p>
            <a:r>
              <a:rPr lang="sv-SE" sz="3200" dirty="0">
                <a:solidFill>
                  <a:schemeClr val="accent2"/>
                </a:solidFill>
                <a:ea typeface="+mn-ea"/>
              </a:rPr>
              <a:t>Händelser </a:t>
            </a:r>
            <a:r>
              <a:rPr lang="sv-SE" sz="3200" dirty="0" smtClean="0">
                <a:solidFill>
                  <a:schemeClr val="accent2"/>
                </a:solidFill>
                <a:ea typeface="+mn-ea"/>
              </a:rPr>
              <a:t>2020 </a:t>
            </a:r>
            <a:r>
              <a:rPr lang="sv-SE" sz="3200" dirty="0" smtClean="0">
                <a:solidFill>
                  <a:schemeClr val="accent2"/>
                </a:solidFill>
              </a:rPr>
              <a:t>funktionshinder</a:t>
            </a:r>
            <a:endParaRPr lang="sv-SE" sz="3200" dirty="0">
              <a:solidFill>
                <a:schemeClr val="accent2"/>
              </a:solidFill>
              <a:ea typeface="+mn-ea"/>
            </a:endParaRPr>
          </a:p>
        </p:txBody>
      </p:sp>
      <p:sp>
        <p:nvSpPr>
          <p:cNvPr id="3" name="Platshållare för innehåll 2"/>
          <p:cNvSpPr>
            <a:spLocks noGrp="1"/>
          </p:cNvSpPr>
          <p:nvPr>
            <p:ph idx="1"/>
          </p:nvPr>
        </p:nvSpPr>
        <p:spPr>
          <a:xfrm>
            <a:off x="491667" y="877268"/>
            <a:ext cx="11091624" cy="5805264"/>
          </a:xfrm>
        </p:spPr>
        <p:txBody>
          <a:bodyPr>
            <a:normAutofit fontScale="55000" lnSpcReduction="20000"/>
          </a:bodyPr>
          <a:lstStyle/>
          <a:p>
            <a:endParaRPr lang="sv-SE" sz="3600" dirty="0" smtClean="0">
              <a:latin typeface="+mn-lt"/>
            </a:endParaRPr>
          </a:p>
          <a:p>
            <a:r>
              <a:rPr lang="sv-SE" sz="3600" dirty="0" smtClean="0">
                <a:latin typeface="+mn-lt"/>
              </a:rPr>
              <a:t>Blågullans </a:t>
            </a:r>
            <a:r>
              <a:rPr lang="sv-SE" sz="3600" dirty="0">
                <a:latin typeface="+mn-lt"/>
              </a:rPr>
              <a:t>aktivitetsbana </a:t>
            </a:r>
            <a:r>
              <a:rPr lang="sv-SE" sz="3600" dirty="0" smtClean="0">
                <a:latin typeface="+mn-lt"/>
              </a:rPr>
              <a:t>är klar </a:t>
            </a:r>
            <a:r>
              <a:rPr lang="sv-SE" sz="3600" dirty="0">
                <a:latin typeface="+mn-lt"/>
              </a:rPr>
              <a:t>och används av hela verksamheten. </a:t>
            </a:r>
          </a:p>
          <a:p>
            <a:r>
              <a:rPr lang="sv-SE" sz="3600" dirty="0" smtClean="0">
                <a:latin typeface="+mn-lt"/>
              </a:rPr>
              <a:t>Omsorgsnämndens </a:t>
            </a:r>
            <a:r>
              <a:rPr lang="sv-SE" sz="3600" dirty="0">
                <a:latin typeface="+mn-lt"/>
              </a:rPr>
              <a:t>första kvalitetspris tilldelades </a:t>
            </a:r>
            <a:r>
              <a:rPr lang="sv-SE" sz="3600" dirty="0" smtClean="0">
                <a:latin typeface="+mn-lt"/>
              </a:rPr>
              <a:t>Boendestödet</a:t>
            </a:r>
            <a:r>
              <a:rPr lang="sv-SE" sz="3600" dirty="0">
                <a:latin typeface="+mn-lt"/>
              </a:rPr>
              <a:t>. Verkligen roligt att verksamheten uppmärksammades.</a:t>
            </a:r>
          </a:p>
          <a:p>
            <a:r>
              <a:rPr lang="sv-SE" sz="3600" dirty="0">
                <a:latin typeface="+mn-lt"/>
              </a:rPr>
              <a:t>Daglig verksamhet har varit öppen under pandemin. När många andra kommuner stängde </a:t>
            </a:r>
            <a:r>
              <a:rPr lang="sv-SE" sz="3600" dirty="0" smtClean="0">
                <a:latin typeface="+mn-lt"/>
              </a:rPr>
              <a:t>har </a:t>
            </a:r>
            <a:r>
              <a:rPr lang="sv-SE" sz="3600" dirty="0">
                <a:latin typeface="+mn-lt"/>
              </a:rPr>
              <a:t>vi anpassa tider och skapa utrymme och möjligheter för att fortsätta. </a:t>
            </a:r>
          </a:p>
          <a:p>
            <a:r>
              <a:rPr lang="sv-SE" sz="3600" dirty="0">
                <a:latin typeface="+mn-lt"/>
              </a:rPr>
              <a:t>Munskydd började användas tidigt i </a:t>
            </a:r>
            <a:r>
              <a:rPr lang="sv-SE" sz="3600" dirty="0" smtClean="0">
                <a:latin typeface="+mn-lt"/>
              </a:rPr>
              <a:t>verksamheten. </a:t>
            </a:r>
            <a:r>
              <a:rPr lang="sv-SE" sz="3600" dirty="0">
                <a:latin typeface="+mn-lt"/>
              </a:rPr>
              <a:t>M</a:t>
            </a:r>
            <a:r>
              <a:rPr lang="sv-SE" sz="3600" dirty="0" smtClean="0">
                <a:latin typeface="+mn-lt"/>
              </a:rPr>
              <a:t>edarbetarna </a:t>
            </a:r>
            <a:r>
              <a:rPr lang="sv-SE" sz="3600" dirty="0">
                <a:latin typeface="+mn-lt"/>
              </a:rPr>
              <a:t>har på ett fantastiskt sätt arbetat med detta så att brukarna accepterade det och allt fungerar. Nu använder även brukarna munskydd vid tex resor med chaufförerna.</a:t>
            </a:r>
          </a:p>
          <a:p>
            <a:r>
              <a:rPr lang="sv-SE" sz="3600" dirty="0">
                <a:latin typeface="+mn-lt"/>
              </a:rPr>
              <a:t>Under 2020 började två nya enhetschefer och från och med september är arbetsgruppen fulltalig. Övriga chefer har hjälpts åt med att ansvara för de grupper som tillfälligt har saknat enhetschef. </a:t>
            </a:r>
          </a:p>
          <a:p>
            <a:r>
              <a:rPr lang="sv-SE" sz="3600" dirty="0" smtClean="0">
                <a:latin typeface="+mn-lt"/>
              </a:rPr>
              <a:t>Pandemin </a:t>
            </a:r>
            <a:r>
              <a:rPr lang="sv-SE" sz="3600" dirty="0">
                <a:latin typeface="+mn-lt"/>
              </a:rPr>
              <a:t>har påverkat verksamheterna och alla medarbetare och brukare under största delen av året. Den har lärt oss alla om följsamhet till hygienrutinerna, digitala lösningar, massor av utomhusvistelse och mycket mer. Periodvis har det varit svårt med bemanning på grund av pandemin och verksamheten har också fått arbete med kohortvård i perioder. </a:t>
            </a:r>
            <a:endParaRPr lang="sv-SE" sz="3600" dirty="0" smtClean="0">
              <a:latin typeface="+mn-lt"/>
            </a:endParaRPr>
          </a:p>
          <a:p>
            <a:r>
              <a:rPr lang="sv-SE" sz="3600" dirty="0" smtClean="0">
                <a:latin typeface="+mn-lt"/>
              </a:rPr>
              <a:t>Extra </a:t>
            </a:r>
            <a:r>
              <a:rPr lang="sv-SE" sz="3600" dirty="0">
                <a:latin typeface="+mn-lt"/>
              </a:rPr>
              <a:t>satsning där alla boende fick Playstation och ett antal VR glasögon för upplevelser och roligheter. Barnverksamheten har också fått Playstation och VR samt ”kuddar” i två olika varianter som spelar för uppmuntran till dans och rörelser samt lugnande inverkan.</a:t>
            </a:r>
          </a:p>
          <a:p>
            <a:pPr marL="0" indent="0">
              <a:buNone/>
            </a:pPr>
            <a:r>
              <a:rPr lang="sv-SE" dirty="0" smtClean="0"/>
              <a:t/>
            </a:r>
            <a:br>
              <a:rPr lang="sv-SE" dirty="0" smtClean="0"/>
            </a:b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41</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8" name="Platshållare för innehåll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32503" y="-58280"/>
            <a:ext cx="1573769" cy="1546548"/>
          </a:xfrm>
          <a:prstGeom prst="rect">
            <a:avLst/>
          </a:prstGeom>
        </p:spPr>
      </p:pic>
    </p:spTree>
    <p:extLst>
      <p:ext uri="{BB962C8B-B14F-4D97-AF65-F5344CB8AC3E}">
        <p14:creationId xmlns:p14="http://schemas.microsoft.com/office/powerpoint/2010/main" val="22462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71317" y="172896"/>
            <a:ext cx="10972800" cy="1143000"/>
          </a:xfrm>
        </p:spPr>
        <p:txBody>
          <a:bodyPr>
            <a:normAutofit/>
          </a:bodyPr>
          <a:lstStyle/>
          <a:p>
            <a:pPr>
              <a:defRPr/>
            </a:pPr>
            <a:r>
              <a:rPr lang="sv-SE" altLang="sv-SE" sz="3200" dirty="0">
                <a:solidFill>
                  <a:schemeClr val="accent2"/>
                </a:solidFill>
                <a:ea typeface="+mn-ea"/>
              </a:rPr>
              <a:t>Framtida utveckling </a:t>
            </a:r>
            <a:r>
              <a:rPr lang="sv-SE" altLang="sv-SE" sz="3200" dirty="0" smtClean="0">
                <a:solidFill>
                  <a:schemeClr val="accent2"/>
                </a:solidFill>
                <a:ea typeface="+mn-ea"/>
              </a:rPr>
              <a:t>funktionhinder</a:t>
            </a:r>
            <a:r>
              <a:rPr lang="sv-SE" altLang="sv-SE" sz="3200" dirty="0">
                <a:solidFill>
                  <a:schemeClr val="accent2"/>
                </a:solidFill>
                <a:ea typeface="+mn-ea"/>
              </a:rPr>
              <a:t> </a:t>
            </a:r>
            <a:r>
              <a:rPr lang="sv-SE" altLang="sv-SE" sz="2200" dirty="0">
                <a:solidFill>
                  <a:schemeClr val="accent2"/>
                </a:solidFill>
                <a:latin typeface="+mn-lt"/>
                <a:ea typeface="+mn-ea"/>
              </a:rPr>
              <a:t> </a:t>
            </a:r>
            <a:endParaRPr lang="sv-SE" altLang="sv-SE" sz="3200" dirty="0">
              <a:solidFill>
                <a:schemeClr val="accent2"/>
              </a:solidFill>
              <a:ea typeface="+mn-ea"/>
            </a:endParaRPr>
          </a:p>
        </p:txBody>
      </p:sp>
      <p:sp>
        <p:nvSpPr>
          <p:cNvPr id="3" name="Platshållare för innehåll 2"/>
          <p:cNvSpPr>
            <a:spLocks noGrp="1"/>
          </p:cNvSpPr>
          <p:nvPr>
            <p:ph idx="1"/>
          </p:nvPr>
        </p:nvSpPr>
        <p:spPr>
          <a:xfrm>
            <a:off x="203984" y="634561"/>
            <a:ext cx="11364446" cy="5733232"/>
          </a:xfrm>
        </p:spPr>
        <p:txBody>
          <a:bodyPr>
            <a:normAutofit/>
          </a:bodyPr>
          <a:lstStyle/>
          <a:p>
            <a:pPr marL="0" indent="0">
              <a:spcBef>
                <a:spcPct val="0"/>
              </a:spcBef>
              <a:buNone/>
              <a:defRPr/>
            </a:pPr>
            <a:endParaRPr lang="sv-SE" altLang="sv-SE" sz="2000" b="1" dirty="0">
              <a:latin typeface="+mn-lt"/>
            </a:endParaRPr>
          </a:p>
          <a:p>
            <a:pPr>
              <a:spcBef>
                <a:spcPct val="0"/>
              </a:spcBef>
              <a:defRPr/>
            </a:pPr>
            <a:r>
              <a:rPr lang="sv-SE" altLang="sv-SE" sz="2000" dirty="0" smtClean="0">
                <a:latin typeface="+mn-lt"/>
              </a:rPr>
              <a:t>Internutbildning </a:t>
            </a:r>
            <a:r>
              <a:rPr lang="sv-SE" altLang="sv-SE" sz="2000" dirty="0">
                <a:latin typeface="+mn-lt"/>
              </a:rPr>
              <a:t>genom att erbjuda fler studiecirklar. Nya utbildningar är </a:t>
            </a:r>
            <a:endParaRPr lang="sv-SE" altLang="sv-SE" sz="2000" dirty="0" smtClean="0">
              <a:latin typeface="+mn-lt"/>
            </a:endParaRPr>
          </a:p>
          <a:p>
            <a:pPr marL="0" indent="0">
              <a:spcBef>
                <a:spcPct val="0"/>
              </a:spcBef>
              <a:buNone/>
              <a:defRPr/>
            </a:pPr>
            <a:r>
              <a:rPr lang="sv-SE" altLang="sv-SE" sz="2000" dirty="0">
                <a:latin typeface="+mn-lt"/>
              </a:rPr>
              <a:t> </a:t>
            </a:r>
            <a:r>
              <a:rPr lang="sv-SE" altLang="sv-SE" sz="2000" dirty="0" smtClean="0">
                <a:latin typeface="+mn-lt"/>
              </a:rPr>
              <a:t>     </a:t>
            </a:r>
            <a:r>
              <a:rPr lang="sv-SE" altLang="sv-SE" sz="2000" dirty="0" err="1" smtClean="0">
                <a:latin typeface="+mn-lt"/>
              </a:rPr>
              <a:t>Timecare</a:t>
            </a:r>
            <a:r>
              <a:rPr lang="sv-SE" altLang="sv-SE" sz="2000" dirty="0" smtClean="0">
                <a:latin typeface="+mn-lt"/>
              </a:rPr>
              <a:t> </a:t>
            </a:r>
            <a:r>
              <a:rPr lang="sv-SE" altLang="sv-SE" sz="2000" dirty="0">
                <a:latin typeface="+mn-lt"/>
              </a:rPr>
              <a:t>och hälsosamma schema.  </a:t>
            </a:r>
            <a:endParaRPr lang="sv-SE" altLang="sv-SE" sz="2000" dirty="0" smtClean="0">
              <a:latin typeface="+mn-lt"/>
            </a:endParaRPr>
          </a:p>
          <a:p>
            <a:pPr>
              <a:spcBef>
                <a:spcPct val="0"/>
              </a:spcBef>
              <a:defRPr/>
            </a:pPr>
            <a:r>
              <a:rPr lang="sv-SE" altLang="sv-SE" sz="2000" dirty="0" smtClean="0">
                <a:latin typeface="+mn-lt"/>
              </a:rPr>
              <a:t>Fortsätta </a:t>
            </a:r>
            <a:r>
              <a:rPr lang="sv-SE" altLang="sv-SE" sz="2000" dirty="0">
                <a:latin typeface="+mn-lt"/>
              </a:rPr>
              <a:t>arbetet med delaktighetsfrågor med brukare samt genomföra och analysera brukarenkäter. </a:t>
            </a:r>
            <a:r>
              <a:rPr lang="sv-SE" altLang="sv-SE" sz="2000" dirty="0" smtClean="0">
                <a:latin typeface="+mn-lt"/>
              </a:rPr>
              <a:t>Arbeta </a:t>
            </a:r>
            <a:r>
              <a:rPr lang="sv-SE" altLang="sv-SE" sz="2000" dirty="0">
                <a:latin typeface="+mn-lt"/>
              </a:rPr>
              <a:t>med salutogent förhållningssätt (begriplighet, hanterbarhet och meningsfullhet</a:t>
            </a:r>
            <a:r>
              <a:rPr lang="sv-SE" altLang="sv-SE" sz="2000" dirty="0" smtClean="0">
                <a:latin typeface="+mn-lt"/>
              </a:rPr>
              <a:t>).</a:t>
            </a:r>
          </a:p>
          <a:p>
            <a:pPr>
              <a:spcBef>
                <a:spcPct val="0"/>
              </a:spcBef>
              <a:defRPr/>
            </a:pPr>
            <a:r>
              <a:rPr lang="sv-SE" altLang="sv-SE" sz="2000" dirty="0" smtClean="0">
                <a:latin typeface="+mn-lt"/>
              </a:rPr>
              <a:t>Utveckla </a:t>
            </a:r>
            <a:r>
              <a:rPr lang="sv-SE" altLang="sv-SE" sz="2000" dirty="0">
                <a:latin typeface="+mn-lt"/>
              </a:rPr>
              <a:t>chaufförsverksamheten.  </a:t>
            </a:r>
            <a:endParaRPr lang="sv-SE" altLang="sv-SE" sz="2000" dirty="0" smtClean="0">
              <a:latin typeface="+mn-lt"/>
            </a:endParaRPr>
          </a:p>
          <a:p>
            <a:pPr>
              <a:spcBef>
                <a:spcPct val="0"/>
              </a:spcBef>
              <a:defRPr/>
            </a:pPr>
            <a:r>
              <a:rPr lang="sv-SE" altLang="sv-SE" sz="2000" dirty="0" smtClean="0">
                <a:latin typeface="+mn-lt"/>
              </a:rPr>
              <a:t>Fortsatt </a:t>
            </a:r>
            <a:r>
              <a:rPr lang="sv-SE" altLang="sv-SE" sz="2000" dirty="0">
                <a:latin typeface="+mn-lt"/>
              </a:rPr>
              <a:t>arbete med ekonomisk medvetenhet och eget ansvar i alla </a:t>
            </a:r>
            <a:r>
              <a:rPr lang="sv-SE" altLang="sv-SE" sz="2000" dirty="0" smtClean="0">
                <a:latin typeface="+mn-lt"/>
              </a:rPr>
              <a:t>grupper.</a:t>
            </a:r>
          </a:p>
          <a:p>
            <a:pPr>
              <a:spcBef>
                <a:spcPct val="0"/>
              </a:spcBef>
              <a:defRPr/>
            </a:pPr>
            <a:r>
              <a:rPr lang="sv-SE" altLang="sv-SE" sz="2000" dirty="0" smtClean="0">
                <a:latin typeface="+mn-lt"/>
              </a:rPr>
              <a:t>Bryta </a:t>
            </a:r>
            <a:r>
              <a:rPr lang="sv-SE" altLang="sv-SE" sz="2000" dirty="0">
                <a:latin typeface="+mn-lt"/>
              </a:rPr>
              <a:t>isoleringen för de brukare som inte har någon sysselsättning eller struktur på sin </a:t>
            </a:r>
            <a:r>
              <a:rPr lang="sv-SE" altLang="sv-SE" sz="2000" dirty="0" smtClean="0">
                <a:latin typeface="+mn-lt"/>
              </a:rPr>
              <a:t>vardag.</a:t>
            </a:r>
          </a:p>
          <a:p>
            <a:pPr>
              <a:spcBef>
                <a:spcPct val="0"/>
              </a:spcBef>
              <a:defRPr/>
            </a:pPr>
            <a:r>
              <a:rPr lang="sv-SE" altLang="sv-SE" sz="2000" dirty="0" smtClean="0">
                <a:latin typeface="+mn-lt"/>
              </a:rPr>
              <a:t>Arbeta </a:t>
            </a:r>
            <a:r>
              <a:rPr lang="sv-SE" altLang="sv-SE" sz="2000" dirty="0">
                <a:latin typeface="+mn-lt"/>
              </a:rPr>
              <a:t>med att utveckla barn och ungas fritidsintressen under tiden de vistas på </a:t>
            </a:r>
          </a:p>
          <a:p>
            <a:pPr>
              <a:spcBef>
                <a:spcPct val="0"/>
              </a:spcBef>
              <a:buFontTx/>
              <a:buNone/>
              <a:defRPr/>
            </a:pPr>
            <a:r>
              <a:rPr lang="sv-SE" altLang="sv-SE" sz="2000" dirty="0" smtClean="0">
                <a:latin typeface="+mn-lt"/>
              </a:rPr>
              <a:t>      Björnlyckan</a:t>
            </a:r>
            <a:r>
              <a:rPr lang="sv-SE" altLang="sv-SE" sz="2000" dirty="0">
                <a:latin typeface="+mn-lt"/>
              </a:rPr>
              <a:t>, helglägret, vuxenkortids och på det viset öka deras självförtroende samtidigt som de kommer att våga och vilja prova nya utmaningar.  </a:t>
            </a:r>
            <a:endParaRPr lang="sv-SE" altLang="sv-SE" sz="2000" dirty="0" smtClean="0">
              <a:latin typeface="+mn-lt"/>
            </a:endParaRPr>
          </a:p>
          <a:p>
            <a:pPr>
              <a:spcBef>
                <a:spcPct val="0"/>
              </a:spcBef>
              <a:defRPr/>
            </a:pPr>
            <a:r>
              <a:rPr lang="sv-SE" altLang="sv-SE" sz="2000" dirty="0" smtClean="0">
                <a:latin typeface="+mn-lt"/>
              </a:rPr>
              <a:t>Utbilda </a:t>
            </a:r>
            <a:r>
              <a:rPr lang="sv-SE" altLang="sv-SE" sz="2000" dirty="0">
                <a:latin typeface="+mn-lt"/>
              </a:rPr>
              <a:t>medarbetare i barnkonventionen.  </a:t>
            </a:r>
            <a:endParaRPr lang="sv-SE" altLang="sv-SE" sz="2000" dirty="0" smtClean="0">
              <a:latin typeface="+mn-lt"/>
            </a:endParaRPr>
          </a:p>
          <a:p>
            <a:pPr>
              <a:spcBef>
                <a:spcPct val="0"/>
              </a:spcBef>
              <a:defRPr/>
            </a:pPr>
            <a:r>
              <a:rPr lang="sv-SE" altLang="sv-SE" sz="2000" dirty="0" smtClean="0">
                <a:latin typeface="+mn-lt"/>
              </a:rPr>
              <a:t>Ny </a:t>
            </a:r>
            <a:r>
              <a:rPr lang="sv-SE" altLang="sv-SE" sz="2000" dirty="0">
                <a:latin typeface="+mn-lt"/>
              </a:rPr>
              <a:t>daglig verksamhet kommer starta som heter Lagret.  </a:t>
            </a:r>
            <a:endParaRPr lang="sv-SE" altLang="sv-SE" sz="2000" dirty="0" smtClean="0">
              <a:latin typeface="+mn-lt"/>
            </a:endParaRPr>
          </a:p>
          <a:p>
            <a:pPr>
              <a:spcBef>
                <a:spcPct val="0"/>
              </a:spcBef>
              <a:defRPr/>
            </a:pPr>
            <a:r>
              <a:rPr lang="sv-SE" altLang="sv-SE" sz="2000" dirty="0" smtClean="0">
                <a:latin typeface="+mn-lt"/>
              </a:rPr>
              <a:t>Arbeta </a:t>
            </a:r>
            <a:r>
              <a:rPr lang="sv-SE" altLang="sv-SE" sz="2000" dirty="0">
                <a:latin typeface="+mn-lt"/>
              </a:rPr>
              <a:t>med IBIC och </a:t>
            </a:r>
            <a:r>
              <a:rPr lang="sv-SE" altLang="sv-SE" sz="2000" dirty="0" err="1">
                <a:latin typeface="+mn-lt"/>
              </a:rPr>
              <a:t>Lifecare</a:t>
            </a:r>
            <a:r>
              <a:rPr lang="sv-SE" altLang="sv-SE" sz="2000" dirty="0">
                <a:latin typeface="+mn-lt"/>
              </a:rPr>
              <a:t>.  </a:t>
            </a:r>
            <a:endParaRPr lang="sv-SE" altLang="sv-SE" sz="2000" dirty="0" smtClean="0">
              <a:latin typeface="+mn-lt"/>
            </a:endParaRPr>
          </a:p>
          <a:p>
            <a:pPr>
              <a:spcBef>
                <a:spcPct val="0"/>
              </a:spcBef>
              <a:defRPr/>
            </a:pPr>
            <a:r>
              <a:rPr lang="sv-SE" altLang="sv-SE" sz="2000" dirty="0" smtClean="0">
                <a:latin typeface="+mn-lt"/>
              </a:rPr>
              <a:t>Ny </a:t>
            </a:r>
            <a:r>
              <a:rPr lang="sv-SE" altLang="sv-SE" sz="2000" dirty="0">
                <a:latin typeface="+mn-lt"/>
              </a:rPr>
              <a:t>servicebostad.  </a:t>
            </a:r>
            <a:endParaRPr lang="sv-SE" altLang="sv-SE" sz="2000" dirty="0" smtClean="0">
              <a:latin typeface="+mn-lt"/>
            </a:endParaRPr>
          </a:p>
          <a:p>
            <a:pPr>
              <a:spcBef>
                <a:spcPct val="0"/>
              </a:spcBef>
              <a:defRPr/>
            </a:pPr>
            <a:r>
              <a:rPr lang="sv-SE" altLang="sv-SE" sz="2000" dirty="0" smtClean="0">
                <a:latin typeface="+mn-lt"/>
              </a:rPr>
              <a:t>Samarbete </a:t>
            </a:r>
            <a:r>
              <a:rPr lang="sv-SE" altLang="sv-SE" sz="2000" dirty="0">
                <a:latin typeface="+mn-lt"/>
              </a:rPr>
              <a:t>med Mjällby AIF med fotbollslag för </a:t>
            </a:r>
            <a:r>
              <a:rPr lang="sv-SE" altLang="sv-SE" sz="2000" dirty="0" smtClean="0">
                <a:latin typeface="+mn-lt"/>
              </a:rPr>
              <a:t>målgruppen. </a:t>
            </a:r>
            <a:r>
              <a:rPr lang="sv-SE" altLang="sv-SE" sz="2000" dirty="0">
                <a:latin typeface="+mn-lt"/>
              </a:rPr>
              <a:t> </a:t>
            </a:r>
            <a:endParaRPr lang="sv-SE" altLang="sv-SE" sz="2000" dirty="0" smtClean="0">
              <a:latin typeface="+mn-lt"/>
            </a:endParaRPr>
          </a:p>
          <a:p>
            <a:pPr>
              <a:spcBef>
                <a:spcPct val="0"/>
              </a:spcBef>
              <a:defRPr/>
            </a:pPr>
            <a:r>
              <a:rPr lang="sv-SE" altLang="sv-SE" sz="2000" dirty="0" smtClean="0">
                <a:latin typeface="+mn-lt"/>
              </a:rPr>
              <a:t>Samarbete </a:t>
            </a:r>
            <a:r>
              <a:rPr lang="sv-SE" altLang="sv-SE" sz="2000" dirty="0">
                <a:latin typeface="+mn-lt"/>
              </a:rPr>
              <a:t>med </a:t>
            </a:r>
            <a:r>
              <a:rPr lang="sv-SE" altLang="sv-SE" sz="2000" dirty="0" err="1">
                <a:latin typeface="+mn-lt"/>
              </a:rPr>
              <a:t>Valjeviken</a:t>
            </a:r>
            <a:r>
              <a:rPr lang="sv-SE" altLang="sv-SE" sz="2000" dirty="0">
                <a:latin typeface="+mn-lt"/>
              </a:rPr>
              <a:t> kring </a:t>
            </a:r>
            <a:r>
              <a:rPr lang="sv-SE" altLang="sv-SE" sz="2000" dirty="0" err="1">
                <a:latin typeface="+mn-lt"/>
              </a:rPr>
              <a:t>Nelms</a:t>
            </a:r>
            <a:r>
              <a:rPr lang="sv-SE" altLang="sv-SE" sz="2000" dirty="0">
                <a:latin typeface="+mn-lt"/>
              </a:rPr>
              <a:t> metod. </a:t>
            </a:r>
          </a:p>
          <a:p>
            <a:pPr>
              <a:spcBef>
                <a:spcPct val="0"/>
              </a:spcBef>
              <a:buFontTx/>
              <a:buNone/>
              <a:defRPr/>
            </a:pPr>
            <a:endParaRPr lang="sv-SE" dirty="0">
              <a:solidFill>
                <a:srgbClr val="000000"/>
              </a:solidFill>
              <a:latin typeface="CG Omega" panose="020B0502050508020304" pitchFamily="34" charset="0"/>
            </a:endParaRPr>
          </a:p>
          <a:p>
            <a:endParaRPr lang="sv-SE" sz="2200" dirty="0">
              <a:latin typeface="+mn-lt"/>
            </a:endParaRPr>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42</a:t>
            </a:fld>
            <a:endParaRPr lang="sv-SE" dirty="0"/>
          </a:p>
        </p:txBody>
      </p:sp>
      <p:sp>
        <p:nvSpPr>
          <p:cNvPr id="7" name="textruta 6"/>
          <p:cNvSpPr txBox="1"/>
          <p:nvPr/>
        </p:nvSpPr>
        <p:spPr>
          <a:xfrm>
            <a:off x="271317" y="71815"/>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pic>
        <p:nvPicPr>
          <p:cNvPr id="9" name="Bild 1" descr="http://1.bp.blogspot.com/-dwhq7oRZI9w/VpwNjuTo2jI/AAAAAAAAAGg/gjNVkGpfo-w/s1600/r%25C3%25A4tttvisa_j%25C3%25A4mlika.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35906" y="4814960"/>
            <a:ext cx="2507462" cy="2043040"/>
          </a:xfrm>
          <a:prstGeom prst="rect">
            <a:avLst/>
          </a:prstGeom>
          <a:noFill/>
          <a:ln>
            <a:noFill/>
          </a:ln>
        </p:spPr>
      </p:pic>
    </p:spTree>
    <p:extLst>
      <p:ext uri="{BB962C8B-B14F-4D97-AF65-F5344CB8AC3E}">
        <p14:creationId xmlns:p14="http://schemas.microsoft.com/office/powerpoint/2010/main" val="30234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 calcmode="lin" valueType="num">
                                      <p:cBhvr additive="base">
                                        <p:cTn id="5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 calcmode="lin" valueType="num">
                                      <p:cBhvr additive="base">
                                        <p:cTn id="6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
                                            <p:txEl>
                                              <p:pRg st="12" end="12"/>
                                            </p:txEl>
                                          </p:spTgt>
                                        </p:tgtEl>
                                        <p:attrNameLst>
                                          <p:attrName>style.visibility</p:attrName>
                                        </p:attrNameLst>
                                      </p:cBhvr>
                                      <p:to>
                                        <p:strVal val="visible"/>
                                      </p:to>
                                    </p:set>
                                    <p:anim calcmode="lin" valueType="num">
                                      <p:cBhvr additive="base">
                                        <p:cTn id="6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13" end="13"/>
                                            </p:txEl>
                                          </p:spTgt>
                                        </p:tgtEl>
                                        <p:attrNameLst>
                                          <p:attrName>style.visibility</p:attrName>
                                        </p:attrNameLst>
                                      </p:cBhvr>
                                      <p:to>
                                        <p:strVal val="visible"/>
                                      </p:to>
                                    </p:set>
                                    <p:anim calcmode="lin" valueType="num">
                                      <p:cBhvr additive="base">
                                        <p:cTn id="7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3">
                                            <p:txEl>
                                              <p:pRg st="14" end="14"/>
                                            </p:txEl>
                                          </p:spTgt>
                                        </p:tgtEl>
                                        <p:attrNameLst>
                                          <p:attrName>style.visibility</p:attrName>
                                        </p:attrNameLst>
                                      </p:cBhvr>
                                      <p:to>
                                        <p:strVal val="visible"/>
                                      </p:to>
                                    </p:set>
                                    <p:anim calcmode="lin" valueType="num">
                                      <p:cBhvr additive="base">
                                        <p:cTn id="8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a:xfrm>
            <a:off x="3166893" y="6296388"/>
            <a:ext cx="6192688" cy="427529"/>
          </a:xfrm>
        </p:spPr>
        <p:txBody>
          <a:bodyPr/>
          <a:lstStyle/>
          <a:p>
            <a:r>
              <a:rPr lang="sv-SE" dirty="0"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43</a:t>
            </a:fld>
            <a:endParaRPr lang="sv-SE" dirty="0"/>
          </a:p>
        </p:txBody>
      </p:sp>
      <p:sp>
        <p:nvSpPr>
          <p:cNvPr id="7" name="textruta 6"/>
          <p:cNvSpPr txBox="1"/>
          <p:nvPr/>
        </p:nvSpPr>
        <p:spPr>
          <a:xfrm>
            <a:off x="287988" y="252043"/>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
        <p:nvSpPr>
          <p:cNvPr id="10" name="Text Box 5"/>
          <p:cNvSpPr txBox="1">
            <a:spLocks noChangeArrowheads="1"/>
          </p:cNvSpPr>
          <p:nvPr/>
        </p:nvSpPr>
        <p:spPr bwMode="auto">
          <a:xfrm>
            <a:off x="1448570" y="7056909"/>
            <a:ext cx="39100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sv-SE" altLang="sv-SE" sz="2000"/>
          </a:p>
        </p:txBody>
      </p:sp>
      <p:sp>
        <p:nvSpPr>
          <p:cNvPr id="9" name="Rektangel 8"/>
          <p:cNvSpPr/>
          <p:nvPr/>
        </p:nvSpPr>
        <p:spPr>
          <a:xfrm>
            <a:off x="3736091" y="201414"/>
            <a:ext cx="1770036" cy="923330"/>
          </a:xfrm>
          <a:prstGeom prst="rect">
            <a:avLst/>
          </a:prstGeom>
          <a:noFill/>
        </p:spPr>
        <p:txBody>
          <a:bodyPr wrap="none" lIns="91440" tIns="45720" rIns="91440" bIns="45720">
            <a:spAutoFit/>
          </a:bodyPr>
          <a:lstStyle/>
          <a:p>
            <a:pPr algn="ctr"/>
            <a:r>
              <a:rPr lang="sv-SE"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2021</a:t>
            </a:r>
            <a:endParaRPr lang="sv-SE"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11" name="Rektangel 10"/>
          <p:cNvSpPr/>
          <p:nvPr/>
        </p:nvSpPr>
        <p:spPr>
          <a:xfrm>
            <a:off x="505204" y="1124744"/>
            <a:ext cx="6742924" cy="6647974"/>
          </a:xfrm>
          <a:prstGeom prst="rect">
            <a:avLst/>
          </a:prstGeom>
        </p:spPr>
        <p:txBody>
          <a:bodyPr wrap="square">
            <a:spAutoFit/>
          </a:bodyPr>
          <a:lstStyle/>
          <a:p>
            <a:pPr marL="285750" indent="-285750">
              <a:buFont typeface="Arial" panose="020B0604020202020204" pitchFamily="34" charset="0"/>
              <a:buChar char="•"/>
            </a:pPr>
            <a:r>
              <a:rPr lang="sv-SE" altLang="sv-SE" sz="2400" b="1" dirty="0">
                <a:solidFill>
                  <a:schemeClr val="accent2"/>
                </a:solidFill>
                <a:cs typeface="Arial" pitchFamily="34" charset="0"/>
              </a:rPr>
              <a:t>Mål &amp; </a:t>
            </a:r>
            <a:r>
              <a:rPr lang="sv-SE" altLang="sv-SE" sz="2400" b="1" dirty="0" smtClean="0">
                <a:solidFill>
                  <a:schemeClr val="accent2"/>
                </a:solidFill>
                <a:cs typeface="Arial" pitchFamily="34" charset="0"/>
              </a:rPr>
              <a:t>resultatstyrning, bra </a:t>
            </a:r>
            <a:r>
              <a:rPr lang="sv-SE" altLang="sv-SE" sz="2400" b="1" dirty="0">
                <a:solidFill>
                  <a:schemeClr val="accent2"/>
                </a:solidFill>
                <a:cs typeface="Arial" pitchFamily="34" charset="0"/>
              </a:rPr>
              <a:t>kvalitet och ekonomi i </a:t>
            </a:r>
            <a:r>
              <a:rPr lang="sv-SE" altLang="sv-SE" sz="2400" b="1" dirty="0" smtClean="0">
                <a:solidFill>
                  <a:schemeClr val="accent2"/>
                </a:solidFill>
                <a:cs typeface="Arial" pitchFamily="34" charset="0"/>
              </a:rPr>
              <a:t>balans</a:t>
            </a:r>
          </a:p>
          <a:p>
            <a:pPr marL="285750" indent="-285750">
              <a:buFont typeface="Arial" panose="020B0604020202020204" pitchFamily="34" charset="0"/>
              <a:buChar char="•"/>
            </a:pPr>
            <a:r>
              <a:rPr lang="sv-SE" altLang="sv-SE" sz="2400" b="1" dirty="0">
                <a:solidFill>
                  <a:schemeClr val="accent2"/>
                </a:solidFill>
                <a:cs typeface="Arial" pitchFamily="34" charset="0"/>
              </a:rPr>
              <a:t>Nationell </a:t>
            </a:r>
            <a:r>
              <a:rPr lang="sv-SE" altLang="sv-SE" sz="2400" b="1" dirty="0" smtClean="0">
                <a:solidFill>
                  <a:schemeClr val="accent2"/>
                </a:solidFill>
                <a:cs typeface="Arial" pitchFamily="34" charset="0"/>
              </a:rPr>
              <a:t>jämförelse, Kostnad </a:t>
            </a:r>
            <a:r>
              <a:rPr lang="sv-SE" altLang="sv-SE" sz="2400" b="1" dirty="0">
                <a:solidFill>
                  <a:schemeClr val="accent2"/>
                </a:solidFill>
                <a:cs typeface="Arial" pitchFamily="34" charset="0"/>
              </a:rPr>
              <a:t>Per Brukare</a:t>
            </a:r>
          </a:p>
          <a:p>
            <a:pPr marL="285750" indent="-285750">
              <a:buFont typeface="Arial" panose="020B0604020202020204" pitchFamily="34" charset="0"/>
              <a:buChar char="•"/>
            </a:pPr>
            <a:r>
              <a:rPr lang="sv-SE" altLang="sv-SE" sz="2400" b="1" dirty="0" smtClean="0">
                <a:solidFill>
                  <a:schemeClr val="accent2"/>
                </a:solidFill>
                <a:cs typeface="Arial" pitchFamily="34" charset="0"/>
              </a:rPr>
              <a:t>Samstyrets handlingsprogram</a:t>
            </a:r>
          </a:p>
          <a:p>
            <a:pPr marL="285750" indent="-285750">
              <a:buFont typeface="Arial" panose="020B0604020202020204" pitchFamily="34" charset="0"/>
              <a:buChar char="•"/>
            </a:pPr>
            <a:r>
              <a:rPr lang="sv-SE" altLang="sv-SE" sz="2400" b="1" dirty="0" smtClean="0">
                <a:solidFill>
                  <a:schemeClr val="accent2"/>
                </a:solidFill>
                <a:cs typeface="Arial" pitchFamily="34" charset="0"/>
              </a:rPr>
              <a:t>Omställning </a:t>
            </a:r>
            <a:r>
              <a:rPr lang="sv-SE" altLang="sv-SE" sz="2400" b="1" dirty="0">
                <a:solidFill>
                  <a:schemeClr val="accent2"/>
                </a:solidFill>
                <a:cs typeface="Arial" pitchFamily="34" charset="0"/>
              </a:rPr>
              <a:t>av </a:t>
            </a:r>
            <a:r>
              <a:rPr lang="sv-SE" altLang="sv-SE" sz="2400" b="1" dirty="0" smtClean="0">
                <a:solidFill>
                  <a:schemeClr val="accent2"/>
                </a:solidFill>
                <a:cs typeface="Arial" pitchFamily="34" charset="0"/>
              </a:rPr>
              <a:t>boendeplatser</a:t>
            </a:r>
          </a:p>
          <a:p>
            <a:pPr marL="285750" indent="-285750">
              <a:buFont typeface="Arial" panose="020B0604020202020204" pitchFamily="34" charset="0"/>
              <a:buChar char="•"/>
            </a:pPr>
            <a:r>
              <a:rPr lang="sv-SE" altLang="sv-SE" sz="2400" b="1" dirty="0">
                <a:solidFill>
                  <a:schemeClr val="accent2"/>
                </a:solidFill>
                <a:cs typeface="Arial" pitchFamily="34" charset="0"/>
              </a:rPr>
              <a:t>Fortsatt utveckling av det sociala </a:t>
            </a:r>
            <a:r>
              <a:rPr lang="sv-SE" altLang="sv-SE" sz="2400" b="1" dirty="0" smtClean="0">
                <a:solidFill>
                  <a:schemeClr val="accent2"/>
                </a:solidFill>
                <a:cs typeface="Arial" pitchFamily="34" charset="0"/>
              </a:rPr>
              <a:t>innehållet och förebyggande arbetet</a:t>
            </a:r>
          </a:p>
          <a:p>
            <a:pPr marL="285750" indent="-285750">
              <a:buFont typeface="Arial" panose="020B0604020202020204" pitchFamily="34" charset="0"/>
              <a:buChar char="•"/>
            </a:pPr>
            <a:r>
              <a:rPr lang="sv-SE" altLang="sv-SE" sz="2400" b="1" dirty="0" smtClean="0">
                <a:solidFill>
                  <a:schemeClr val="accent2"/>
                </a:solidFill>
                <a:cs typeface="Arial" pitchFamily="34" charset="0"/>
              </a:rPr>
              <a:t>Heltidsresan</a:t>
            </a:r>
          </a:p>
          <a:p>
            <a:pPr marL="285750" indent="-285750">
              <a:buFont typeface="Arial" panose="020B0604020202020204" pitchFamily="34" charset="0"/>
              <a:buChar char="•"/>
            </a:pPr>
            <a:r>
              <a:rPr lang="sv-SE" altLang="sv-SE" sz="2400" b="1" dirty="0" smtClean="0">
                <a:solidFill>
                  <a:schemeClr val="accent2"/>
                </a:solidFill>
                <a:cs typeface="Arial" pitchFamily="34" charset="0"/>
              </a:rPr>
              <a:t>Kompetensförsörjning, t ex Äldreomsorgslyftet</a:t>
            </a:r>
          </a:p>
          <a:p>
            <a:pPr marL="285750" indent="-285750">
              <a:buFont typeface="Arial" panose="020B0604020202020204" pitchFamily="34" charset="0"/>
              <a:buChar char="•"/>
            </a:pPr>
            <a:r>
              <a:rPr lang="sv-SE" altLang="sv-SE" sz="2400" b="1" dirty="0" smtClean="0">
                <a:solidFill>
                  <a:schemeClr val="accent2"/>
                </a:solidFill>
                <a:cs typeface="Arial" pitchFamily="34" charset="0"/>
              </a:rPr>
              <a:t>Värdegrundsarbete</a:t>
            </a:r>
          </a:p>
          <a:p>
            <a:pPr marL="285750" indent="-285750">
              <a:buFont typeface="Arial" panose="020B0604020202020204" pitchFamily="34" charset="0"/>
              <a:buChar char="•"/>
            </a:pPr>
            <a:r>
              <a:rPr lang="sv-SE" altLang="sv-SE" sz="2400" b="1" dirty="0" smtClean="0">
                <a:solidFill>
                  <a:schemeClr val="accent2"/>
                </a:solidFill>
                <a:cs typeface="Arial" pitchFamily="34" charset="0"/>
              </a:rPr>
              <a:t>Digitalisering </a:t>
            </a:r>
          </a:p>
          <a:p>
            <a:pPr marL="285750" indent="-285750">
              <a:buFont typeface="Arial" panose="020B0604020202020204" pitchFamily="34" charset="0"/>
              <a:buChar char="•"/>
            </a:pPr>
            <a:r>
              <a:rPr lang="sv-SE" altLang="sv-SE" sz="2400" b="1" dirty="0" smtClean="0">
                <a:solidFill>
                  <a:schemeClr val="accent2"/>
                </a:solidFill>
                <a:cs typeface="Arial" pitchFamily="34" charset="0"/>
              </a:rPr>
              <a:t>Förändrad organisationsstruktur</a:t>
            </a:r>
          </a:p>
          <a:p>
            <a:pPr marL="285750" indent="-285750">
              <a:buFont typeface="Arial" panose="020B0604020202020204" pitchFamily="34" charset="0"/>
              <a:buChar char="•"/>
            </a:pPr>
            <a:endParaRPr lang="sv-SE" sz="2400" dirty="0">
              <a:solidFill>
                <a:schemeClr val="tx2">
                  <a:lumMod val="50000"/>
                </a:schemeClr>
              </a:solidFill>
            </a:endParaRPr>
          </a:p>
          <a:p>
            <a:pPr marL="285750" indent="-285750">
              <a:buFont typeface="Arial" panose="020B0604020202020204" pitchFamily="34" charset="0"/>
              <a:buChar char="•"/>
            </a:pPr>
            <a:endParaRPr lang="sv-SE" altLang="sv-SE" b="1" dirty="0">
              <a:cs typeface="Arial" pitchFamily="34" charset="0"/>
            </a:endParaRPr>
          </a:p>
          <a:p>
            <a:pPr algn="ctr"/>
            <a:endParaRPr lang="sv-SE" dirty="0"/>
          </a:p>
          <a:p>
            <a:pPr marL="285750" indent="-285750">
              <a:buFont typeface="Arial" panose="020B0604020202020204" pitchFamily="34" charset="0"/>
              <a:buChar char="•"/>
            </a:pPr>
            <a:endParaRPr lang="sv-SE" altLang="sv-SE" b="1" dirty="0" smtClean="0">
              <a:cs typeface="Arial" pitchFamily="34" charset="0"/>
            </a:endParaRP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endParaRPr lang="sv-SE" altLang="sv-SE" b="1" dirty="0">
              <a:cs typeface="Arial" pitchFamily="34" charset="0"/>
            </a:endParaRPr>
          </a:p>
        </p:txBody>
      </p:sp>
      <p:sp>
        <p:nvSpPr>
          <p:cNvPr id="8" name="Rektangel med rundade hörn 7"/>
          <p:cNvSpPr/>
          <p:nvPr/>
        </p:nvSpPr>
        <p:spPr>
          <a:xfrm>
            <a:off x="7359862" y="337764"/>
            <a:ext cx="4320480" cy="6182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400" dirty="0"/>
              <a:t>Pågående pandemi gör att omsorgsförvaltningen får fortsätta att fokusera på att säkra vård- och omsorgsarbetet för brukarna/patienterna och medarbetarna</a:t>
            </a:r>
            <a:r>
              <a:rPr lang="sv-SE" sz="2400" dirty="0" smtClean="0"/>
              <a:t>.</a:t>
            </a:r>
          </a:p>
          <a:p>
            <a:pPr lvl="0" algn="ctr"/>
            <a:endParaRPr lang="sv-SE" sz="2400" dirty="0" smtClean="0"/>
          </a:p>
          <a:p>
            <a:pPr lvl="0" algn="ctr"/>
            <a:endParaRPr lang="sv-SE" sz="2400" dirty="0"/>
          </a:p>
          <a:p>
            <a:pPr lvl="0" algn="ctr"/>
            <a:endParaRPr lang="sv-SE" sz="2400" dirty="0" smtClean="0"/>
          </a:p>
          <a:p>
            <a:pPr lvl="0" algn="ctr"/>
            <a:endParaRPr lang="sv-SE" sz="2400" dirty="0"/>
          </a:p>
          <a:p>
            <a:pPr lvl="0" algn="ctr"/>
            <a:endParaRPr lang="sv-SE" sz="2400" dirty="0" smtClean="0"/>
          </a:p>
          <a:p>
            <a:pPr lvl="0" algn="ctr"/>
            <a:endParaRPr lang="sv-SE" sz="2400" dirty="0"/>
          </a:p>
          <a:p>
            <a:pPr lvl="0" algn="ctr"/>
            <a:endParaRPr lang="sv-SE" sz="2400" dirty="0"/>
          </a:p>
          <a:p>
            <a:pPr algn="ctr"/>
            <a:endParaRPr lang="sv-SE" dirty="0"/>
          </a:p>
        </p:txBody>
      </p:sp>
      <p:pic>
        <p:nvPicPr>
          <p:cNvPr id="12" name="Bildobjekt 11"/>
          <p:cNvPicPr>
            <a:picLocks noChangeAspect="1"/>
          </p:cNvPicPr>
          <p:nvPr/>
        </p:nvPicPr>
        <p:blipFill rotWithShape="1">
          <a:blip r:embed="rId2" cstate="print">
            <a:extLst>
              <a:ext uri="{28A0092B-C50C-407E-A947-70E740481C1C}">
                <a14:useLocalDpi xmlns:a14="http://schemas.microsoft.com/office/drawing/2010/main" val="0"/>
              </a:ext>
            </a:extLst>
          </a:blip>
          <a:srcRect t="18138"/>
          <a:stretch/>
        </p:blipFill>
        <p:spPr>
          <a:xfrm>
            <a:off x="8183529" y="3429012"/>
            <a:ext cx="2673145" cy="2924944"/>
          </a:xfrm>
          <a:prstGeom prst="rect">
            <a:avLst/>
          </a:prstGeom>
        </p:spPr>
      </p:pic>
    </p:spTree>
    <p:extLst>
      <p:ext uri="{BB962C8B-B14F-4D97-AF65-F5344CB8AC3E}">
        <p14:creationId xmlns:p14="http://schemas.microsoft.com/office/powerpoint/2010/main" val="121195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 calcmode="lin" valueType="num">
                                      <p:cBhvr additive="base">
                                        <p:cTn id="7"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 calcmode="lin" valueType="num">
                                      <p:cBhvr additive="base">
                                        <p:cTn id="1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 calcmode="lin" valueType="num">
                                      <p:cBhvr additive="base">
                                        <p:cTn id="2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anim calcmode="lin" valueType="num">
                                      <p:cBhvr additive="base">
                                        <p:cTn id="31"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 calcmode="lin" valueType="num">
                                      <p:cBhvr additive="base">
                                        <p:cTn id="37"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xEl>
                                              <p:pRg st="7" end="7"/>
                                            </p:txEl>
                                          </p:spTgt>
                                        </p:tgtEl>
                                        <p:attrNameLst>
                                          <p:attrName>style.visibility</p:attrName>
                                        </p:attrNameLst>
                                      </p:cBhvr>
                                      <p:to>
                                        <p:strVal val="visible"/>
                                      </p:to>
                                    </p:set>
                                    <p:anim calcmode="lin" valueType="num">
                                      <p:cBhvr additive="base">
                                        <p:cTn id="43"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1">
                                            <p:txEl>
                                              <p:pRg st="8" end="8"/>
                                            </p:txEl>
                                          </p:spTgt>
                                        </p:tgtEl>
                                        <p:attrNameLst>
                                          <p:attrName>style.visibility</p:attrName>
                                        </p:attrNameLst>
                                      </p:cBhvr>
                                      <p:to>
                                        <p:strVal val="visible"/>
                                      </p:to>
                                    </p:set>
                                    <p:anim calcmode="lin" valueType="num">
                                      <p:cBhvr additive="base">
                                        <p:cTn id="49" dur="500" fill="hold"/>
                                        <p:tgtEl>
                                          <p:spTgt spid="11">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1">
                                            <p:txEl>
                                              <p:pRg st="9" end="9"/>
                                            </p:txEl>
                                          </p:spTgt>
                                        </p:tgtEl>
                                        <p:attrNameLst>
                                          <p:attrName>style.visibility</p:attrName>
                                        </p:attrNameLst>
                                      </p:cBhvr>
                                      <p:to>
                                        <p:strVal val="visible"/>
                                      </p:to>
                                    </p:set>
                                    <p:anim calcmode="lin" valueType="num">
                                      <p:cBhvr additive="base">
                                        <p:cTn id="55" dur="500" fill="hold"/>
                                        <p:tgtEl>
                                          <p:spTgt spid="11">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additive="base">
                                        <p:cTn id="65" dur="500" fill="hold"/>
                                        <p:tgtEl>
                                          <p:spTgt spid="8"/>
                                        </p:tgtEl>
                                        <p:attrNameLst>
                                          <p:attrName>ppt_x</p:attrName>
                                        </p:attrNameLst>
                                      </p:cBhvr>
                                      <p:tavLst>
                                        <p:tav tm="0">
                                          <p:val>
                                            <p:strVal val="#ppt_x"/>
                                          </p:val>
                                        </p:tav>
                                        <p:tav tm="100000">
                                          <p:val>
                                            <p:strVal val="#ppt_x"/>
                                          </p:val>
                                        </p:tav>
                                      </p:tavLst>
                                    </p:anim>
                                    <p:anim calcmode="lin" valueType="num">
                                      <p:cBhvr additive="base">
                                        <p:cTn id="6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5</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3" name="Tabell 2"/>
          <p:cNvGraphicFramePr>
            <a:graphicFrameLocks noGrp="1"/>
          </p:cNvGraphicFramePr>
          <p:nvPr>
            <p:extLst>
              <p:ext uri="{D42A27DB-BD31-4B8C-83A1-F6EECF244321}">
                <p14:modId xmlns:p14="http://schemas.microsoft.com/office/powerpoint/2010/main" val="986923648"/>
              </p:ext>
            </p:extLst>
          </p:nvPr>
        </p:nvGraphicFramePr>
        <p:xfrm>
          <a:off x="1727859" y="1030530"/>
          <a:ext cx="5817911" cy="4794107"/>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465947">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a:t>
                      </a:r>
                      <a:r>
                        <a:rPr lang="sv-SE" sz="1000" baseline="0" dirty="0" smtClean="0">
                          <a:solidFill>
                            <a:schemeClr val="tx1"/>
                          </a:solidFill>
                          <a:effectLst/>
                          <a:latin typeface="+mn-lt"/>
                        </a:rPr>
                        <a:t>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dirty="0" smtClean="0">
                        <a:solidFill>
                          <a:schemeClr val="tx1"/>
                        </a:solidFill>
                        <a:effectLst/>
                        <a:latin typeface="+mn-lt"/>
                      </a:endParaRPr>
                    </a:p>
                    <a:p>
                      <a:pPr>
                        <a:spcAft>
                          <a:spcPts val="0"/>
                        </a:spcAft>
                      </a:pPr>
                      <a:r>
                        <a:rPr lang="sv-SE" sz="1000" dirty="0" smtClean="0">
                          <a:solidFill>
                            <a:schemeClr val="tx1"/>
                          </a:solidFill>
                          <a:effectLst/>
                          <a:latin typeface="+mn-lt"/>
                        </a:rPr>
                        <a:t>Indikatorer – med resultat</a:t>
                      </a:r>
                      <a:r>
                        <a:rPr lang="sv-SE" sz="1000" baseline="0" dirty="0" smtClean="0">
                          <a:solidFill>
                            <a:schemeClr val="tx1"/>
                          </a:solidFill>
                          <a:effectLst/>
                          <a:latin typeface="+mn-lt"/>
                        </a:rPr>
                        <a:t> och jämförelser</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070557">
                <a:tc>
                  <a:txBody>
                    <a:bodyPr/>
                    <a:lstStyle/>
                    <a:p>
                      <a:pPr marL="71755" marR="71755" algn="ctr">
                        <a:spcAft>
                          <a:spcPts val="0"/>
                        </a:spcAft>
                      </a:pPr>
                      <a:r>
                        <a:rPr lang="sv-SE" sz="1000" b="1" kern="1200" dirty="0" smtClean="0">
                          <a:solidFill>
                            <a:schemeClr val="tx1"/>
                          </a:solidFill>
                          <a:effectLst/>
                          <a:latin typeface="+mn-lt"/>
                          <a:ea typeface="+mn-ea"/>
                          <a:cs typeface="+mn-cs"/>
                        </a:rPr>
                        <a:t>ARBETE OCH NÄRINGSLIV</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Arbete och närings-liv:</a:t>
                      </a:r>
                    </a:p>
                    <a:p>
                      <a:pPr>
                        <a:spcAft>
                          <a:spcPts val="0"/>
                        </a:spcAft>
                      </a:pPr>
                      <a:endParaRPr lang="sv-SE" sz="1000" dirty="0" smtClean="0">
                        <a:solidFill>
                          <a:schemeClr val="tx1"/>
                        </a:solidFill>
                        <a:effectLst/>
                        <a:latin typeface="+mn-lt"/>
                        <a:ea typeface="Times New Roman" panose="02020603050405020304" pitchFamily="18" charset="0"/>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Nätverk</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Utbildning</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Företagande</a:t>
                      </a:r>
                      <a:r>
                        <a:rPr lang="sv-SE" sz="1000" baseline="0" dirty="0" smtClean="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000" dirty="0">
                        <a:solidFill>
                          <a:schemeClr val="tx1"/>
                        </a:solidFill>
                        <a:effectLst/>
                        <a:latin typeface="+mn-lt"/>
                        <a:ea typeface="Times New Roman" panose="02020603050405020304" pitchFamily="18" charset="0"/>
                      </a:endParaRPr>
                    </a:p>
                    <a:p>
                      <a:pPr>
                        <a:spcAft>
                          <a:spcPts val="0"/>
                        </a:spcAf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800" dirty="0" smtClean="0">
                        <a:solidFill>
                          <a:schemeClr val="tx1"/>
                        </a:solidFill>
                        <a:effectLst/>
                        <a:latin typeface="+mn-lt"/>
                        <a:ea typeface="Times New Roman" panose="02020603050405020304" pitchFamily="18" charset="0"/>
                      </a:endParaRPr>
                    </a:p>
                    <a:p>
                      <a:pPr marL="0" algn="l" defTabSz="914400" rtl="0" eaLnBrk="1" latinLnBrk="0" hangingPunct="1">
                        <a:spcAft>
                          <a:spcPts val="0"/>
                        </a:spcAft>
                        <a:tabLst>
                          <a:tab pos="3771900" algn="l"/>
                        </a:tabLst>
                      </a:pPr>
                      <a:endParaRPr kumimoji="0" lang="sv-SE" sz="6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endPar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endParaRP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marL="0" algn="l" defTabSz="914400" rtl="0" eaLnBrk="1" latinLnBrk="0" hangingPunct="1">
                        <a:spcAft>
                          <a:spcPts val="0"/>
                        </a:spcAft>
                        <a:tabLst>
                          <a:tab pos="3771900" algn="l"/>
                        </a:tabLst>
                      </a:pPr>
                      <a:r>
                        <a:rPr kumimoji="0" 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p>
                    <a:p>
                      <a:pPr marL="0" algn="l" defTabSz="914400" rtl="0" eaLnBrk="1" latinLnBrk="0" hangingPunct="1">
                        <a:spcAft>
                          <a:spcPts val="0"/>
                        </a:spcAft>
                        <a:tabLst>
                          <a:tab pos="3771900" algn="l"/>
                        </a:tabLst>
                      </a:pPr>
                      <a:r>
                        <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rPr>
                        <a:t> </a:t>
                      </a: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kern="1200" dirty="0" smtClean="0">
                        <a:solidFill>
                          <a:srgbClr val="00B050"/>
                        </a:solidFill>
                        <a:effectLst/>
                        <a:latin typeface="+mn-lt"/>
                        <a:ea typeface="+mn-ea"/>
                        <a:cs typeface="+mn-cs"/>
                      </a:endParaRPr>
                    </a:p>
                    <a:p>
                      <a:pPr>
                        <a:spcAft>
                          <a:spcPts val="0"/>
                        </a:spcAft>
                        <a:tabLst>
                          <a:tab pos="160020" algn="l"/>
                        </a:tabLst>
                      </a:pPr>
                      <a:endParaRPr lang="sv-SE" sz="1000" b="1" kern="1200" dirty="0" smtClean="0">
                        <a:solidFill>
                          <a:srgbClr val="00B050"/>
                        </a:solidFill>
                        <a:effectLst/>
                        <a:latin typeface="+mn-lt"/>
                        <a:ea typeface="+mn-ea"/>
                        <a:cs typeface="+mn-cs"/>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Omsorgspersonalen ska ha rätt utbildning för</a:t>
                      </a:r>
                      <a:r>
                        <a:rPr lang="sv-SE" sz="1000" baseline="0" dirty="0" smtClean="0">
                          <a:solidFill>
                            <a:schemeClr val="tx1"/>
                          </a:solidFill>
                          <a:effectLst/>
                          <a:latin typeface="+mn-lt"/>
                          <a:ea typeface="Times New Roman" panose="02020603050405020304" pitchFamily="18" charset="0"/>
                        </a:rPr>
                        <a:t> sitt uppdrag/tjänst. </a:t>
                      </a: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smtClean="0">
                          <a:solidFill>
                            <a:schemeClr val="tx1"/>
                          </a:solidFill>
                          <a:effectLst/>
                          <a:latin typeface="+mn-lt"/>
                          <a:ea typeface="Times New Roman" panose="02020603050405020304" pitchFamily="18" charset="0"/>
                        </a:rPr>
                        <a:t>Frivilligverksamheten</a:t>
                      </a:r>
                      <a:r>
                        <a:rPr lang="sv-SE" sz="1000" baseline="0" dirty="0" smtClean="0">
                          <a:solidFill>
                            <a:schemeClr val="tx1"/>
                          </a:solidFill>
                          <a:effectLst/>
                          <a:latin typeface="+mn-lt"/>
                          <a:ea typeface="Times New Roman" panose="02020603050405020304" pitchFamily="18" charset="0"/>
                        </a:rPr>
                        <a:t> och samarbetet med föreningar ska utvecklas. </a:t>
                      </a:r>
                      <a:r>
                        <a:rPr lang="sv-SE" sz="1000" dirty="0">
                          <a:solidFill>
                            <a:schemeClr val="tx1"/>
                          </a:solidFill>
                          <a:effectLst/>
                          <a:latin typeface="+mn-lt"/>
                          <a:ea typeface="Times New Roman" panose="02020603050405020304" pitchFamily="18" charset="0"/>
                        </a:rPr>
                        <a:t> </a:t>
                      </a: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endParaRPr lang="sv-SE" sz="1000" dirty="0" smtClean="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Alla </a:t>
                      </a:r>
                      <a:r>
                        <a:rPr lang="sv-SE" sz="1000" dirty="0">
                          <a:solidFill>
                            <a:schemeClr val="tx1"/>
                          </a:solidFill>
                          <a:effectLst/>
                          <a:latin typeface="+mn-lt"/>
                          <a:ea typeface="Times New Roman" panose="02020603050405020304" pitchFamily="18" charset="0"/>
                        </a:rPr>
                        <a:t>inom insatsen daglig verksamhet </a:t>
                      </a:r>
                      <a:r>
                        <a:rPr lang="sv-SE" sz="1000" dirty="0" smtClean="0">
                          <a:solidFill>
                            <a:schemeClr val="tx1"/>
                          </a:solidFill>
                          <a:effectLst/>
                          <a:latin typeface="+mn-lt"/>
                          <a:ea typeface="Times New Roman" panose="02020603050405020304" pitchFamily="18" charset="0"/>
                        </a:rPr>
                        <a:t>ska </a:t>
                      </a:r>
                      <a:r>
                        <a:rPr lang="sv-SE" sz="1000" dirty="0">
                          <a:solidFill>
                            <a:schemeClr val="tx1"/>
                          </a:solidFill>
                          <a:effectLst/>
                          <a:latin typeface="+mn-lt"/>
                          <a:ea typeface="Times New Roman" panose="02020603050405020304" pitchFamily="18" charset="0"/>
                        </a:rPr>
                        <a:t>erbjudas ett varierat utbud av </a:t>
                      </a:r>
                      <a:r>
                        <a:rPr lang="sv-SE" sz="1000" dirty="0" smtClean="0">
                          <a:solidFill>
                            <a:schemeClr val="tx1"/>
                          </a:solidFill>
                          <a:effectLst/>
                          <a:latin typeface="+mn-lt"/>
                          <a:ea typeface="Times New Roman" panose="02020603050405020304" pitchFamily="18" charset="0"/>
                        </a:rPr>
                        <a:t>arbets-inriktade </a:t>
                      </a:r>
                      <a:r>
                        <a:rPr lang="sv-SE" sz="1000" dirty="0">
                          <a:solidFill>
                            <a:schemeClr val="tx1"/>
                          </a:solidFill>
                          <a:effectLst/>
                          <a:latin typeface="+mn-lt"/>
                          <a:ea typeface="Times New Roman" panose="02020603050405020304" pitchFamily="18" charset="0"/>
                        </a:rPr>
                        <a:t>verksamheter</a:t>
                      </a:r>
                      <a:r>
                        <a:rPr lang="sv-SE" sz="1000" dirty="0" smtClean="0">
                          <a:solidFill>
                            <a:schemeClr val="tx1"/>
                          </a:solidFill>
                          <a:effectLst/>
                          <a:latin typeface="+mn-lt"/>
                          <a:ea typeface="Times New Roman" panose="02020603050405020304" pitchFamily="18" charset="0"/>
                        </a:rPr>
                        <a:t>.</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smtClean="0">
                          <a:solidFill>
                            <a:schemeClr val="tx1"/>
                          </a:solidFill>
                          <a:effectLst/>
                          <a:latin typeface="+mn-lt"/>
                          <a:ea typeface="Times New Roman" panose="02020603050405020304" pitchFamily="18" charset="0"/>
                        </a:rPr>
                        <a:t>Enligt</a:t>
                      </a:r>
                      <a:r>
                        <a:rPr lang="sv-SE" sz="1000" baseline="0" dirty="0" smtClean="0">
                          <a:solidFill>
                            <a:schemeClr val="tx1"/>
                          </a:solidFill>
                          <a:effectLst/>
                          <a:latin typeface="+mn-lt"/>
                          <a:ea typeface="Times New Roman" panose="02020603050405020304" pitchFamily="18" charset="0"/>
                        </a:rPr>
                        <a:t> beräkning har cirka 90 % av omsorgspersonalen rätt kompetens. Pengar för den nationella satsningen Äldreomsorgslyftet är sökta och inventering kring behov och möjligheter för genomförande är påbörjade under 2020. </a:t>
                      </a:r>
                      <a:endParaRPr lang="sv-SE" sz="1000" dirty="0">
                        <a:solidFill>
                          <a:schemeClr val="tx1"/>
                        </a:solidFill>
                        <a:effectLst/>
                        <a:latin typeface="+mn-lt"/>
                        <a:ea typeface="Times New Roman" panose="02020603050405020304" pitchFamily="18" charset="0"/>
                      </a:endParaRP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dirty="0">
                          <a:solidFill>
                            <a:schemeClr val="tx1"/>
                          </a:solidFill>
                          <a:effectLst/>
                          <a:latin typeface="+mn-lt"/>
                          <a:ea typeface="Times New Roman" panose="02020603050405020304" pitchFamily="18" charset="0"/>
                        </a:rPr>
                        <a:t> </a:t>
                      </a:r>
                    </a:p>
                    <a:p>
                      <a:pPr>
                        <a:spcAft>
                          <a:spcPts val="0"/>
                        </a:spcAft>
                      </a:pPr>
                      <a:r>
                        <a:rPr lang="sv-SE" sz="1000" baseline="0" dirty="0" smtClean="0">
                          <a:solidFill>
                            <a:schemeClr val="tx1"/>
                          </a:solidFill>
                          <a:effectLst/>
                          <a:latin typeface="+mn-lt"/>
                          <a:ea typeface="Times New Roman" panose="02020603050405020304" pitchFamily="18" charset="0"/>
                        </a:rPr>
                        <a:t>Guldkantstjänsten som startade 2019, innehas av frivilliga, samt samarbetet med föreningar har fortsatt att utvecklats. Guldkantstjänstens är en uppskattad och efterfrågad tjänst men har under pandemin fått formats om och även pausats. </a:t>
                      </a:r>
                    </a:p>
                    <a:p>
                      <a:pPr>
                        <a:spcAft>
                          <a:spcPts val="0"/>
                        </a:spcAft>
                      </a:pPr>
                      <a:endParaRPr lang="sv-SE" sz="1000" dirty="0">
                        <a:solidFill>
                          <a:schemeClr val="tx1"/>
                        </a:solidFill>
                        <a:effectLst/>
                        <a:latin typeface="+mn-lt"/>
                        <a:ea typeface="Times New Roman" panose="02020603050405020304" pitchFamily="18" charset="0"/>
                      </a:endParaRPr>
                    </a:p>
                    <a:p>
                      <a:pPr>
                        <a:spcAft>
                          <a:spcPts val="0"/>
                        </a:spcAft>
                      </a:pPr>
                      <a:r>
                        <a:rPr lang="sv-SE" sz="1000" dirty="0" smtClean="0">
                          <a:solidFill>
                            <a:schemeClr val="tx1"/>
                          </a:solidFill>
                          <a:effectLst/>
                          <a:latin typeface="+mn-lt"/>
                          <a:ea typeface="Times New Roman" panose="02020603050405020304" pitchFamily="18" charset="0"/>
                        </a:rPr>
                        <a:t>Daglig verksamhet och dag-verksamhet omfattas av många olika arbetsplatser och verksamheter med varierande innehåll för att möta</a:t>
                      </a:r>
                      <a:r>
                        <a:rPr lang="sv-SE" sz="1000" baseline="0" dirty="0" smtClean="0">
                          <a:solidFill>
                            <a:schemeClr val="tx1"/>
                          </a:solidFill>
                          <a:effectLst/>
                          <a:latin typeface="+mn-lt"/>
                          <a:ea typeface="Times New Roman" panose="02020603050405020304" pitchFamily="18" charset="0"/>
                        </a:rPr>
                        <a:t> brukarens önskemål om sysselsättning.</a:t>
                      </a: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ktangel med rundade hörn 8"/>
          <p:cNvSpPr/>
          <p:nvPr/>
        </p:nvSpPr>
        <p:spPr>
          <a:xfrm>
            <a:off x="8256240" y="1368623"/>
            <a:ext cx="3744416" cy="46084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t>Cirka 90 % av de </a:t>
            </a:r>
            <a:r>
              <a:rPr lang="sv-SE" sz="1600" dirty="0" smtClean="0"/>
              <a:t>tillsvidare-anställda </a:t>
            </a:r>
            <a:r>
              <a:rPr lang="sv-SE" sz="1600" dirty="0"/>
              <a:t>i förvaltningen har adekvat utbildning för sin tjänst, </a:t>
            </a:r>
            <a:r>
              <a:rPr lang="sv-SE" sz="1600" dirty="0" smtClean="0"/>
              <a:t>vilket </a:t>
            </a:r>
            <a:r>
              <a:rPr lang="sv-SE" sz="1600" dirty="0"/>
              <a:t>i nationell </a:t>
            </a:r>
            <a:r>
              <a:rPr lang="sv-SE" sz="1600" dirty="0" smtClean="0"/>
              <a:t>jämförelse </a:t>
            </a:r>
            <a:r>
              <a:rPr lang="sv-SE" sz="1600" dirty="0"/>
              <a:t>är en hög siffra. Siffran är dock lägre gällande tidsbegränsade anställningar i form av vikariat och timanställning. En </a:t>
            </a:r>
            <a:r>
              <a:rPr lang="sv-SE" sz="1600" dirty="0" smtClean="0"/>
              <a:t>kompetens-försörjningsplan </a:t>
            </a:r>
            <a:r>
              <a:rPr lang="sv-SE" sz="1600" dirty="0"/>
              <a:t>med handlingsplan för </a:t>
            </a:r>
            <a:r>
              <a:rPr lang="sv-SE" sz="1600" dirty="0" smtClean="0"/>
              <a:t>förvaltningen </a:t>
            </a:r>
            <a:r>
              <a:rPr lang="sv-SE" sz="1600" dirty="0"/>
              <a:t>är framtagen och gäller för perioden 2019-2022. Under 2020 beslutade regeringen om Äldreomsorgslyftet. En planering pågår för att möjliggöra att </a:t>
            </a:r>
            <a:r>
              <a:rPr lang="sv-SE" sz="1600" dirty="0" smtClean="0"/>
              <a:t>tillsvidareanställda </a:t>
            </a:r>
            <a:r>
              <a:rPr lang="sv-SE" sz="1600" dirty="0"/>
              <a:t>inom omsorgsförvaltningen under 2021 vidareutbildas till undersköterskor. </a:t>
            </a:r>
          </a:p>
        </p:txBody>
      </p:sp>
      <p:cxnSp>
        <p:nvCxnSpPr>
          <p:cNvPr id="10" name="Rak pil 9"/>
          <p:cNvCxnSpPr/>
          <p:nvPr/>
        </p:nvCxnSpPr>
        <p:spPr>
          <a:xfrm flipH="1" flipV="1">
            <a:off x="7824192" y="2060848"/>
            <a:ext cx="432048" cy="2880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1807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6</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3" name="Tabell 2"/>
          <p:cNvGraphicFramePr>
            <a:graphicFrameLocks noGrp="1"/>
          </p:cNvGraphicFramePr>
          <p:nvPr>
            <p:extLst>
              <p:ext uri="{D42A27DB-BD31-4B8C-83A1-F6EECF244321}">
                <p14:modId xmlns:p14="http://schemas.microsoft.com/office/powerpoint/2010/main" val="3741403678"/>
              </p:ext>
            </p:extLst>
          </p:nvPr>
        </p:nvGraphicFramePr>
        <p:xfrm>
          <a:off x="1199456" y="1248458"/>
          <a:ext cx="5817911" cy="4353348"/>
        </p:xfrm>
        <a:graphic>
          <a:graphicData uri="http://schemas.openxmlformats.org/drawingml/2006/table">
            <a:tbl>
              <a:tblPr firstRow="1" firstCol="1" lastRow="1" lastCol="1" bandRow="1" bandCol="1">
                <a:tableStyleId>{5C22544A-7EE6-4342-B048-85BDC9FD1C3A}</a:tableStyleId>
              </a:tblPr>
              <a:tblGrid>
                <a:gridCol w="496417"/>
                <a:gridCol w="1116395"/>
                <a:gridCol w="288032"/>
                <a:gridCol w="1512168"/>
                <a:gridCol w="2404899"/>
              </a:tblGrid>
              <a:tr h="727720">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smtClean="0">
                        <a:solidFill>
                          <a:schemeClr val="tx1"/>
                        </a:solidFill>
                        <a:effectLst/>
                        <a:latin typeface="+mn-lt"/>
                      </a:endParaRPr>
                    </a:p>
                    <a:p>
                      <a:pPr algn="l">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Indikatorer – med resultat och jämförelser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625628">
                <a:tc>
                  <a:txBody>
                    <a:bodyPr/>
                    <a:lstStyle/>
                    <a:p>
                      <a:pPr marL="71755" marR="71755" algn="ctr">
                        <a:spcAft>
                          <a:spcPts val="0"/>
                        </a:spcAft>
                      </a:pPr>
                      <a:r>
                        <a:rPr lang="sv-SE" sz="1000" b="1" kern="1200" dirty="0" smtClean="0">
                          <a:solidFill>
                            <a:schemeClr val="tx1"/>
                          </a:solidFill>
                          <a:effectLst/>
                          <a:latin typeface="+mn-lt"/>
                          <a:ea typeface="+mn-ea"/>
                          <a:cs typeface="+mn-cs"/>
                        </a:rPr>
                        <a:t>INFRASTRUKTUR OCH </a:t>
                      </a:r>
                    </a:p>
                    <a:p>
                      <a:pPr marL="71755" marR="71755" algn="ctr">
                        <a:spcAft>
                          <a:spcPts val="0"/>
                        </a:spcAft>
                      </a:pPr>
                      <a:r>
                        <a:rPr lang="sv-SE" sz="1000" b="1" kern="1200" dirty="0" smtClean="0">
                          <a:solidFill>
                            <a:schemeClr val="tx1"/>
                          </a:solidFill>
                          <a:effectLst/>
                          <a:latin typeface="+mn-lt"/>
                          <a:ea typeface="+mn-ea"/>
                          <a:cs typeface="+mn-cs"/>
                        </a:rPr>
                        <a:t>KOMMUNIKATION</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Infrastruktur och kommunikationer:</a:t>
                      </a:r>
                    </a:p>
                    <a:p>
                      <a:pPr>
                        <a:spcAft>
                          <a:spcPts val="0"/>
                        </a:spcAft>
                      </a:pPr>
                      <a:endParaRPr lang="sv-SE" sz="1000" b="1" kern="1200" dirty="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Lokalt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Regionalt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Digitalt</a:t>
                      </a:r>
                      <a:r>
                        <a:rPr lang="sv-SE" sz="1000" b="1" kern="1200" baseline="0" dirty="0" smtClean="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r>
                        <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a:t>
                      </a: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a:solidFill>
                          <a:schemeClr val="tx1"/>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smtClean="0">
                          <a:solidFill>
                            <a:schemeClr val="tx1"/>
                          </a:solidFill>
                          <a:effectLst/>
                          <a:latin typeface="+mn-lt"/>
                          <a:ea typeface="Times New Roman" panose="02020603050405020304" pitchFamily="18" charset="0"/>
                          <a:cs typeface="+mn-cs"/>
                        </a:rPr>
                        <a:t>Den </a:t>
                      </a:r>
                      <a:r>
                        <a:rPr lang="sv-SE" sz="1000" b="1" kern="1200" dirty="0">
                          <a:solidFill>
                            <a:schemeClr val="tx1"/>
                          </a:solidFill>
                          <a:effectLst/>
                          <a:latin typeface="+mn-lt"/>
                          <a:ea typeface="Times New Roman" panose="02020603050405020304" pitchFamily="18" charset="0"/>
                          <a:cs typeface="+mn-cs"/>
                        </a:rPr>
                        <a:t>enskilde </a:t>
                      </a:r>
                      <a:r>
                        <a:rPr lang="sv-SE" sz="1000" b="1" kern="1200" dirty="0" smtClean="0">
                          <a:solidFill>
                            <a:schemeClr val="tx1"/>
                          </a:solidFill>
                          <a:effectLst/>
                          <a:latin typeface="+mn-lt"/>
                          <a:ea typeface="Times New Roman" panose="02020603050405020304" pitchFamily="18" charset="0"/>
                          <a:cs typeface="+mn-cs"/>
                        </a:rPr>
                        <a:t>brukaren/patienten ska </a:t>
                      </a:r>
                      <a:r>
                        <a:rPr lang="sv-SE" sz="1000" b="1" kern="1200" dirty="0">
                          <a:solidFill>
                            <a:schemeClr val="tx1"/>
                          </a:solidFill>
                          <a:effectLst/>
                          <a:latin typeface="+mn-lt"/>
                          <a:ea typeface="Times New Roman" panose="02020603050405020304" pitchFamily="18" charset="0"/>
                          <a:cs typeface="+mn-cs"/>
                        </a:rPr>
                        <a:t>genom ny teknik öka sin självständighet.</a:t>
                      </a:r>
                    </a:p>
                    <a:p>
                      <a:pPr>
                        <a:spcAft>
                          <a:spcPts val="0"/>
                        </a:spcAft>
                      </a:pPr>
                      <a:r>
                        <a:rPr lang="sv-SE" sz="1000" b="1" kern="1200" dirty="0">
                          <a:solidFill>
                            <a:schemeClr val="tx1"/>
                          </a:solidFill>
                          <a:effectLst/>
                          <a:latin typeface="+mn-lt"/>
                          <a:ea typeface="Times New Roman" panose="02020603050405020304" pitchFamily="18" charset="0"/>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err="1" smtClean="0">
                          <a:solidFill>
                            <a:schemeClr val="tx1"/>
                          </a:solidFill>
                          <a:effectLst/>
                          <a:latin typeface="+mn-lt"/>
                          <a:ea typeface="Times New Roman" panose="02020603050405020304" pitchFamily="18" charset="0"/>
                          <a:cs typeface="+mn-cs"/>
                        </a:rPr>
                        <a:t>Wifi</a:t>
                      </a:r>
                      <a:r>
                        <a:rPr lang="sv-SE" sz="1000" b="1" kern="1200" dirty="0" smtClean="0">
                          <a:solidFill>
                            <a:schemeClr val="tx1"/>
                          </a:solidFill>
                          <a:effectLst/>
                          <a:latin typeface="+mn-lt"/>
                          <a:ea typeface="Times New Roman" panose="02020603050405020304" pitchFamily="18" charset="0"/>
                          <a:cs typeface="+mn-cs"/>
                        </a:rPr>
                        <a:t> finns på samtliga</a:t>
                      </a:r>
                      <a:r>
                        <a:rPr lang="sv-SE" sz="1000" b="1" kern="1200" baseline="0" dirty="0" smtClean="0">
                          <a:solidFill>
                            <a:schemeClr val="tx1"/>
                          </a:solidFill>
                          <a:effectLst/>
                          <a:latin typeface="+mn-lt"/>
                          <a:ea typeface="Times New Roman" panose="02020603050405020304" pitchFamily="18" charset="0"/>
                          <a:cs typeface="+mn-cs"/>
                        </a:rPr>
                        <a:t> särskilda boenden och till stor del inom LSS-boendena. </a:t>
                      </a:r>
                    </a:p>
                    <a:p>
                      <a:pPr>
                        <a:spcAft>
                          <a:spcPts val="0"/>
                        </a:spcAft>
                      </a:pPr>
                      <a:r>
                        <a:rPr lang="sv-SE" sz="1000" b="1" kern="1200" baseline="0" dirty="0" smtClean="0">
                          <a:solidFill>
                            <a:schemeClr val="tx1"/>
                          </a:solidFill>
                          <a:effectLst/>
                          <a:latin typeface="+mn-lt"/>
                          <a:ea typeface="Times New Roman" panose="02020603050405020304" pitchFamily="18" charset="0"/>
                          <a:cs typeface="+mn-cs"/>
                        </a:rPr>
                        <a:t>Omvärldsbevakning sker kontinuerligt för att finna nya möjligheter och innovativa lösningar. </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ktangel med rundade hörn 8"/>
          <p:cNvSpPr/>
          <p:nvPr/>
        </p:nvSpPr>
        <p:spPr>
          <a:xfrm>
            <a:off x="7608168" y="1573368"/>
            <a:ext cx="3744416" cy="39325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600" dirty="0"/>
              <a:t>Att genom teknik öka sin självständighet kräver i första hand tillgång till </a:t>
            </a:r>
            <a:r>
              <a:rPr lang="sv-SE" sz="1600" dirty="0" smtClean="0"/>
              <a:t>internet-uppkoppling</a:t>
            </a:r>
            <a:r>
              <a:rPr lang="sv-SE" sz="1600" dirty="0"/>
              <a:t>. Av samtliga boendeenheter inom äldreomsorg och funktionshindersomsorg är det två enheter som idag saknar </a:t>
            </a:r>
            <a:r>
              <a:rPr lang="sv-SE" sz="1600" dirty="0" err="1"/>
              <a:t>wifi</a:t>
            </a:r>
            <a:r>
              <a:rPr lang="sv-SE" sz="1600" dirty="0"/>
              <a:t>. När uppkoppling finns fortsätter arbetet med att utifrån utbudet hitta lösningar till brukare</a:t>
            </a:r>
            <a:r>
              <a:rPr lang="sv-SE" sz="1600" dirty="0" smtClean="0"/>
              <a:t>/ patienter</a:t>
            </a:r>
            <a:r>
              <a:rPr lang="sv-SE" sz="1600" dirty="0"/>
              <a:t>. Genom projektet </a:t>
            </a:r>
            <a:r>
              <a:rPr lang="sv-SE" sz="1600" dirty="0" err="1"/>
              <a:t>Digilitt</a:t>
            </a:r>
            <a:r>
              <a:rPr lang="sv-SE" sz="1600" dirty="0"/>
              <a:t> har förvaltningen fått draghjälp med att omvärldsbevaka och ta del av tips om lösningar.</a:t>
            </a:r>
          </a:p>
        </p:txBody>
      </p:sp>
      <p:cxnSp>
        <p:nvCxnSpPr>
          <p:cNvPr id="10" name="Rak pil 9"/>
          <p:cNvCxnSpPr/>
          <p:nvPr/>
        </p:nvCxnSpPr>
        <p:spPr>
          <a:xfrm flipH="1">
            <a:off x="7248128" y="2420888"/>
            <a:ext cx="36004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3627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5808" y="0"/>
            <a:ext cx="10972800" cy="1143000"/>
          </a:xfrm>
        </p:spPr>
        <p:txBody>
          <a:bodyPr>
            <a:normAutofit/>
          </a:bodyPr>
          <a:lstStyle/>
          <a:p>
            <a:r>
              <a:rPr lang="sv-SE" sz="2400" dirty="0"/>
              <a:t>Omsorgsnämnden</a:t>
            </a:r>
          </a:p>
        </p:txBody>
      </p:sp>
      <p:sp>
        <p:nvSpPr>
          <p:cNvPr id="4" name="Platshållare för datum 3"/>
          <p:cNvSpPr>
            <a:spLocks noGrp="1"/>
          </p:cNvSpPr>
          <p:nvPr>
            <p:ph type="dt" sz="half" idx="10"/>
          </p:nvPr>
        </p:nvSpPr>
        <p:spPr>
          <a:xfrm>
            <a:off x="10210667" y="6520260"/>
            <a:ext cx="1357941" cy="216000"/>
          </a:xfrm>
        </p:spPr>
        <p:txBody>
          <a:bodyPr/>
          <a:lstStyle/>
          <a:p>
            <a:fld id="{CB64A262-F1D6-4386-BF9C-E8B8D023E4C8}" type="datetime1">
              <a:rPr lang="sv-SE" smtClean="0"/>
              <a:t>2021-03-02</a:t>
            </a:fld>
            <a:endParaRPr lang="sv-SE" dirty="0"/>
          </a:p>
        </p:txBody>
      </p:sp>
      <p:sp>
        <p:nvSpPr>
          <p:cNvPr id="5" name="Platshållare för sidfot 4"/>
          <p:cNvSpPr>
            <a:spLocks noGrp="1"/>
          </p:cNvSpPr>
          <p:nvPr>
            <p:ph type="ftr" sz="quarter" idx="11"/>
          </p:nvPr>
        </p:nvSpPr>
        <p:spPr>
          <a:xfrm>
            <a:off x="2999656" y="6308731"/>
            <a:ext cx="6192688" cy="427529"/>
          </a:xfrm>
        </p:spPr>
        <p:txBody>
          <a:bodyPr/>
          <a:lstStyle/>
          <a:p>
            <a:r>
              <a:rPr lang="sv-SE" dirty="0"/>
              <a:t>solvesborg.se</a:t>
            </a:r>
          </a:p>
        </p:txBody>
      </p:sp>
      <p:sp>
        <p:nvSpPr>
          <p:cNvPr id="6" name="Platshållare för bildnummer 5"/>
          <p:cNvSpPr>
            <a:spLocks noGrp="1"/>
          </p:cNvSpPr>
          <p:nvPr>
            <p:ph type="sldNum" sz="quarter" idx="12"/>
          </p:nvPr>
        </p:nvSpPr>
        <p:spPr>
          <a:xfrm>
            <a:off x="10224459" y="6309344"/>
            <a:ext cx="1344149" cy="216000"/>
          </a:xfrm>
        </p:spPr>
        <p:txBody>
          <a:bodyPr/>
          <a:lstStyle/>
          <a:p>
            <a:r>
              <a:rPr lang="sv-SE"/>
              <a:t>Sida </a:t>
            </a:r>
            <a:fld id="{442FF2AC-5952-4A76-A4C8-7FBE2B124180}" type="slidenum">
              <a:rPr lang="sv-SE" smtClean="0"/>
              <a:pPr/>
              <a:t>7</a:t>
            </a:fld>
            <a:endParaRPr lang="sv-SE" dirty="0"/>
          </a:p>
        </p:txBody>
      </p:sp>
      <p:sp>
        <p:nvSpPr>
          <p:cNvPr id="8" name="Rectangle 1"/>
          <p:cNvSpPr>
            <a:spLocks noChangeArrowheads="1"/>
          </p:cNvSpPr>
          <p:nvPr/>
        </p:nvSpPr>
        <p:spPr bwMode="auto">
          <a:xfrm>
            <a:off x="8616280" y="324533"/>
            <a:ext cx="4802187"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tabLst>
                <a:tab pos="160338"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60338"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60338"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60338"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60338"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sv-SE" altLang="sv-SE" sz="1200" b="1" dirty="0">
                <a:latin typeface="+mn-lt"/>
              </a:rPr>
              <a:t>OMSORGSNÄMNDENS MÅL </a:t>
            </a:r>
            <a:r>
              <a:rPr lang="sv-SE" altLang="sv-SE" sz="1200" b="1" dirty="0" smtClean="0">
                <a:latin typeface="+mn-lt"/>
              </a:rPr>
              <a:t>2019</a:t>
            </a:r>
            <a:r>
              <a:rPr lang="sv-SE" altLang="sv-SE" sz="1200" b="1" dirty="0">
                <a:latin typeface="+mn-lt"/>
              </a:rPr>
              <a:t>	</a:t>
            </a:r>
          </a:p>
          <a:p>
            <a:pPr>
              <a:spcBef>
                <a:spcPct val="0"/>
              </a:spcBef>
              <a:buFontTx/>
              <a:buNone/>
            </a:pPr>
            <a:r>
              <a:rPr lang="sv-SE" altLang="sv-SE" sz="1400" dirty="0">
                <a:solidFill>
                  <a:srgbClr val="00B050"/>
                </a:solidFill>
                <a:latin typeface="+mn-lt"/>
              </a:rPr>
              <a:t>●</a:t>
            </a:r>
            <a:r>
              <a:rPr lang="sv-SE" altLang="sv-SE" sz="1400" b="1" dirty="0">
                <a:solidFill>
                  <a:srgbClr val="008000"/>
                </a:solidFill>
                <a:latin typeface="+mn-lt"/>
              </a:rPr>
              <a:t> </a:t>
            </a:r>
            <a:r>
              <a:rPr lang="sv-SE" altLang="sv-SE" sz="900" b="1" dirty="0">
                <a:latin typeface="+mn-lt"/>
              </a:rPr>
              <a:t>Uppfyllda mål</a:t>
            </a:r>
            <a:r>
              <a:rPr lang="sv-SE" altLang="sv-SE" sz="1200" b="1" dirty="0">
                <a:latin typeface="+mn-lt"/>
              </a:rPr>
              <a:t>		</a:t>
            </a:r>
          </a:p>
          <a:p>
            <a:pPr>
              <a:spcBef>
                <a:spcPct val="0"/>
              </a:spcBef>
              <a:buFontTx/>
              <a:buNone/>
            </a:pPr>
            <a:r>
              <a:rPr lang="sv-SE" altLang="sv-SE" sz="1400" b="1" dirty="0">
                <a:solidFill>
                  <a:srgbClr val="FFCC00"/>
                </a:solidFill>
                <a:latin typeface="+mn-lt"/>
              </a:rPr>
              <a:t>●</a:t>
            </a:r>
            <a:r>
              <a:rPr lang="sv-SE" altLang="sv-SE" sz="1400" b="1" dirty="0">
                <a:solidFill>
                  <a:srgbClr val="FFFF00"/>
                </a:solidFill>
                <a:latin typeface="+mn-lt"/>
              </a:rPr>
              <a:t> </a:t>
            </a:r>
            <a:r>
              <a:rPr lang="sv-SE" altLang="sv-SE" sz="900" b="1" dirty="0">
                <a:latin typeface="+mn-lt"/>
              </a:rPr>
              <a:t>Delvis uppfyllda mål</a:t>
            </a:r>
            <a:endParaRPr lang="sv-SE" altLang="sv-SE" sz="600" dirty="0">
              <a:latin typeface="+mn-lt"/>
            </a:endParaRPr>
          </a:p>
          <a:p>
            <a:pPr>
              <a:spcBef>
                <a:spcPct val="0"/>
              </a:spcBef>
              <a:buFontTx/>
              <a:buNone/>
            </a:pPr>
            <a:r>
              <a:rPr lang="sv-SE" altLang="sv-SE" sz="1400" b="1" dirty="0">
                <a:solidFill>
                  <a:srgbClr val="CC0000"/>
                </a:solidFill>
                <a:latin typeface="+mn-lt"/>
              </a:rPr>
              <a:t>●</a:t>
            </a:r>
            <a:r>
              <a:rPr lang="sv-SE" altLang="sv-SE" sz="1400" b="1" dirty="0">
                <a:solidFill>
                  <a:srgbClr val="FF0000"/>
                </a:solidFill>
                <a:latin typeface="+mn-lt"/>
              </a:rPr>
              <a:t> </a:t>
            </a:r>
            <a:r>
              <a:rPr lang="sv-SE" altLang="sv-SE" sz="900" b="1" dirty="0">
                <a:latin typeface="+mn-lt"/>
              </a:rPr>
              <a:t>Ej uppfyllda mål</a:t>
            </a:r>
            <a:r>
              <a:rPr lang="sv-SE" altLang="sv-SE" sz="1400" b="1" dirty="0">
                <a:solidFill>
                  <a:srgbClr val="FFFF00"/>
                </a:solidFill>
                <a:latin typeface="+mn-lt"/>
              </a:rPr>
              <a:t>	</a:t>
            </a:r>
            <a:r>
              <a:rPr lang="sv-SE" altLang="sv-SE" sz="1400" b="1" dirty="0">
                <a:solidFill>
                  <a:srgbClr val="FFFF00"/>
                </a:solidFill>
              </a:rPr>
              <a:t>		</a:t>
            </a:r>
            <a:r>
              <a:rPr lang="sv-SE" altLang="sv-SE" sz="1200" dirty="0"/>
              <a:t>	</a:t>
            </a:r>
            <a:endParaRPr lang="sv-SE" altLang="sv-SE" sz="2000" dirty="0"/>
          </a:p>
        </p:txBody>
      </p:sp>
      <p:graphicFrame>
        <p:nvGraphicFramePr>
          <p:cNvPr id="9" name="Tabell 8"/>
          <p:cNvGraphicFramePr>
            <a:graphicFrameLocks noGrp="1"/>
          </p:cNvGraphicFramePr>
          <p:nvPr>
            <p:extLst>
              <p:ext uri="{D42A27DB-BD31-4B8C-83A1-F6EECF244321}">
                <p14:modId xmlns:p14="http://schemas.microsoft.com/office/powerpoint/2010/main" val="3073787866"/>
              </p:ext>
            </p:extLst>
          </p:nvPr>
        </p:nvGraphicFramePr>
        <p:xfrm>
          <a:off x="1631504" y="1330424"/>
          <a:ext cx="6480721" cy="4402832"/>
        </p:xfrm>
        <a:graphic>
          <a:graphicData uri="http://schemas.openxmlformats.org/drawingml/2006/table">
            <a:tbl>
              <a:tblPr firstRow="1" firstCol="1" lastRow="1" lastCol="1" bandRow="1" bandCol="1">
                <a:tableStyleId>{5C22544A-7EE6-4342-B048-85BDC9FD1C3A}</a:tableStyleId>
              </a:tblPr>
              <a:tblGrid>
                <a:gridCol w="552972"/>
                <a:gridCol w="1243581"/>
                <a:gridCol w="320846"/>
                <a:gridCol w="1684443"/>
                <a:gridCol w="2678879"/>
              </a:tblGrid>
              <a:tr h="523414">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Strategiska områden</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dirty="0" smtClean="0">
                          <a:solidFill>
                            <a:schemeClr val="tx1"/>
                          </a:solidFill>
                          <a:effectLst/>
                          <a:latin typeface="+mn-lt"/>
                        </a:rPr>
                        <a:t>Nämndmål</a:t>
                      </a:r>
                      <a:endParaRPr lang="sv-SE" sz="1000" dirty="0">
                        <a:solidFill>
                          <a:schemeClr val="tx1"/>
                        </a:solidFill>
                        <a:effectLst/>
                        <a:latin typeface="+mn-lt"/>
                        <a:ea typeface="Times New Roman" panose="02020603050405020304" pitchFamily="18" charset="0"/>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dirty="0">
                          <a:solidFill>
                            <a:schemeClr val="tx1"/>
                          </a:solidFill>
                          <a:effectLst/>
                          <a:latin typeface="+mn-lt"/>
                        </a:rPr>
                        <a:t> </a:t>
                      </a:r>
                    </a:p>
                    <a:p>
                      <a:pPr>
                        <a:spcAft>
                          <a:spcPts val="0"/>
                        </a:spcAft>
                      </a:pPr>
                      <a:r>
                        <a:rPr lang="sv-SE" sz="1000" b="1" kern="1200" dirty="0" smtClean="0">
                          <a:solidFill>
                            <a:schemeClr val="tx1"/>
                          </a:solidFill>
                          <a:effectLst/>
                          <a:latin typeface="+mn-lt"/>
                          <a:ea typeface="+mn-ea"/>
                          <a:cs typeface="+mn-cs"/>
                        </a:rPr>
                        <a:t>Indikatorer – med resultat och jämförelser </a:t>
                      </a:r>
                      <a:endParaRPr lang="sv-SE" sz="1000" b="1" kern="1200" dirty="0">
                        <a:solidFill>
                          <a:schemeClr val="tx1"/>
                        </a:solidFill>
                        <a:effectLst/>
                        <a:latin typeface="+mn-lt"/>
                        <a:ea typeface="Times New Roman" panose="02020603050405020304" pitchFamily="18" charset="0"/>
                        <a:cs typeface="+mn-cs"/>
                      </a:endParaRPr>
                    </a:p>
                  </a:txBody>
                  <a:tcPr marL="64743" marR="6474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879418">
                <a:tc>
                  <a:txBody>
                    <a:bodyPr/>
                    <a:lstStyle/>
                    <a:p>
                      <a:pPr marL="71755" marR="71755" algn="ctr">
                        <a:spcAft>
                          <a:spcPts val="0"/>
                        </a:spcAft>
                      </a:pPr>
                      <a:r>
                        <a:rPr lang="sv-SE" sz="1000" b="1" kern="1200" dirty="0" smtClean="0">
                          <a:solidFill>
                            <a:schemeClr val="tx1"/>
                          </a:solidFill>
                          <a:effectLst/>
                          <a:latin typeface="+mn-lt"/>
                          <a:ea typeface="+mn-ea"/>
                          <a:cs typeface="+mn-cs"/>
                        </a:rPr>
                        <a:t>SERVICE OCH VÄRDSKAP</a:t>
                      </a:r>
                      <a:endParaRPr lang="sv-SE" sz="1000" b="1" kern="1200" dirty="0">
                        <a:solidFill>
                          <a:schemeClr val="tx1"/>
                        </a:solidFill>
                        <a:effectLst/>
                        <a:latin typeface="+mn-lt"/>
                        <a:ea typeface="+mn-ea"/>
                        <a:cs typeface="+mn-cs"/>
                      </a:endParaRPr>
                    </a:p>
                  </a:txBody>
                  <a:tcPr marL="64743" marR="64743" marT="0" marB="0" vert="vert27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B6E35"/>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Service och värdskap:</a:t>
                      </a: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Bemötande</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Tillgänglighet</a:t>
                      </a:r>
                    </a:p>
                    <a:p>
                      <a:pPr marL="171450" indent="-171450">
                        <a:spcAft>
                          <a:spcPts val="0"/>
                        </a:spcAft>
                        <a:buFont typeface="Arial" panose="020B0604020202020204" pitchFamily="34" charset="0"/>
                        <a:buChar char="•"/>
                      </a:pPr>
                      <a:r>
                        <a:rPr lang="sv-SE" sz="1000" b="1" kern="1200" dirty="0" smtClean="0">
                          <a:solidFill>
                            <a:schemeClr val="tx1"/>
                          </a:solidFill>
                          <a:effectLst/>
                          <a:latin typeface="+mn-lt"/>
                          <a:ea typeface="Times New Roman" panose="02020603050405020304" pitchFamily="18" charset="0"/>
                          <a:cs typeface="+mn-cs"/>
                        </a:rPr>
                        <a:t>Kvalitet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r>
                        <a:rPr kumimoji="0" lang="sv-SE" alt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endParaRPr kumimoji="0" lang="sv-SE" alt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3771900" algn="l"/>
                        </a:tabLst>
                        <a:defRPr/>
                      </a:pPr>
                      <a:r>
                        <a:rPr kumimoji="0" lang="sv-SE" alt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r>
                        <a:rPr kumimoji="0" lang="sv-SE" sz="1000" b="1" i="0" u="none" strike="noStrike" kern="1200" cap="none" normalizeH="0" baseline="0" dirty="0" smtClean="0">
                          <a:ln>
                            <a:noFill/>
                          </a:ln>
                          <a:solidFill>
                            <a:srgbClr val="FFCC00"/>
                          </a:solidFill>
                          <a:effectLst/>
                          <a:latin typeface="+mn-lt"/>
                          <a:ea typeface="ＭＳ Ｐゴシック" panose="020B0600070205080204" pitchFamily="34" charset="-128"/>
                          <a:cs typeface="+mn-cs"/>
                        </a:rPr>
                        <a:t> </a:t>
                      </a:r>
                      <a:endParaRPr kumimoji="0" lang="sv-SE" sz="1000" b="1" i="0" u="none" strike="noStrike" kern="1200" cap="none" normalizeH="0" baseline="0" dirty="0">
                        <a:ln>
                          <a:noFill/>
                        </a:ln>
                        <a:solidFill>
                          <a:srgbClr val="FFCC00"/>
                        </a:solidFill>
                        <a:effectLst/>
                        <a:latin typeface="+mn-lt"/>
                        <a:ea typeface="ＭＳ Ｐゴシック" panose="020B0600070205080204" pitchFamily="34" charset="-128"/>
                        <a:cs typeface="+mn-cs"/>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dirty="0">
                        <a:solidFill>
                          <a:schemeClr val="tx1"/>
                        </a:solidFill>
                        <a:effectLst/>
                        <a:latin typeface="+mn-lt"/>
                        <a:ea typeface="Times New Roman" panose="02020603050405020304" pitchFamily="18" charset="0"/>
                      </a:endParaRPr>
                    </a:p>
                    <a:p>
                      <a:pPr>
                        <a:spcAft>
                          <a:spcPts val="0"/>
                        </a:spcAft>
                        <a:tabLst>
                          <a:tab pos="3771900" algn="l"/>
                        </a:tabLst>
                      </a:pPr>
                      <a:r>
                        <a:rPr lang="sv-SE" sz="1000" b="1" dirty="0">
                          <a:solidFill>
                            <a:schemeClr val="tx1"/>
                          </a:solidFill>
                          <a:effectLst/>
                          <a:latin typeface="+mn-lt"/>
                          <a:ea typeface="Times New Roman" panose="02020603050405020304" pitchFamily="18" charset="0"/>
                        </a:rPr>
                        <a:t> </a:t>
                      </a: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b="1" dirty="0" smtClean="0">
                        <a:solidFill>
                          <a:schemeClr val="tx1"/>
                        </a:solidFill>
                        <a:effectLst/>
                        <a:latin typeface="+mn-lt"/>
                        <a:ea typeface="Times New Roman" panose="02020603050405020304" pitchFamily="18" charset="0"/>
                      </a:endParaRPr>
                    </a:p>
                    <a:p>
                      <a:pPr>
                        <a:spcAft>
                          <a:spcPts val="0"/>
                        </a:spcAft>
                        <a:tabLst>
                          <a:tab pos="3771900" algn="l"/>
                        </a:tabLst>
                      </a:pPr>
                      <a:endParaRPr lang="sv-SE" sz="1000" dirty="0">
                        <a:solidFill>
                          <a:schemeClr val="tx1"/>
                        </a:solidFill>
                        <a:effectLst/>
                        <a:latin typeface="+mn-lt"/>
                        <a:ea typeface="Times New Roman" panose="02020603050405020304" pitchFamily="18" charset="0"/>
                      </a:endParaRPr>
                    </a:p>
                    <a:p>
                      <a:pPr marL="0" algn="l" defTabSz="914400" rtl="0" eaLnBrk="1" latinLnBrk="0" hangingPunct="1">
                        <a:spcAft>
                          <a:spcPts val="0"/>
                        </a:spcAft>
                        <a:tabLst>
                          <a:tab pos="3771900" algn="l"/>
                        </a:tabLst>
                      </a:pPr>
                      <a:r>
                        <a:rPr kumimoji="0" lang="sv-SE" altLang="sv-SE" sz="1000" b="1" i="0" u="none" strike="noStrike" kern="1200" cap="none" normalizeH="0" baseline="0" dirty="0" smtClean="0">
                          <a:ln>
                            <a:noFill/>
                          </a:ln>
                          <a:solidFill>
                            <a:srgbClr val="00B050"/>
                          </a:solidFill>
                          <a:effectLst/>
                          <a:latin typeface="+mn-lt"/>
                          <a:ea typeface="ＭＳ Ｐゴシック" panose="020B0600070205080204" pitchFamily="34" charset="-128"/>
                          <a:cs typeface="+mn-cs"/>
                        </a:rPr>
                        <a:t>●</a:t>
                      </a:r>
                      <a:endParaRPr kumimoji="0" lang="sv-SE" sz="1000" b="1" i="0" u="none" strike="noStrike" kern="1200" cap="none" normalizeH="0" baseline="0" dirty="0">
                        <a:ln>
                          <a:noFill/>
                        </a:ln>
                        <a:solidFill>
                          <a:srgbClr val="00B050"/>
                        </a:solidFill>
                        <a:effectLst/>
                        <a:latin typeface="+mn-lt"/>
                        <a:ea typeface="ＭＳ Ｐゴシック" panose="020B0600070205080204" pitchFamily="34" charset="-128"/>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Brukare/patient</a:t>
                      </a:r>
                      <a:r>
                        <a:rPr lang="sv-SE" sz="1000" b="1" kern="1200" baseline="0" dirty="0" smtClean="0">
                          <a:solidFill>
                            <a:schemeClr val="tx1"/>
                          </a:solidFill>
                          <a:effectLst/>
                          <a:latin typeface="+mn-lt"/>
                          <a:ea typeface="Times New Roman" panose="02020603050405020304" pitchFamily="18" charset="0"/>
                          <a:cs typeface="+mn-cs"/>
                        </a:rPr>
                        <a:t> och närstående ska vara nöjda med:</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Bemötande</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Tillgängligheten</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Delaktigheten/</a:t>
                      </a:r>
                      <a:br>
                        <a:rPr lang="sv-SE" sz="1000" b="1" kern="1200" baseline="0" dirty="0" smtClean="0">
                          <a:solidFill>
                            <a:schemeClr val="tx1"/>
                          </a:solidFill>
                          <a:effectLst/>
                          <a:latin typeface="+mn-lt"/>
                          <a:ea typeface="Times New Roman" panose="02020603050405020304" pitchFamily="18" charset="0"/>
                          <a:cs typeface="+mn-cs"/>
                        </a:rPr>
                      </a:br>
                      <a:r>
                        <a:rPr lang="sv-SE" sz="1000" b="1" kern="1200" baseline="0" dirty="0" smtClean="0">
                          <a:solidFill>
                            <a:schemeClr val="tx1"/>
                          </a:solidFill>
                          <a:effectLst/>
                          <a:latin typeface="+mn-lt"/>
                          <a:ea typeface="Times New Roman" panose="02020603050405020304" pitchFamily="18" charset="0"/>
                          <a:cs typeface="+mn-cs"/>
                        </a:rPr>
                        <a:t>påverkan</a:t>
                      </a:r>
                    </a:p>
                    <a:p>
                      <a:pPr marL="171450" indent="-171450">
                        <a:spcAft>
                          <a:spcPts val="0"/>
                        </a:spcAft>
                        <a:buFont typeface="Arial" panose="020B0604020202020204" pitchFamily="34" charset="0"/>
                        <a:buChar char="•"/>
                      </a:pPr>
                      <a:r>
                        <a:rPr lang="sv-SE" sz="1000" b="1" kern="1200" baseline="0" dirty="0" smtClean="0">
                          <a:solidFill>
                            <a:schemeClr val="tx1"/>
                          </a:solidFill>
                          <a:effectLst/>
                          <a:latin typeface="+mn-lt"/>
                          <a:ea typeface="Times New Roman" panose="02020603050405020304" pitchFamily="18" charset="0"/>
                          <a:cs typeface="+mn-cs"/>
                        </a:rPr>
                        <a:t>Tryggheten</a:t>
                      </a:r>
                    </a:p>
                    <a:p>
                      <a:pPr marL="0" indent="0">
                        <a:spcAft>
                          <a:spcPts val="0"/>
                        </a:spcAft>
                        <a:buFont typeface="Arial" panose="020B0604020202020204" pitchFamily="34" charset="0"/>
                        <a:buNone/>
                      </a:pP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Vi</a:t>
                      </a:r>
                      <a:r>
                        <a:rPr lang="sv-SE" sz="1000" b="1" kern="1200" baseline="0" dirty="0" smtClean="0">
                          <a:solidFill>
                            <a:schemeClr val="tx1"/>
                          </a:solidFill>
                          <a:effectLst/>
                          <a:latin typeface="+mn-lt"/>
                          <a:ea typeface="Times New Roman" panose="02020603050405020304" pitchFamily="18" charset="0"/>
                          <a:cs typeface="+mn-cs"/>
                        </a:rPr>
                        <a:t> har nöjda medarbetare.</a:t>
                      </a: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Omsorgsnämnden har en budget i balans.</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sv-SE" sz="1000" b="1" kern="1200" dirty="0">
                          <a:solidFill>
                            <a:schemeClr val="tx1"/>
                          </a:solidFill>
                          <a:effectLst/>
                          <a:latin typeface="+mn-lt"/>
                          <a:ea typeface="Times New Roman" panose="02020603050405020304" pitchFamily="18" charset="0"/>
                          <a:cs typeface="+mn-cs"/>
                        </a:rPr>
                        <a:t> </a:t>
                      </a:r>
                    </a:p>
                    <a:p>
                      <a:pPr>
                        <a:spcAft>
                          <a:spcPts val="0"/>
                        </a:spcAft>
                      </a:pPr>
                      <a:r>
                        <a:rPr lang="sv-SE" sz="1000" b="1" kern="1200" dirty="0" smtClean="0">
                          <a:solidFill>
                            <a:schemeClr val="tx1"/>
                          </a:solidFill>
                          <a:effectLst/>
                          <a:latin typeface="+mn-lt"/>
                          <a:ea typeface="Times New Roman" panose="02020603050405020304" pitchFamily="18" charset="0"/>
                          <a:cs typeface="+mn-cs"/>
                        </a:rPr>
                        <a:t>80 % brukarnöjdhet</a:t>
                      </a:r>
                      <a:r>
                        <a:rPr lang="sv-SE" sz="1000" b="1" kern="1200" baseline="0" dirty="0" smtClean="0">
                          <a:solidFill>
                            <a:schemeClr val="tx1"/>
                          </a:solidFill>
                          <a:effectLst/>
                          <a:latin typeface="+mn-lt"/>
                          <a:ea typeface="Times New Roman" panose="02020603050405020304" pitchFamily="18" charset="0"/>
                          <a:cs typeface="+mn-cs"/>
                        </a:rPr>
                        <a:t> inom särskilt boende, riket 81 %</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a:spcAft>
                          <a:spcPts val="0"/>
                        </a:spcAft>
                      </a:pPr>
                      <a:r>
                        <a:rPr lang="sv-SE" sz="1000" b="1" kern="1200" baseline="0" dirty="0" smtClean="0">
                          <a:solidFill>
                            <a:schemeClr val="tx1"/>
                          </a:solidFill>
                          <a:effectLst/>
                          <a:latin typeface="+mn-lt"/>
                          <a:ea typeface="Times New Roman" panose="02020603050405020304" pitchFamily="18" charset="0"/>
                          <a:cs typeface="+mn-cs"/>
                        </a:rPr>
                        <a:t>90 % brukarnöjdheten inom hemtjänst, </a:t>
                      </a:r>
                      <a:br>
                        <a:rPr lang="sv-SE" sz="1000" b="1" kern="1200" baseline="0" dirty="0" smtClean="0">
                          <a:solidFill>
                            <a:schemeClr val="tx1"/>
                          </a:solidFill>
                          <a:effectLst/>
                          <a:latin typeface="+mn-lt"/>
                          <a:ea typeface="Times New Roman" panose="02020603050405020304" pitchFamily="18" charset="0"/>
                          <a:cs typeface="+mn-cs"/>
                        </a:rPr>
                      </a:br>
                      <a:r>
                        <a:rPr lang="sv-SE" sz="1000" b="1" kern="1200" baseline="0" dirty="0" smtClean="0">
                          <a:solidFill>
                            <a:schemeClr val="tx1"/>
                          </a:solidFill>
                          <a:effectLst/>
                          <a:latin typeface="+mn-lt"/>
                          <a:ea typeface="Times New Roman" panose="02020603050405020304" pitchFamily="18" charset="0"/>
                          <a:cs typeface="+mn-cs"/>
                        </a:rPr>
                        <a:t>riket 88 %</a:t>
                      </a:r>
                    </a:p>
                    <a:p>
                      <a:pPr>
                        <a:spcAft>
                          <a:spcPts val="0"/>
                        </a:spcAft>
                      </a:pPr>
                      <a:endParaRPr lang="sv-SE" sz="1000" b="1" kern="1200" baseline="0" dirty="0" smtClean="0">
                        <a:solidFill>
                          <a:schemeClr val="tx1"/>
                        </a:solidFill>
                        <a:effectLst/>
                        <a:latin typeface="+mn-lt"/>
                        <a:ea typeface="Times New Roman" panose="02020603050405020304" pitchFamily="18" charset="0"/>
                        <a:cs typeface="+mn-cs"/>
                      </a:endParaRPr>
                    </a:p>
                    <a:p>
                      <a:pPr>
                        <a:spcAft>
                          <a:spcPts val="0"/>
                        </a:spcAft>
                      </a:pPr>
                      <a:r>
                        <a:rPr lang="sv-SE" sz="1000" b="1" kern="1200" baseline="0" dirty="0" err="1" smtClean="0">
                          <a:solidFill>
                            <a:schemeClr val="tx1"/>
                          </a:solidFill>
                          <a:effectLst/>
                          <a:latin typeface="+mn-lt"/>
                          <a:ea typeface="Times New Roman" panose="02020603050405020304" pitchFamily="18" charset="0"/>
                          <a:cs typeface="+mn-cs"/>
                        </a:rPr>
                        <a:t>KKiK</a:t>
                      </a:r>
                      <a:r>
                        <a:rPr lang="sv-SE" sz="1000" b="1" kern="1200" baseline="0" dirty="0" smtClean="0">
                          <a:solidFill>
                            <a:schemeClr val="tx1"/>
                          </a:solidFill>
                          <a:effectLst/>
                          <a:latin typeface="+mn-lt"/>
                          <a:ea typeface="Times New Roman" panose="02020603050405020304" pitchFamily="18" charset="0"/>
                          <a:cs typeface="+mn-cs"/>
                        </a:rPr>
                        <a:t> (kommunens kvalitet i korthet) – funktionshinder visade god nöjdhet</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HME</a:t>
                      </a:r>
                      <a:r>
                        <a:rPr lang="sv-SE" sz="1000" b="1" kern="1200" baseline="0" dirty="0" smtClean="0">
                          <a:solidFill>
                            <a:schemeClr val="tx1"/>
                          </a:solidFill>
                          <a:effectLst/>
                          <a:latin typeface="+mn-lt"/>
                          <a:ea typeface="Times New Roman" panose="02020603050405020304" pitchFamily="18" charset="0"/>
                          <a:cs typeface="+mn-cs"/>
                        </a:rPr>
                        <a:t> – (hållbart medarbetar-engagemang) resultatet från 2018 års enkät</a:t>
                      </a:r>
                      <a:r>
                        <a:rPr lang="sv-SE" sz="1000" b="1" kern="1200" dirty="0">
                          <a:solidFill>
                            <a:schemeClr val="tx1"/>
                          </a:solidFill>
                          <a:effectLst/>
                          <a:latin typeface="+mn-lt"/>
                          <a:ea typeface="Times New Roman" panose="02020603050405020304" pitchFamily="18" charset="0"/>
                          <a:cs typeface="+mn-cs"/>
                        </a:rPr>
                        <a:t> </a:t>
                      </a:r>
                      <a:r>
                        <a:rPr lang="sv-SE" sz="1000" b="1" kern="1200" dirty="0" smtClean="0">
                          <a:solidFill>
                            <a:schemeClr val="tx1"/>
                          </a:solidFill>
                          <a:effectLst/>
                          <a:latin typeface="+mn-lt"/>
                          <a:ea typeface="Times New Roman" panose="02020603050405020304" pitchFamily="18" charset="0"/>
                          <a:cs typeface="+mn-cs"/>
                        </a:rPr>
                        <a:t>visade på höga</a:t>
                      </a:r>
                      <a:r>
                        <a:rPr lang="sv-SE" sz="1000" b="1" kern="1200" baseline="0" dirty="0" smtClean="0">
                          <a:solidFill>
                            <a:schemeClr val="tx1"/>
                          </a:solidFill>
                          <a:effectLst/>
                          <a:latin typeface="+mn-lt"/>
                          <a:ea typeface="Times New Roman" panose="02020603050405020304" pitchFamily="18" charset="0"/>
                          <a:cs typeface="+mn-cs"/>
                        </a:rPr>
                        <a:t> resultat inom verksamheten. </a:t>
                      </a: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a:solidFill>
                            <a:schemeClr val="tx1"/>
                          </a:solidFill>
                          <a:effectLst/>
                          <a:latin typeface="+mn-lt"/>
                          <a:ea typeface="Times New Roman" panose="02020603050405020304" pitchFamily="18" charset="0"/>
                          <a:cs typeface="+mn-cs"/>
                        </a:rPr>
                        <a:t> </a:t>
                      </a:r>
                      <a:endParaRPr lang="sv-SE" sz="1000" b="1" kern="1200" dirty="0" smtClean="0">
                        <a:solidFill>
                          <a:schemeClr val="tx1"/>
                        </a:solidFill>
                        <a:effectLst/>
                        <a:latin typeface="+mn-lt"/>
                        <a:ea typeface="Times New Roman" panose="02020603050405020304" pitchFamily="18" charset="0"/>
                        <a:cs typeface="+mn-cs"/>
                      </a:endParaRPr>
                    </a:p>
                    <a:p>
                      <a:pPr>
                        <a:spcAft>
                          <a:spcPts val="0"/>
                        </a:spcAft>
                      </a:pPr>
                      <a:endParaRPr lang="sv-SE" sz="1000" b="1" kern="1200" dirty="0">
                        <a:solidFill>
                          <a:schemeClr val="tx1"/>
                        </a:solidFill>
                        <a:effectLst/>
                        <a:latin typeface="+mn-lt"/>
                        <a:ea typeface="Times New Roman" panose="02020603050405020304" pitchFamily="18" charset="0"/>
                        <a:cs typeface="+mn-cs"/>
                      </a:endParaRPr>
                    </a:p>
                    <a:p>
                      <a:pPr>
                        <a:spcAft>
                          <a:spcPts val="0"/>
                        </a:spcAft>
                      </a:pPr>
                      <a:r>
                        <a:rPr lang="sv-SE" sz="1000" b="1" kern="1200" dirty="0" smtClean="0">
                          <a:solidFill>
                            <a:schemeClr val="tx1"/>
                          </a:solidFill>
                          <a:effectLst/>
                          <a:latin typeface="+mn-lt"/>
                          <a:ea typeface="Times New Roman" panose="02020603050405020304" pitchFamily="18" charset="0"/>
                          <a:cs typeface="+mn-cs"/>
                        </a:rPr>
                        <a:t>Omsorgsnämnden visade</a:t>
                      </a:r>
                      <a:r>
                        <a:rPr lang="sv-SE" sz="1000" b="1" kern="1200" baseline="0" dirty="0" smtClean="0">
                          <a:solidFill>
                            <a:schemeClr val="tx1"/>
                          </a:solidFill>
                          <a:effectLst/>
                          <a:latin typeface="+mn-lt"/>
                          <a:ea typeface="Times New Roman" panose="02020603050405020304" pitchFamily="18" charset="0"/>
                          <a:cs typeface="+mn-cs"/>
                        </a:rPr>
                        <a:t> en positiv avvikelse på 1 000 tkr. </a:t>
                      </a:r>
                      <a:endParaRPr lang="sv-SE" sz="1000" b="1" kern="1200" dirty="0">
                        <a:solidFill>
                          <a:schemeClr val="tx1"/>
                        </a:solidFill>
                        <a:effectLst/>
                        <a:latin typeface="+mn-lt"/>
                        <a:ea typeface="Times New Roman" panose="02020603050405020304" pitchFamily="18" charset="0"/>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811315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9416" y="1023613"/>
            <a:ext cx="10972800" cy="1143000"/>
          </a:xfrm>
        </p:spPr>
        <p:txBody>
          <a:bodyPr>
            <a:noAutofit/>
          </a:bodyPr>
          <a:lstStyle/>
          <a:p>
            <a:r>
              <a:rPr lang="sv-SE" altLang="sv-SE" sz="3200" dirty="0">
                <a:solidFill>
                  <a:schemeClr val="accent2"/>
                </a:solidFill>
                <a:ea typeface="+mn-ea"/>
              </a:rPr>
              <a:t>Sammanfattning av budgetavvikelse </a:t>
            </a:r>
            <a:r>
              <a:rPr lang="sv-SE" altLang="sv-SE" sz="3200" dirty="0" smtClean="0">
                <a:solidFill>
                  <a:schemeClr val="accent2"/>
                </a:solidFill>
                <a:ea typeface="+mn-ea"/>
              </a:rPr>
              <a:t>2020:</a:t>
            </a:r>
            <a:r>
              <a:rPr lang="sv-SE" altLang="sv-SE" sz="3200" dirty="0">
                <a:solidFill>
                  <a:schemeClr val="accent2"/>
                </a:solidFill>
                <a:ea typeface="+mn-ea"/>
              </a:rPr>
              <a:t/>
            </a:r>
            <a:br>
              <a:rPr lang="sv-SE" altLang="sv-SE" sz="3200" dirty="0">
                <a:solidFill>
                  <a:schemeClr val="accent2"/>
                </a:solidFill>
                <a:ea typeface="+mn-ea"/>
              </a:rPr>
            </a:br>
            <a:r>
              <a:rPr lang="sv-SE" altLang="sv-SE" sz="3200" dirty="0">
                <a:solidFill>
                  <a:schemeClr val="accent2"/>
                </a:solidFill>
                <a:ea typeface="+mn-ea"/>
              </a:rPr>
              <a:t>(belopp i tkr)</a:t>
            </a:r>
            <a:r>
              <a:rPr lang="sv-SE" altLang="sv-SE" sz="3600" dirty="0"/>
              <a:t/>
            </a:r>
            <a:br>
              <a:rPr lang="sv-SE" altLang="sv-SE" sz="3600" dirty="0"/>
            </a:br>
            <a:endParaRPr lang="sv-SE" sz="3600" dirty="0"/>
          </a:p>
        </p:txBody>
      </p:sp>
      <p:sp>
        <p:nvSpPr>
          <p:cNvPr id="3" name="Platshållare för innehåll 2"/>
          <p:cNvSpPr>
            <a:spLocks noGrp="1"/>
          </p:cNvSpPr>
          <p:nvPr>
            <p:ph idx="1"/>
          </p:nvPr>
        </p:nvSpPr>
        <p:spPr>
          <a:xfrm>
            <a:off x="551384" y="2188455"/>
            <a:ext cx="10972800" cy="4525963"/>
          </a:xfrm>
        </p:spPr>
        <p:txBody>
          <a:bodyPr/>
          <a:lstStyle/>
          <a:p>
            <a:pPr>
              <a:spcBef>
                <a:spcPct val="0"/>
              </a:spcBef>
              <a:buFontTx/>
              <a:buNone/>
            </a:pPr>
            <a:endParaRPr lang="sv-SE" altLang="sv-SE" dirty="0">
              <a:latin typeface="CG Omega" panose="020B0502050508020304" pitchFamily="34" charset="0"/>
            </a:endParaRPr>
          </a:p>
          <a:p>
            <a:pPr>
              <a:spcBef>
                <a:spcPct val="0"/>
              </a:spcBef>
              <a:buFontTx/>
              <a:buNone/>
            </a:pPr>
            <a:r>
              <a:rPr lang="sv-SE" altLang="sv-SE" u="sng" dirty="0"/>
              <a:t>Faktor</a:t>
            </a:r>
            <a:r>
              <a:rPr lang="sv-SE" altLang="sv-SE" dirty="0"/>
              <a:t>			</a:t>
            </a:r>
            <a:r>
              <a:rPr lang="sv-SE" altLang="sv-SE" dirty="0" smtClean="0"/>
              <a:t>	</a:t>
            </a:r>
            <a:r>
              <a:rPr lang="sv-SE" altLang="sv-SE" dirty="0"/>
              <a:t> </a:t>
            </a:r>
            <a:r>
              <a:rPr lang="sv-SE" altLang="sv-SE" dirty="0" smtClean="0"/>
              <a:t>      	2020</a:t>
            </a:r>
            <a:r>
              <a:rPr lang="sv-SE" altLang="sv-SE" dirty="0"/>
              <a:t>		</a:t>
            </a:r>
            <a:r>
              <a:rPr lang="sv-SE" altLang="sv-SE" dirty="0" smtClean="0"/>
              <a:t>2020</a:t>
            </a:r>
            <a:r>
              <a:rPr lang="sv-SE" altLang="sv-SE" dirty="0"/>
              <a:t/>
            </a:r>
            <a:br>
              <a:rPr lang="sv-SE" altLang="sv-SE" dirty="0"/>
            </a:br>
            <a:r>
              <a:rPr lang="sv-SE" altLang="sv-SE" dirty="0"/>
              <a:t>			</a:t>
            </a:r>
            <a:r>
              <a:rPr lang="sv-SE" altLang="sv-SE" dirty="0" smtClean="0"/>
              <a:t>	</a:t>
            </a:r>
            <a:r>
              <a:rPr lang="sv-SE" altLang="sv-SE" dirty="0"/>
              <a:t> </a:t>
            </a:r>
            <a:r>
              <a:rPr lang="sv-SE" altLang="sv-SE" dirty="0" smtClean="0"/>
              <a:t>           </a:t>
            </a:r>
            <a:r>
              <a:rPr lang="sv-SE" altLang="sv-SE" u="sng" dirty="0" smtClean="0"/>
              <a:t>bokslut</a:t>
            </a:r>
            <a:r>
              <a:rPr lang="sv-SE" altLang="sv-SE" dirty="0"/>
              <a:t>	</a:t>
            </a:r>
            <a:r>
              <a:rPr lang="sv-SE" altLang="sv-SE" u="sng" dirty="0" smtClean="0"/>
              <a:t>avvikelse</a:t>
            </a:r>
            <a:endParaRPr lang="sv-SE" altLang="sv-SE" u="sng" dirty="0"/>
          </a:p>
          <a:p>
            <a:pPr>
              <a:spcBef>
                <a:spcPct val="0"/>
              </a:spcBef>
              <a:buFontTx/>
              <a:buNone/>
            </a:pPr>
            <a:r>
              <a:rPr lang="sv-SE" altLang="sv-SE" dirty="0" smtClean="0"/>
              <a:t>Nettokostnader exkl</a:t>
            </a:r>
            <a:r>
              <a:rPr lang="sv-SE" altLang="sv-SE" dirty="0"/>
              <a:t>. </a:t>
            </a:r>
            <a:r>
              <a:rPr lang="sv-SE" altLang="sv-SE" dirty="0" smtClean="0"/>
              <a:t>covid-19    -360 403</a:t>
            </a:r>
            <a:r>
              <a:rPr lang="sv-SE" altLang="sv-SE" dirty="0"/>
              <a:t>	</a:t>
            </a:r>
            <a:r>
              <a:rPr lang="sv-SE" altLang="sv-SE" dirty="0" smtClean="0"/>
              <a:t>   + 6 118</a:t>
            </a:r>
          </a:p>
          <a:p>
            <a:pPr>
              <a:spcBef>
                <a:spcPct val="0"/>
              </a:spcBef>
              <a:buFontTx/>
              <a:buNone/>
            </a:pPr>
            <a:endParaRPr lang="sv-SE" altLang="sv-SE" dirty="0" smtClean="0"/>
          </a:p>
          <a:p>
            <a:pPr>
              <a:spcBef>
                <a:spcPct val="0"/>
              </a:spcBef>
              <a:buFontTx/>
              <a:buNone/>
            </a:pPr>
            <a:r>
              <a:rPr lang="sv-SE" altLang="sv-SE" dirty="0" smtClean="0"/>
              <a:t>Kostnader pga. covid-19</a:t>
            </a:r>
            <a:r>
              <a:rPr lang="sv-SE" altLang="sv-SE" dirty="0"/>
              <a:t>	 </a:t>
            </a:r>
            <a:r>
              <a:rPr lang="sv-SE" altLang="sv-SE" dirty="0" smtClean="0"/>
              <a:t>            -15 455	  -10 285   (ON -5 167 tkr)</a:t>
            </a:r>
            <a:endParaRPr lang="sv-SE" altLang="sv-SE" dirty="0"/>
          </a:p>
          <a:p>
            <a:pPr>
              <a:spcBef>
                <a:spcPct val="0"/>
              </a:spcBef>
              <a:buFontTx/>
              <a:buNone/>
            </a:pPr>
            <a:endParaRPr lang="sv-SE" altLang="sv-SE" dirty="0"/>
          </a:p>
          <a:p>
            <a:pPr>
              <a:spcBef>
                <a:spcPct val="0"/>
              </a:spcBef>
              <a:buFontTx/>
              <a:buNone/>
            </a:pPr>
            <a:r>
              <a:rPr lang="sv-SE" altLang="sv-SE" dirty="0" smtClean="0"/>
              <a:t>Nämndens totala nettoram</a:t>
            </a:r>
            <a:r>
              <a:rPr lang="sv-SE" altLang="sv-SE" dirty="0"/>
              <a:t>  </a:t>
            </a:r>
            <a:r>
              <a:rPr lang="sv-SE" altLang="sv-SE" dirty="0" smtClean="0"/>
              <a:t>         -375 858            </a:t>
            </a:r>
            <a:r>
              <a:rPr lang="sv-SE" dirty="0" smtClean="0"/>
              <a:t>+ 1 000 </a:t>
            </a:r>
          </a:p>
          <a:p>
            <a:pPr>
              <a:spcBef>
                <a:spcPct val="0"/>
              </a:spcBef>
              <a:buNone/>
            </a:pPr>
            <a:endParaRPr lang="sv-SE" altLang="sv-SE" dirty="0" smtClean="0"/>
          </a:p>
          <a:p>
            <a:pPr>
              <a:spcBef>
                <a:spcPct val="0"/>
              </a:spcBef>
              <a:buNone/>
            </a:pPr>
            <a:r>
              <a:rPr lang="sv-SE" altLang="sv-SE" dirty="0" smtClean="0"/>
              <a:t>Netto investeringar		                  -1 107	       +997		</a:t>
            </a:r>
            <a:endParaRPr lang="sv-SE" u="sng" dirty="0">
              <a:solidFill>
                <a:srgbClr val="FF0000"/>
              </a:solidFill>
            </a:endParaRPr>
          </a:p>
          <a:p>
            <a:pPr>
              <a:spcBef>
                <a:spcPct val="0"/>
              </a:spcBef>
              <a:buFontTx/>
              <a:buNone/>
            </a:pPr>
            <a:r>
              <a:rPr lang="sv-SE" altLang="sv-SE" dirty="0" smtClean="0"/>
              <a:t>			   			  	       </a:t>
            </a:r>
          </a:p>
          <a:p>
            <a:pPr>
              <a:spcBef>
                <a:spcPct val="0"/>
              </a:spcBef>
              <a:buFontTx/>
              <a:buNone/>
            </a:pPr>
            <a:endParaRPr lang="sv-SE" altLang="sv-SE" dirty="0"/>
          </a:p>
          <a:p>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8</a:t>
            </a:fld>
            <a:endParaRPr lang="sv-SE" dirty="0"/>
          </a:p>
        </p:txBody>
      </p:sp>
      <p:sp>
        <p:nvSpPr>
          <p:cNvPr id="8" name="textruta 7"/>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1113390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9600" y="589334"/>
            <a:ext cx="10972800" cy="1143000"/>
          </a:xfrm>
        </p:spPr>
        <p:txBody>
          <a:bodyPr>
            <a:noAutofit/>
          </a:bodyPr>
          <a:lstStyle/>
          <a:p>
            <a:r>
              <a:rPr lang="sv-SE" sz="3200" dirty="0">
                <a:solidFill>
                  <a:schemeClr val="accent2"/>
                </a:solidFill>
                <a:ea typeface="+mn-ea"/>
              </a:rPr>
              <a:t>Resultat av årets utfall verksamhet och ekonomi </a:t>
            </a:r>
            <a:r>
              <a:rPr lang="sv-SE" sz="3200" dirty="0" smtClean="0">
                <a:solidFill>
                  <a:schemeClr val="accent2"/>
                </a:solidFill>
                <a:ea typeface="+mn-ea"/>
              </a:rPr>
              <a:t>2020</a:t>
            </a:r>
            <a:endParaRPr lang="sv-SE" sz="3200" dirty="0">
              <a:solidFill>
                <a:schemeClr val="accent2"/>
              </a:solidFill>
              <a:ea typeface="+mn-ea"/>
            </a:endParaRPr>
          </a:p>
        </p:txBody>
      </p:sp>
      <p:sp>
        <p:nvSpPr>
          <p:cNvPr id="3" name="Platshållare för innehåll 2"/>
          <p:cNvSpPr>
            <a:spLocks noGrp="1"/>
          </p:cNvSpPr>
          <p:nvPr>
            <p:ph idx="1"/>
          </p:nvPr>
        </p:nvSpPr>
        <p:spPr>
          <a:xfrm>
            <a:off x="595808" y="1905862"/>
            <a:ext cx="10972800" cy="4525963"/>
          </a:xfrm>
        </p:spPr>
        <p:txBody>
          <a:bodyPr>
            <a:normAutofit/>
          </a:bodyPr>
          <a:lstStyle/>
          <a:p>
            <a:pPr marL="0" indent="0">
              <a:buNone/>
            </a:pPr>
            <a:r>
              <a:rPr lang="sv-SE" dirty="0" smtClean="0"/>
              <a:t>							     </a:t>
            </a:r>
            <a:r>
              <a:rPr lang="sv-SE" u="sng" dirty="0"/>
              <a:t>2020</a:t>
            </a:r>
            <a:r>
              <a:rPr lang="sv-SE" dirty="0"/>
              <a:t>		    </a:t>
            </a:r>
            <a:r>
              <a:rPr lang="sv-SE" u="sng" dirty="0"/>
              <a:t>2019</a:t>
            </a:r>
          </a:p>
          <a:p>
            <a:pPr marL="0" indent="0">
              <a:buNone/>
            </a:pPr>
            <a:r>
              <a:rPr lang="sv-SE" dirty="0" smtClean="0"/>
              <a:t>Förvaltningsgemensam			</a:t>
            </a:r>
            <a:r>
              <a:rPr lang="sv-SE" dirty="0"/>
              <a:t> </a:t>
            </a:r>
            <a:r>
              <a:rPr lang="sv-SE" dirty="0" smtClean="0"/>
              <a:t>             + </a:t>
            </a:r>
            <a:r>
              <a:rPr lang="sv-SE" dirty="0"/>
              <a:t>2</a:t>
            </a:r>
            <a:r>
              <a:rPr lang="sv-SE" dirty="0" smtClean="0"/>
              <a:t> 908 tkr	</a:t>
            </a:r>
            <a:r>
              <a:rPr lang="sv-SE" dirty="0"/>
              <a:t>	</a:t>
            </a:r>
            <a:r>
              <a:rPr lang="sv-SE" dirty="0" smtClean="0"/>
              <a:t>+ 1 294 tkr</a:t>
            </a:r>
          </a:p>
          <a:p>
            <a:pPr marL="0" indent="0">
              <a:buNone/>
            </a:pPr>
            <a:r>
              <a:rPr lang="sv-SE" dirty="0" smtClean="0"/>
              <a:t>Myndighet och öppen verksamhet 	             + 10 174 tkr		+ 11 172 tkr</a:t>
            </a:r>
          </a:p>
          <a:p>
            <a:pPr marL="0" indent="0">
              <a:buNone/>
            </a:pPr>
            <a:r>
              <a:rPr lang="sv-SE" dirty="0" smtClean="0"/>
              <a:t>Hemtjänst					                   - 130 tkr   		 - 3 651 tkr</a:t>
            </a:r>
          </a:p>
          <a:p>
            <a:pPr marL="0" indent="0">
              <a:buNone/>
            </a:pPr>
            <a:r>
              <a:rPr lang="sv-SE" dirty="0" smtClean="0"/>
              <a:t>Hälso- och sjukvård och särskilt boende	                   - 639 tkr		 - 4 676 tkr  </a:t>
            </a:r>
            <a:endParaRPr lang="sv-SE" dirty="0" smtClean="0">
              <a:solidFill>
                <a:srgbClr val="FF0000"/>
              </a:solidFill>
            </a:endParaRPr>
          </a:p>
          <a:p>
            <a:pPr marL="0" indent="0">
              <a:buNone/>
            </a:pPr>
            <a:r>
              <a:rPr lang="sv-SE" dirty="0" smtClean="0"/>
              <a:t>Funktionshinder				                - 1 028 tkr		 - 2 349 tkr</a:t>
            </a:r>
            <a:endParaRPr lang="sv-SE" dirty="0" smtClean="0">
              <a:solidFill>
                <a:srgbClr val="FF0000"/>
              </a:solidFill>
            </a:endParaRPr>
          </a:p>
          <a:p>
            <a:pPr marL="0" indent="0">
              <a:buNone/>
            </a:pPr>
            <a:r>
              <a:rPr lang="sv-SE" dirty="0" smtClean="0"/>
              <a:t>Kostnader för covid-19				 - 10 285 tkr	</a:t>
            </a:r>
            <a:endParaRPr lang="sv-SE" dirty="0"/>
          </a:p>
          <a:p>
            <a:pPr marL="0" indent="0">
              <a:buNone/>
            </a:pPr>
            <a:r>
              <a:rPr lang="sv-SE" u="sng" dirty="0" smtClean="0"/>
              <a:t>Totalt							   + 1 000 tkr		 + 1 790 tkr</a:t>
            </a:r>
          </a:p>
          <a:p>
            <a:pPr marL="0" indent="0">
              <a:buNone/>
            </a:pPr>
            <a:endParaRPr lang="sv-SE" sz="900" u="sng" dirty="0"/>
          </a:p>
          <a:p>
            <a:pPr marL="0" indent="0">
              <a:buNone/>
            </a:pPr>
            <a:endParaRPr lang="sv-SE" sz="1000" dirty="0" smtClean="0">
              <a:solidFill>
                <a:srgbClr val="FF0000"/>
              </a:solidFill>
            </a:endParaRPr>
          </a:p>
          <a:p>
            <a:pPr marL="0" indent="0">
              <a:buNone/>
            </a:pPr>
            <a:r>
              <a:rPr lang="sv-SE" dirty="0" smtClean="0"/>
              <a:t> </a:t>
            </a:r>
            <a:endParaRPr lang="sv-SE" dirty="0"/>
          </a:p>
        </p:txBody>
      </p:sp>
      <p:sp>
        <p:nvSpPr>
          <p:cNvPr id="4" name="Platshållare för datum 3"/>
          <p:cNvSpPr>
            <a:spLocks noGrp="1"/>
          </p:cNvSpPr>
          <p:nvPr>
            <p:ph type="dt" sz="half" idx="10"/>
          </p:nvPr>
        </p:nvSpPr>
        <p:spPr/>
        <p:txBody>
          <a:bodyPr/>
          <a:lstStyle/>
          <a:p>
            <a:fld id="{BFE3BB34-F4F6-4146-A5F6-86629616186C}" type="datetime1">
              <a:rPr lang="sv-SE" smtClean="0"/>
              <a:t>2021-03-02</a:t>
            </a:fld>
            <a:endParaRPr lang="sv-SE" dirty="0"/>
          </a:p>
        </p:txBody>
      </p:sp>
      <p:sp>
        <p:nvSpPr>
          <p:cNvPr id="5" name="Platshållare för sidfot 4"/>
          <p:cNvSpPr>
            <a:spLocks noGrp="1"/>
          </p:cNvSpPr>
          <p:nvPr>
            <p:ph type="ftr" sz="quarter" idx="11"/>
          </p:nvPr>
        </p:nvSpPr>
        <p:spPr/>
        <p:txBody>
          <a:bodyPr/>
          <a:lstStyle/>
          <a:p>
            <a:r>
              <a:rPr lang="sv-SE" smtClean="0"/>
              <a:t>solvesborg.se</a:t>
            </a:r>
            <a:endParaRPr lang="sv-SE" dirty="0"/>
          </a:p>
        </p:txBody>
      </p:sp>
      <p:sp>
        <p:nvSpPr>
          <p:cNvPr id="6" name="Platshållare för bildnummer 5"/>
          <p:cNvSpPr>
            <a:spLocks noGrp="1"/>
          </p:cNvSpPr>
          <p:nvPr>
            <p:ph type="sldNum" sz="quarter" idx="12"/>
          </p:nvPr>
        </p:nvSpPr>
        <p:spPr/>
        <p:txBody>
          <a:bodyPr/>
          <a:lstStyle/>
          <a:p>
            <a:r>
              <a:rPr lang="sv-SE" smtClean="0"/>
              <a:t>Sida </a:t>
            </a:r>
            <a:fld id="{442FF2AC-5952-4A76-A4C8-7FBE2B124180}" type="slidenum">
              <a:rPr lang="sv-SE" smtClean="0"/>
              <a:pPr/>
              <a:t>9</a:t>
            </a:fld>
            <a:endParaRPr lang="sv-SE" dirty="0"/>
          </a:p>
        </p:txBody>
      </p:sp>
      <p:sp>
        <p:nvSpPr>
          <p:cNvPr id="7" name="textruta 6"/>
          <p:cNvSpPr txBox="1"/>
          <p:nvPr/>
        </p:nvSpPr>
        <p:spPr>
          <a:xfrm>
            <a:off x="263352" y="252044"/>
            <a:ext cx="2736304" cy="461665"/>
          </a:xfrm>
          <a:prstGeom prst="rect">
            <a:avLst/>
          </a:prstGeom>
          <a:noFill/>
        </p:spPr>
        <p:txBody>
          <a:bodyPr wrap="square" rtlCol="0">
            <a:spAutoFit/>
          </a:bodyPr>
          <a:lstStyle/>
          <a:p>
            <a:r>
              <a:rPr lang="sv-SE" sz="2400" b="1" dirty="0">
                <a:solidFill>
                  <a:schemeClr val="accent1"/>
                </a:solidFill>
                <a:latin typeface="+mj-lt"/>
                <a:ea typeface="+mj-ea"/>
                <a:cs typeface="Arial" pitchFamily="34" charset="0"/>
              </a:rPr>
              <a:t>Omsorgsnämnden</a:t>
            </a:r>
          </a:p>
        </p:txBody>
      </p:sp>
    </p:spTree>
    <p:extLst>
      <p:ext uri="{BB962C8B-B14F-4D97-AF65-F5344CB8AC3E}">
        <p14:creationId xmlns:p14="http://schemas.microsoft.com/office/powerpoint/2010/main" val="413080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Sölvesborg 2018">
      <a:dk1>
        <a:sysClr val="windowText" lastClr="000000"/>
      </a:dk1>
      <a:lt1>
        <a:sysClr val="window" lastClr="FFFFFF"/>
      </a:lt1>
      <a:dk2>
        <a:srgbClr val="44546A"/>
      </a:dk2>
      <a:lt2>
        <a:srgbClr val="E7E6E6"/>
      </a:lt2>
      <a:accent1>
        <a:srgbClr val="EA6444"/>
      </a:accent1>
      <a:accent2>
        <a:srgbClr val="243861"/>
      </a:accent2>
      <a:accent3>
        <a:srgbClr val="A1D1C3"/>
      </a:accent3>
      <a:accent4>
        <a:srgbClr val="FCE400"/>
      </a:accent4>
      <a:accent5>
        <a:srgbClr val="8D343B"/>
      </a:accent5>
      <a:accent6>
        <a:srgbClr val="8EAD39"/>
      </a:accent6>
      <a:hlink>
        <a:srgbClr val="0563C1"/>
      </a:hlink>
      <a:folHlink>
        <a:srgbClr val="954F72"/>
      </a:folHlink>
    </a:clrScheme>
    <a:fontScheme name="Overpass">
      <a:majorFont>
        <a:latin typeface="Overpass"/>
        <a:ea typeface=""/>
        <a:cs typeface=""/>
      </a:majorFont>
      <a:minorFont>
        <a:latin typeface="Overpas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Sölvesborg - enkel.potx" id="{C67B42E3-219C-47EF-8A2E-324BCC244B12}" vid="{4DC546DF-425A-4970-99AB-37F4F9EAD48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 Sölvesborg - enkel</Template>
  <TotalTime>6161</TotalTime>
  <Words>3484</Words>
  <Application>Microsoft Office PowerPoint</Application>
  <PresentationFormat>Bredbild</PresentationFormat>
  <Paragraphs>913</Paragraphs>
  <Slides>43</Slides>
  <Notes>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43</vt:i4>
      </vt:variant>
    </vt:vector>
  </HeadingPairs>
  <TitlesOfParts>
    <vt:vector size="51" baseType="lpstr">
      <vt:lpstr>ＭＳ Ｐゴシック</vt:lpstr>
      <vt:lpstr>Arial</vt:lpstr>
      <vt:lpstr>Calibri</vt:lpstr>
      <vt:lpstr>CG Omega</vt:lpstr>
      <vt:lpstr>Overpass</vt:lpstr>
      <vt:lpstr>Symbol</vt:lpstr>
      <vt:lpstr>Times New Roman</vt:lpstr>
      <vt:lpstr>Office-tema</vt:lpstr>
      <vt:lpstr> Omsorgsnämnden   Bokslut  2020</vt:lpstr>
      <vt:lpstr>Lite fakta 2020</vt:lpstr>
      <vt:lpstr>Analys av nämndens mål</vt:lpstr>
      <vt:lpstr>Omsorgsnämnden</vt:lpstr>
      <vt:lpstr>Omsorgsnämnden</vt:lpstr>
      <vt:lpstr>Omsorgsnämnden</vt:lpstr>
      <vt:lpstr>Omsorgsnämnden</vt:lpstr>
      <vt:lpstr>Sammanfattning av budgetavvikelse 2020: (belopp i tkr) </vt:lpstr>
      <vt:lpstr>Resultat av årets utfall verksamhet och ekonomi 2020</vt:lpstr>
      <vt:lpstr>Resultat av årets utfall verksamhet och ekonomi 2020</vt:lpstr>
      <vt:lpstr>Redovisning extra satsning KB2, 1 126 tkr </vt:lpstr>
      <vt:lpstr>Redovisning extra satsning KB2,  1 126 tkr </vt:lpstr>
      <vt:lpstr>Internkontroll</vt:lpstr>
      <vt:lpstr>Kultur- och värdegrundsarbete </vt:lpstr>
      <vt:lpstr>Årets viktigaste händelser</vt:lpstr>
      <vt:lpstr>Årets viktigaste händelser</vt:lpstr>
      <vt:lpstr>PowerPoint-presentation</vt:lpstr>
      <vt:lpstr>Investeringsredovisning  </vt:lpstr>
      <vt:lpstr>Resultat av årets utfall förvaltningsgemensamt + 2 908 tkr </vt:lpstr>
      <vt:lpstr>Resultat av årets utfall myndighet och öppen verksamhet + 10 174 tkr exkl covid-19 </vt:lpstr>
      <vt:lpstr>Analys över resultat myndighet och öppen verksamhet</vt:lpstr>
      <vt:lpstr>Beviljade timmar enl. SOL (omräknat till 30 dgr/månad) samt antal ärenden (personer) 2020.</vt:lpstr>
      <vt:lpstr>Projekt och utredningar 2020</vt:lpstr>
      <vt:lpstr>Händelser 2020 myndighet och öppen verksamhet</vt:lpstr>
      <vt:lpstr>Händelser 2020 myndighet och öppen verksamhet</vt:lpstr>
      <vt:lpstr>Framtida utveckling</vt:lpstr>
      <vt:lpstr>Resultat av årets utfall hemtjänst -130 tkr exkl. covid-19</vt:lpstr>
      <vt:lpstr>  Analys över resultat hemtjänsten</vt:lpstr>
      <vt:lpstr>Händelser hemtjänsten 2020</vt:lpstr>
      <vt:lpstr>Hemtjänstkurvan 2020</vt:lpstr>
      <vt:lpstr>Beviljade timmar, snitt/månad 2011-2020 </vt:lpstr>
      <vt:lpstr>Framtida utveckling hemtjänsten</vt:lpstr>
      <vt:lpstr>Framtida utveckling hemtjänsten</vt:lpstr>
      <vt:lpstr>Resultat av årets utfall hälso- och sjukvård och särskilt boenden –639 tkr exkl. covid-19</vt:lpstr>
      <vt:lpstr>Analys över resultatet gällande HSL och särskilt boende</vt:lpstr>
      <vt:lpstr>Händelser 2020 HSL och särskilt boende</vt:lpstr>
      <vt:lpstr>Framtida utveckling HSL och särskilt boende  </vt:lpstr>
      <vt:lpstr>Resultat funktionshinder – 1 028 tkr exkl. covid-19 </vt:lpstr>
      <vt:lpstr>Redogörelse och analys funktionshinder </vt:lpstr>
      <vt:lpstr>Redogörelse och analys funktionshinder </vt:lpstr>
      <vt:lpstr>Händelser 2020 funktionshinder</vt:lpstr>
      <vt:lpstr>Framtida utveckling funktionhinder  </vt:lpstr>
      <vt:lpstr>PowerPoint-presentation</vt:lpstr>
    </vt:vector>
  </TitlesOfParts>
  <Company>SBKF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Omsorgsnämnden   Bokslut 2019</dc:title>
  <dc:creator>Annelie Kjellström</dc:creator>
  <cp:lastModifiedBy>Camilla Eriksson</cp:lastModifiedBy>
  <cp:revision>368</cp:revision>
  <dcterms:created xsi:type="dcterms:W3CDTF">2020-01-16T16:00:16Z</dcterms:created>
  <dcterms:modified xsi:type="dcterms:W3CDTF">2021-03-02T10:25:09Z</dcterms:modified>
</cp:coreProperties>
</file>