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426" r:id="rId2"/>
    <p:sldId id="430" r:id="rId3"/>
    <p:sldId id="432" r:id="rId4"/>
    <p:sldId id="434" r:id="rId5"/>
    <p:sldId id="486" r:id="rId6"/>
    <p:sldId id="487" r:id="rId7"/>
    <p:sldId id="488" r:id="rId8"/>
    <p:sldId id="469" r:id="rId9"/>
    <p:sldId id="470" r:id="rId10"/>
    <p:sldId id="471" r:id="rId11"/>
    <p:sldId id="472" r:id="rId12"/>
    <p:sldId id="473" r:id="rId13"/>
    <p:sldId id="474" r:id="rId14"/>
    <p:sldId id="475" r:id="rId15"/>
    <p:sldId id="476" r:id="rId16"/>
    <p:sldId id="477" r:id="rId17"/>
    <p:sldId id="478" r:id="rId18"/>
    <p:sldId id="479" r:id="rId19"/>
    <p:sldId id="480" r:id="rId20"/>
    <p:sldId id="481" r:id="rId21"/>
    <p:sldId id="417" r:id="rId22"/>
    <p:sldId id="424" r:id="rId23"/>
    <p:sldId id="482" r:id="rId24"/>
    <p:sldId id="485" r:id="rId25"/>
    <p:sldId id="484" r:id="rId26"/>
    <p:sldId id="464" r:id="rId27"/>
    <p:sldId id="465" r:id="rId28"/>
    <p:sldId id="421" r:id="rId29"/>
    <p:sldId id="489" r:id="rId30"/>
    <p:sldId id="422" r:id="rId31"/>
    <p:sldId id="423" r:id="rId32"/>
  </p:sldIdLst>
  <p:sldSz cx="9144000" cy="6858000" type="screen4x3"/>
  <p:notesSz cx="9929813" cy="67992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2" autoAdjust="0"/>
    <p:restoredTop sz="94595" autoAdjust="0"/>
  </p:normalViewPr>
  <p:slideViewPr>
    <p:cSldViewPr>
      <p:cViewPr varScale="1">
        <p:scale>
          <a:sx n="77" d="100"/>
          <a:sy n="77" d="100"/>
        </p:scale>
        <p:origin x="964" y="-2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53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7950"/>
            <a:ext cx="4303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57950"/>
            <a:ext cx="43053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9989D1F-30CA-448C-AF3F-B1693700736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59477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339725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5300" cy="339725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128A826-AE2C-4D5D-A3B7-3DF8FADE1542}" type="datetimeFigureOut">
              <a:rPr lang="sv-SE"/>
              <a:pPr>
                <a:defRPr/>
              </a:pPr>
              <a:t>2019-02-12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pPr lvl="0"/>
            <a:endParaRPr lang="sv-SE" noProof="0" smtClean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5437" cy="3060700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7950"/>
            <a:ext cx="4303713" cy="339725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2925" y="6457950"/>
            <a:ext cx="4305300" cy="339725"/>
          </a:xfrm>
          <a:prstGeom prst="rect">
            <a:avLst/>
          </a:prstGeom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A34892C-CA42-481B-9DF9-E29C7E70E03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060880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4892C-CA42-481B-9DF9-E29C7E70E036}" type="slidenum">
              <a:rPr lang="sv-SE" altLang="sv-SE" smtClean="0"/>
              <a:pPr>
                <a:defRPr/>
              </a:pPr>
              <a:t>7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47700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A6FC2-124D-4B14-A61B-702DF8E5F70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7516706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A609A-87AC-4581-8C5C-C48CAD1F19B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13138970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B590E-B645-44A5-8818-3CE6BD4A3851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8085184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69342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8FEC5-2ACE-4DAA-8F52-074D08D6575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9965107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0058E-5B04-4C8B-B1F7-DE46DC485A0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175712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8333E-77AD-4AE5-8E76-1A381F3E2A3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7576358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6CF25-483F-4E55-8D6B-F9CC0B898C8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3642323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D0D53-EC89-4028-8841-0197D037086B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0199824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204E5-1782-4813-A2C7-B8F80784ED3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3638140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9D28C-9123-4098-AEE3-5AF039C4FA1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3763789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CB001-AD38-4886-9177-A20EB29B94E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122313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5C505-6EF2-4C2F-8C9C-B49811CB5FC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05449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6934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F6C810C-52CB-4EDF-9F31-55604BF143E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508000"/>
          </a:xfrm>
          <a:prstGeom prst="rect">
            <a:avLst/>
          </a:prstGeom>
          <a:solidFill>
            <a:srgbClr val="D46C24"/>
          </a:solidFill>
          <a:ln w="9525">
            <a:solidFill>
              <a:srgbClr val="D46C24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sv-SE" altLang="sv-SE" sz="2400" smtClean="0"/>
          </a:p>
        </p:txBody>
      </p:sp>
      <p:pic>
        <p:nvPicPr>
          <p:cNvPr id="1032" name="Picture 8" descr="Naturligaskal_Sbg_O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679450"/>
            <a:ext cx="985838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57" r:id="rId1"/>
    <p:sldLayoutId id="2147484458" r:id="rId2"/>
    <p:sldLayoutId id="2147484459" r:id="rId3"/>
    <p:sldLayoutId id="2147484460" r:id="rId4"/>
    <p:sldLayoutId id="2147484461" r:id="rId5"/>
    <p:sldLayoutId id="2147484462" r:id="rId6"/>
    <p:sldLayoutId id="2147484463" r:id="rId7"/>
    <p:sldLayoutId id="2147484464" r:id="rId8"/>
    <p:sldLayoutId id="2147484465" r:id="rId9"/>
    <p:sldLayoutId id="2147484466" r:id="rId10"/>
    <p:sldLayoutId id="2147484467" r:id="rId11"/>
    <p:sldLayoutId id="2147484468" r:id="rId12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&amp;esrc=s&amp;frm=1&amp;source=images&amp;cd=&amp;cad=rja&amp;uact=8&amp;ved=0ahUKEwje8YGGl97KAhXJDCwKHVLuBvwQjRwIBw&amp;url=http://www.solvesborg.se/frimarke&amp;psig=AFQjCNEYb5hOY9lkRzP2A2K5kCgBQ78Q4Q&amp;ust=1454677747195086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&amp;esrc=s&amp;frm=1&amp;source=images&amp;cd=&amp;cad=rja&amp;uact=8&amp;ved=0ahUKEwje8YGGl97KAhXJDCwKHVLuBvwQjRwIBw&amp;url=http://www.solvesborg.se/frimarke&amp;psig=AFQjCNEYb5hOY9lkRzP2A2K5kCgBQ78Q4Q&amp;ust=1454677747195086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&amp;esrc=s&amp;frm=1&amp;source=images&amp;cd=&amp;cad=rja&amp;uact=8&amp;ved=0ahUKEwje8YGGl97KAhXJDCwKHVLuBvwQjRwIBw&amp;url=http://www.solvesborg.se/frimarke&amp;psig=AFQjCNEYb5hOY9lkRzP2A2K5kCgBQ78Q4Q&amp;ust=1454677747195086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&amp;esrc=s&amp;frm=1&amp;source=images&amp;cd=&amp;cad=rja&amp;uact=8&amp;ved=0ahUKEwje8YGGl97KAhXJDCwKHVLuBvwQjRwIBw&amp;url=http://www.solvesborg.se/frimarke&amp;psig=AFQjCNEYb5hOY9lkRzP2A2K5kCgBQ78Q4Q&amp;ust=1454677747195086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&amp;esrc=s&amp;frm=1&amp;source=images&amp;cd=&amp;cad=rja&amp;uact=8&amp;ved=0ahUKEwje8YGGl97KAhXJDCwKHVLuBvwQjRwIBw&amp;url=http://www.solvesborg.se/frimarke&amp;psig=AFQjCNEYb5hOY9lkRzP2A2K5kCgBQ78Q4Q&amp;ust=1454677747195086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&amp;esrc=s&amp;frm=1&amp;source=images&amp;cd=&amp;cad=rja&amp;uact=8&amp;ved=0ahUKEwje8YGGl97KAhXJDCwKHVLuBvwQjRwIBw&amp;url=http://www.solvesborg.se/frimarke&amp;psig=AFQjCNEYb5hOY9lkRzP2A2K5kCgBQ78Q4Q&amp;ust=145467774719508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&amp;esrc=s&amp;frm=1&amp;source=images&amp;cd=&amp;cad=rja&amp;uact=8&amp;ved=0ahUKEwje8YGGl97KAhXJDCwKHVLuBvwQjRwIBw&amp;url=http://www.solvesborg.se/frimarke&amp;psig=AFQjCNEYb5hOY9lkRzP2A2K5kCgBQ78Q4Q&amp;ust=145467774719508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/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endParaRPr lang="sv-SE" altLang="sv-SE" sz="2400" b="1" smtClean="0">
              <a:latin typeface="CG Omega" panose="020B0502050508020304" pitchFamily="34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404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4041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4042" name="Text Box 17"/>
          <p:cNvSpPr txBox="1">
            <a:spLocks noChangeArrowheads="1"/>
          </p:cNvSpPr>
          <p:nvPr/>
        </p:nvSpPr>
        <p:spPr bwMode="auto">
          <a:xfrm>
            <a:off x="2268538" y="822325"/>
            <a:ext cx="3743325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4800" b="1" dirty="0">
                <a:latin typeface="CG Omega" panose="020B0502050508020304" pitchFamily="34" charset="0"/>
              </a:rPr>
              <a:t>Bokslut </a:t>
            </a:r>
            <a:r>
              <a:rPr lang="sv-SE" altLang="sv-SE" sz="4800" b="1" dirty="0" smtClean="0">
                <a:latin typeface="CG Omega" panose="020B0502050508020304" pitchFamily="34" charset="0"/>
              </a:rPr>
              <a:t>2018</a:t>
            </a:r>
            <a:endParaRPr lang="sv-SE" altLang="sv-SE" sz="48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dirty="0"/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</a:t>
            </a:r>
          </a:p>
        </p:txBody>
      </p:sp>
      <p:sp>
        <p:nvSpPr>
          <p:cNvPr id="44043" name="textruta 1"/>
          <p:cNvSpPr txBox="1">
            <a:spLocks noChangeArrowheads="1"/>
          </p:cNvSpPr>
          <p:nvPr/>
        </p:nvSpPr>
        <p:spPr bwMode="auto">
          <a:xfrm>
            <a:off x="755650" y="4803775"/>
            <a:ext cx="5694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Samhällsbyggnadsförvaltningens uppdrag är att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planera, bygga, utveckla och förvalta ett hållbart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och väl fungerande samhälle</a:t>
            </a:r>
          </a:p>
        </p:txBody>
      </p:sp>
      <p:pic>
        <p:nvPicPr>
          <p:cNvPr id="44044" name="Picture 2" descr="http://www.solvesborg.se/imagehandling?path=%2Fimages%2Fimage_swap%2F13640_1%2F2314.jpg&amp;meta_id=13640&amp;no=150&amp;width=440&amp;height=33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6544" r="4588" b="5965"/>
          <a:stretch>
            <a:fillRect/>
          </a:stretch>
        </p:blipFill>
        <p:spPr bwMode="auto">
          <a:xfrm>
            <a:off x="693738" y="1665288"/>
            <a:ext cx="70469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avdelningen/Teknik</a:t>
            </a:r>
          </a:p>
        </p:txBody>
      </p:sp>
      <p:sp>
        <p:nvSpPr>
          <p:cNvPr id="52227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222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222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223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2231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8309421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Analys av årets avvikelse</a:t>
            </a:r>
          </a:p>
          <a:p>
            <a:pPr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Bokslutet för teknik visar ett underskott på 432 tkr jämfört med budget. Underskottet beror på att budgeterad intäkt från VMAB på 250 tkr utgått efter uppsagt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avtal, ökade elkostnader för gatubelysning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samt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ökade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tjänsteköp från parkenheten.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Vinterväghållningsbudgeten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överskreds med drygt 800 tkr men detta täcktes av motsvarande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summa från av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överskott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på kollektivtrafiken. </a:t>
            </a: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Från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investeringsbudgeten återstår 12 865 tkr varav de stora posterna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är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altLang="sv-SE" sz="2000" dirty="0" smtClean="0">
                <a:latin typeface="CG Omega" panose="020B0502050508020304" pitchFamily="34" charset="0"/>
              </a:rPr>
              <a:t>Reparationer av kaj i </a:t>
            </a:r>
            <a:r>
              <a:rPr lang="sv-SE" altLang="sv-SE" sz="2000" dirty="0" err="1" smtClean="0">
                <a:latin typeface="CG Omega" panose="020B0502050508020304" pitchFamily="34" charset="0"/>
              </a:rPr>
              <a:t>Nogersund</a:t>
            </a:r>
            <a:r>
              <a:rPr lang="sv-SE" altLang="sv-SE" sz="2000" dirty="0" smtClean="0">
                <a:latin typeface="CG Omega" panose="020B0502050508020304" pitchFamily="34" charset="0"/>
              </a:rPr>
              <a:t> 3 499 tkr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altLang="sv-SE" sz="2000" dirty="0" smtClean="0">
                <a:latin typeface="CG Omega" panose="020B0502050508020304" pitchFamily="34" charset="0"/>
              </a:rPr>
              <a:t>Innerhamnsprojektet 3 661 tkr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altLang="sv-SE" sz="2000" dirty="0" smtClean="0">
                <a:latin typeface="CG Omega" panose="020B0502050508020304" pitchFamily="34" charset="0"/>
              </a:rPr>
              <a:t>Gatubelysning 1 157 tkr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6522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avdelningen/Teknik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325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325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12298" name="Text Box 17"/>
          <p:cNvSpPr txBox="1">
            <a:spLocks noChangeArrowheads="1"/>
          </p:cNvSpPr>
          <p:nvPr/>
        </p:nvSpPr>
        <p:spPr bwMode="auto">
          <a:xfrm>
            <a:off x="755650" y="1277064"/>
            <a:ext cx="813683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Bokslut 2018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Analys av årets verksamhet och ekonomi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Ny pendlarparkering i Mjällby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Om/nybyggnad av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gc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-väg,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Hällevik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- Strandvallen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Ombyggnad för bättre trafiksäkerhet vid Möllebacksskolan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Tillgänglighetsanpassning av busshållplats i Falkvik 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Ny parkering på Bredgatan 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771986"/>
            <a:ext cx="6192688" cy="286230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2292180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avdelningen/Teknik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427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428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14346" name="Text Box 17"/>
          <p:cNvSpPr txBox="1">
            <a:spLocks noChangeArrowheads="1"/>
          </p:cNvSpPr>
          <p:nvPr/>
        </p:nvSpPr>
        <p:spPr bwMode="auto">
          <a:xfrm>
            <a:off x="727075" y="1254125"/>
            <a:ext cx="715803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Bokslut 2018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Framtida utveckling</a:t>
            </a: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Innerhamnsprojektet förväntas ta fart med projektering och utförande av kajstabilisering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Utbyte av kvicksilverarmaturer färdigställs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Kajrenovering i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Nogersund</a:t>
            </a: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Inventering av gång och cykelpassager i hela kommunen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Gång- och cykelanslutning mellan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Sölvesborgsbron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och resecentrum färdigställs. 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573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avdelningen/Park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53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530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530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5306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164981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i="1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sv-SE" altLang="sv-SE" sz="2000" i="1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sv-SE" altLang="sv-SE" sz="20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</a:t>
            </a:r>
          </a:p>
        </p:txBody>
      </p:sp>
      <p:sp>
        <p:nvSpPr>
          <p:cNvPr id="55307" name="textruta 1"/>
          <p:cNvSpPr txBox="1">
            <a:spLocks noChangeArrowheads="1"/>
          </p:cNvSpPr>
          <p:nvPr/>
        </p:nvSpPr>
        <p:spPr bwMode="auto">
          <a:xfrm>
            <a:off x="755650" y="4803775"/>
            <a:ext cx="5694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Samhällsbyggnadsförvaltningens uppdrag är att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planera, bygga, utveckla och förvalta ett hållbart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och väl fungerande samhälle</a:t>
            </a:r>
          </a:p>
        </p:txBody>
      </p:sp>
      <p:pic>
        <p:nvPicPr>
          <p:cNvPr id="55308" name="Picture 2" descr="http://www.solvesborg.se/imagehandling?path=%2Fimages%2Fimage_swap%2F13640_1%2F2314.jpg&amp;meta_id=13640&amp;no=150&amp;width=440&amp;height=33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6544" r="4588" b="5965"/>
          <a:stretch>
            <a:fillRect/>
          </a:stretch>
        </p:blipFill>
        <p:spPr bwMode="auto">
          <a:xfrm>
            <a:off x="693738" y="1665288"/>
            <a:ext cx="70469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2216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avdelningen/Park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632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632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6329" name="Text Box 16"/>
          <p:cNvSpPr txBox="1">
            <a:spLocks noChangeArrowheads="1"/>
          </p:cNvSpPr>
          <p:nvPr/>
        </p:nvSpPr>
        <p:spPr bwMode="auto">
          <a:xfrm>
            <a:off x="1155700" y="5840437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6330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6647974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/>
            </a:r>
            <a:b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</a:b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	budget		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Nettokostnader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7 925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tkr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+394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tkr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Antal tjänster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11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Investeringsvolym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5 481 tkr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1 122 tkr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</a:t>
            </a: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7905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Tekniska avdelningen/Park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837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837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8377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8378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7877175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Analys av årets verksamhet och ekonomi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Den torra sommaren gjorde att vi kunde omfördela resurserna från gräsklippning(park) till höjdröjning och ogräsbekämpning i gatumiljö(teknik), vilket förklarar avvikelsen från budget.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Av de två planerade storlekplatserna blev Ljungalyckans färdigställd och Mjällbys kvarstår inför 2019.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Under året har satsningar i form av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strategiska planteringar gjorts,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för att effektivisera driften av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våra utemiljöer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5"/>
          <a:stretch/>
        </p:blipFill>
        <p:spPr>
          <a:xfrm>
            <a:off x="4716015" y="4221088"/>
            <a:ext cx="4132709" cy="252687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55801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avdelningen/Park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1208088" y="5999162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939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940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9401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19466" name="Text Box 17"/>
          <p:cNvSpPr txBox="1">
            <a:spLocks noChangeArrowheads="1"/>
          </p:cNvSpPr>
          <p:nvPr/>
        </p:nvSpPr>
        <p:spPr bwMode="auto">
          <a:xfrm>
            <a:off x="727075" y="1281113"/>
            <a:ext cx="456500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Framtida utveckling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Under 2019 investerar vi i Mjällby med storlekplatsen Ö o V Parkgatan.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Trädplanteringar är planerade till Ljungalyckan och Slottsparken.</a:t>
            </a:r>
          </a:p>
          <a:p>
            <a:pPr marL="342900" indent="-342900">
              <a:spcBef>
                <a:spcPct val="0"/>
              </a:spcBef>
              <a:defRPr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Extra satsningar kommer att göras även under 2019, för att minska underhållsskulden i gatumiljön.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100" y="2299073"/>
            <a:ext cx="3909022" cy="310795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198760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avdelningen/Exploatering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168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168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1689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1690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164981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i="1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sv-SE" altLang="sv-SE" sz="2000" i="1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sv-SE" altLang="sv-SE" sz="20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</a:t>
            </a:r>
          </a:p>
        </p:txBody>
      </p:sp>
      <p:sp>
        <p:nvSpPr>
          <p:cNvPr id="71691" name="textruta 1"/>
          <p:cNvSpPr txBox="1">
            <a:spLocks noChangeArrowheads="1"/>
          </p:cNvSpPr>
          <p:nvPr/>
        </p:nvSpPr>
        <p:spPr bwMode="auto">
          <a:xfrm>
            <a:off x="755650" y="4803775"/>
            <a:ext cx="5694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Samhällsbyggnadsförvaltningens uppdrag är att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planera, bygga, utveckla och förvalta ett hållbart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och väl fungerande samhälle</a:t>
            </a:r>
          </a:p>
        </p:txBody>
      </p:sp>
      <p:pic>
        <p:nvPicPr>
          <p:cNvPr id="71692" name="Picture 2" descr="http://www.solvesborg.se/imagehandling?path=%2Fimages%2Fimage_swap%2F13640_1%2F2314.jpg&amp;meta_id=13640&amp;no=150&amp;width=440&amp;height=33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6544" r="4588" b="5965"/>
          <a:stretch>
            <a:fillRect/>
          </a:stretch>
        </p:blipFill>
        <p:spPr bwMode="auto">
          <a:xfrm>
            <a:off x="693738" y="1665288"/>
            <a:ext cx="70469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3668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avdelningen/Exploatering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2711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271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2713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2714" name="Text Box 17"/>
          <p:cNvSpPr txBox="1">
            <a:spLocks noChangeArrowheads="1"/>
          </p:cNvSpPr>
          <p:nvPr/>
        </p:nvSpPr>
        <p:spPr bwMode="auto">
          <a:xfrm>
            <a:off x="727074" y="1279525"/>
            <a:ext cx="7445325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/>
            </a:r>
            <a:b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</a:b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	budget		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Investeringsvolym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30 989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tkr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16 175 tkr*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lvl="0">
              <a:spcBef>
                <a:spcPct val="0"/>
              </a:spcBef>
              <a:buNone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lvl="0">
              <a:spcBef>
                <a:spcPct val="0"/>
              </a:spcBef>
              <a:buNone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* Pågående projekt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bl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a Företagsområde Sölve,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E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tapp 2B i Ljungaviken, Etapp 2 i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Nogersunds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industriområde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4155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Teknikavdelningen/Exploatering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475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476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4761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4762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629285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Analys av årets verksamhet och ekonomi</a:t>
            </a:r>
          </a:p>
          <a:p>
            <a:pPr>
              <a:buFontTx/>
              <a:buNone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Exploatering av Svarta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Hejan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har genomförts</a:t>
            </a:r>
          </a:p>
          <a:p>
            <a:pPr>
              <a:buFontTx/>
              <a:buNone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Projektering och framtagande av förfrågningsunderlag för Sölve industriområde och Kämpaslätten etapp 2 har färdigställts</a:t>
            </a:r>
          </a:p>
          <a:p>
            <a:pPr>
              <a:buFontTx/>
              <a:buNone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Arkeologisk förundersökning inom Ljungaviken 2 B har utförts </a:t>
            </a: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4021851"/>
            <a:ext cx="6000000" cy="261106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130037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/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Byggnadsnämnden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506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506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5065" name="Text Box 16"/>
          <p:cNvSpPr txBox="1">
            <a:spLocks noChangeArrowheads="1"/>
          </p:cNvSpPr>
          <p:nvPr/>
        </p:nvSpPr>
        <p:spPr bwMode="auto">
          <a:xfrm>
            <a:off x="1166813" y="5751512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5066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5876925" cy="317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latin typeface="CG Omega" panose="020B0502050508020304" pitchFamily="34" charset="0"/>
              </a:rPr>
              <a:t/>
            </a:r>
            <a:br>
              <a:rPr lang="sv-SE" altLang="sv-SE" sz="2000" dirty="0">
                <a:latin typeface="CG Omega" panose="020B0502050508020304" pitchFamily="34" charset="0"/>
              </a:rPr>
            </a:br>
            <a:r>
              <a:rPr lang="sv-SE" altLang="sv-SE" sz="2000" dirty="0">
                <a:latin typeface="CG Omega" panose="020B0502050508020304" pitchFamily="34" charset="0"/>
              </a:rPr>
              <a:t>			budget		avvikelse 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Nettokostnader		</a:t>
            </a:r>
            <a:r>
              <a:rPr lang="sv-SE" altLang="sv-SE" sz="2000" dirty="0" smtClean="0">
                <a:latin typeface="CG Omega" panose="020B0502050508020304" pitchFamily="34" charset="0"/>
              </a:rPr>
              <a:t>-600 </a:t>
            </a:r>
            <a:r>
              <a:rPr lang="sv-SE" altLang="sv-SE" sz="2000" dirty="0">
                <a:latin typeface="CG Omega" panose="020B0502050508020304" pitchFamily="34" charset="0"/>
              </a:rPr>
              <a:t>tkr		</a:t>
            </a:r>
            <a:r>
              <a:rPr lang="sv-SE" altLang="sv-SE" sz="2000" dirty="0" smtClean="0">
                <a:latin typeface="CG Omega" panose="020B0502050508020304" pitchFamily="34" charset="0"/>
              </a:rPr>
              <a:t>-7 </a:t>
            </a:r>
            <a:r>
              <a:rPr lang="sv-SE" altLang="sv-SE" sz="2000" dirty="0">
                <a:latin typeface="CG Omega" panose="020B0502050508020304" pitchFamily="34" charset="0"/>
              </a:rPr>
              <a:t>tkr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Antal tjänster		0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Teknikavdelningen/Exploatering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371600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578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578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75785" name="Text Box 17"/>
          <p:cNvSpPr txBox="1">
            <a:spLocks noChangeArrowheads="1"/>
          </p:cNvSpPr>
          <p:nvPr/>
        </p:nvSpPr>
        <p:spPr bwMode="auto">
          <a:xfrm>
            <a:off x="727075" y="1057275"/>
            <a:ext cx="6076950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Bokslut 2018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Framtida utveckling</a:t>
            </a: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Utbyggnad Sölve industriområde och Kämpaslätten etapp 2 </a:t>
            </a:r>
          </a:p>
          <a:p>
            <a:pPr marL="342900" indent="-342900"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E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xploateringsområde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Stiby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3:2 (skolplanen) förväntas planläggning slutföras och utbyggnad påbörjas under året</a:t>
            </a:r>
          </a:p>
          <a:p>
            <a:pPr marL="342900" indent="-342900"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Ytterligare arkeologiska undersökningar samt påbörjad exploatering av etapp 2B i Ljungaviken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pic>
        <p:nvPicPr>
          <p:cNvPr id="75786" name="Picture 11" descr="C:\Users\530705thha\AppData\Local\Microsoft\Windows\Temporary Internet Files\Content.IE5\3TZDLQ54\jcb-excavator-heavy-equipmen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62" y="4404066"/>
            <a:ext cx="2968158" cy="238856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7901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Fastighetsavdelningen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680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680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6809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6810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164981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dirty="0"/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</a:t>
            </a:r>
          </a:p>
        </p:txBody>
      </p:sp>
      <p:sp>
        <p:nvSpPr>
          <p:cNvPr id="76811" name="textruta 1"/>
          <p:cNvSpPr txBox="1">
            <a:spLocks noChangeArrowheads="1"/>
          </p:cNvSpPr>
          <p:nvPr/>
        </p:nvSpPr>
        <p:spPr bwMode="auto">
          <a:xfrm>
            <a:off x="755650" y="4803775"/>
            <a:ext cx="5694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Samhällsbyggnadsförvaltningens uppdrag är att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planera, bygga, utveckla och förvalta ett hållbart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och väl fungerande samhälle</a:t>
            </a:r>
          </a:p>
        </p:txBody>
      </p:sp>
      <p:pic>
        <p:nvPicPr>
          <p:cNvPr id="76812" name="Picture 2" descr="http://www.solvesborg.se/imagehandling?path=%2Fimages%2Fimage_swap%2F13640_1%2F2314.jpg&amp;meta_id=13640&amp;no=150&amp;width=440&amp;height=33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6544" r="4588" b="5965"/>
          <a:stretch>
            <a:fillRect/>
          </a:stretch>
        </p:blipFill>
        <p:spPr bwMode="auto">
          <a:xfrm>
            <a:off x="693738" y="1665288"/>
            <a:ext cx="70469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Fastighetsavdelningen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7831" name="Text Box 8"/>
          <p:cNvSpPr txBox="1">
            <a:spLocks noChangeArrowheads="1"/>
          </p:cNvSpPr>
          <p:nvPr/>
        </p:nvSpPr>
        <p:spPr bwMode="auto">
          <a:xfrm>
            <a:off x="395288" y="6056461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783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7833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77834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614142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latin typeface="CG Omega" panose="020B0502050508020304" pitchFamily="34" charset="0"/>
              </a:rPr>
              <a:t/>
            </a:r>
            <a:br>
              <a:rPr lang="sv-SE" altLang="sv-SE" sz="2000" dirty="0">
                <a:latin typeface="CG Omega" panose="020B0502050508020304" pitchFamily="34" charset="0"/>
              </a:rPr>
            </a:br>
            <a:r>
              <a:rPr lang="sv-SE" altLang="sv-SE" sz="2000" dirty="0">
                <a:latin typeface="CG Omega" panose="020B0502050508020304" pitchFamily="34" charset="0"/>
              </a:rPr>
              <a:t>			budget		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Nettokostnader		</a:t>
            </a:r>
            <a:r>
              <a:rPr lang="sv-SE" altLang="sv-SE" sz="2000" dirty="0" smtClean="0">
                <a:latin typeface="CG Omega" panose="020B0502050508020304" pitchFamily="34" charset="0"/>
              </a:rPr>
              <a:t>6 600 </a:t>
            </a:r>
            <a:r>
              <a:rPr lang="sv-SE" altLang="sv-SE" sz="2000" dirty="0">
                <a:latin typeface="CG Omega" panose="020B0502050508020304" pitchFamily="34" charset="0"/>
              </a:rPr>
              <a:t>tkr	</a:t>
            </a:r>
            <a:r>
              <a:rPr lang="sv-SE" altLang="sv-SE" sz="2000" dirty="0" smtClean="0">
                <a:latin typeface="CG Omega" panose="020B0502050508020304" pitchFamily="34" charset="0"/>
              </a:rPr>
              <a:t>- 162 tkr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Antal tjänster		</a:t>
            </a:r>
            <a:r>
              <a:rPr lang="sv-SE" altLang="sv-SE" sz="2000" dirty="0" smtClean="0">
                <a:latin typeface="CG Omega" panose="020B0502050508020304" pitchFamily="34" charset="0"/>
              </a:rPr>
              <a:t>20</a:t>
            </a:r>
            <a:r>
              <a:rPr lang="sv-SE" altLang="sv-SE" sz="2000" dirty="0">
                <a:latin typeface="CG Omega" panose="020B0502050508020304" pitchFamily="34" charset="0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Investeringsvolym</a:t>
            </a:r>
            <a:r>
              <a:rPr lang="sv-SE" altLang="sv-SE" sz="2000" dirty="0">
                <a:latin typeface="CG Omega" panose="020B0502050508020304" pitchFamily="34" charset="0"/>
              </a:rPr>
              <a:t>	</a:t>
            </a:r>
            <a:r>
              <a:rPr lang="sv-SE" altLang="sv-SE" sz="2000" dirty="0" smtClean="0">
                <a:latin typeface="CG Omega" panose="020B0502050508020304" pitchFamily="34" charset="0"/>
              </a:rPr>
              <a:t>46 616 </a:t>
            </a:r>
            <a:r>
              <a:rPr lang="sv-SE" altLang="sv-SE" sz="2000" dirty="0">
                <a:latin typeface="CG Omega" panose="020B0502050508020304" pitchFamily="34" charset="0"/>
              </a:rPr>
              <a:t>tkr	</a:t>
            </a:r>
            <a:r>
              <a:rPr lang="sv-SE" altLang="sv-SE" sz="2000" dirty="0" smtClean="0">
                <a:latin typeface="CG Omega" panose="020B0502050508020304" pitchFamily="34" charset="0"/>
              </a:rPr>
              <a:t> 14 732</a:t>
            </a:r>
            <a:r>
              <a:rPr lang="sv-SE" altLang="sv-SE" sz="2000" dirty="0">
                <a:latin typeface="CG Omega" panose="020B0502050508020304" pitchFamily="34" charset="0"/>
              </a:rPr>
              <a:t>	</a:t>
            </a:r>
            <a:r>
              <a:rPr lang="sv-SE" altLang="sv-SE" sz="2000" dirty="0" smtClean="0">
                <a:latin typeface="CG Omega" panose="020B0502050508020304" pitchFamily="34" charset="0"/>
              </a:rPr>
              <a:t> tkr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Underskottet på -162 tkr kan i stort härledas till ökade </a:t>
            </a:r>
          </a:p>
          <a:p>
            <a:pPr>
              <a:spcBef>
                <a:spcPct val="0"/>
              </a:spcBef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kostnader för strandåterställningar</a:t>
            </a:r>
            <a:r>
              <a:rPr lang="sv-SE" altLang="sv-SE" sz="2000" dirty="0" smtClean="0">
                <a:latin typeface="CG Omega" panose="020B0502050508020304" pitchFamily="34" charset="0"/>
              </a:rPr>
              <a:t>.</a:t>
            </a:r>
          </a:p>
          <a:p>
            <a:pPr>
              <a:spcBef>
                <a:spcPct val="0"/>
              </a:spcBef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Sjukfrånvaron under 2018 var 1,6%</a:t>
            </a:r>
            <a:endParaRPr lang="sv-SE" altLang="sv-SE" sz="2000" dirty="0">
              <a:latin typeface="CG Omega" panose="020B05020505080203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94789"/>
            <a:ext cx="6912123" cy="2259278"/>
          </a:xfrm>
        </p:spPr>
        <p:txBody>
          <a:bodyPr/>
          <a:lstStyle/>
          <a:p>
            <a:pPr algn="l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Fastighetsavdelningen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b="1" dirty="0">
                <a:latin typeface="CG Omega" panose="020B0502050508020304" pitchFamily="34" charset="0"/>
              </a:rPr>
              <a:t/>
            </a:r>
            <a:br>
              <a:rPr lang="sv-SE" altLang="sv-SE" sz="20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Analys av årets verksamhet och ekonomi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413" y="1920827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2302" y="2753227"/>
            <a:ext cx="4631500" cy="3473625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47797"/>
            <a:ext cx="3493494" cy="465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449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94789"/>
            <a:ext cx="6912123" cy="2259278"/>
          </a:xfrm>
        </p:spPr>
        <p:txBody>
          <a:bodyPr/>
          <a:lstStyle/>
          <a:p>
            <a:pPr algn="l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Fastighetsavdelningen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b="1" dirty="0">
                <a:latin typeface="CG Omega" panose="020B0502050508020304" pitchFamily="34" charset="0"/>
              </a:rPr>
              <a:t/>
            </a:r>
            <a:br>
              <a:rPr lang="sv-SE" altLang="sv-SE" sz="20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Analys av årets verksamhet och ekonomi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413" y="1920827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02"/>
          <a:stretch/>
        </p:blipFill>
        <p:spPr>
          <a:xfrm>
            <a:off x="803350" y="2136998"/>
            <a:ext cx="7375022" cy="460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101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94789"/>
            <a:ext cx="6912123" cy="2259278"/>
          </a:xfrm>
        </p:spPr>
        <p:txBody>
          <a:bodyPr/>
          <a:lstStyle/>
          <a:p>
            <a:pPr algn="l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Fastighetsavdelningen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b="1" dirty="0">
                <a:latin typeface="CG Omega" panose="020B0502050508020304" pitchFamily="34" charset="0"/>
              </a:rPr>
              <a:t/>
            </a:r>
            <a:br>
              <a:rPr lang="sv-SE" altLang="sv-SE" sz="20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Analys av årets verksamhet och ekonomi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413" y="1920827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2060848"/>
            <a:ext cx="3528392" cy="4704523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760" y="2077974"/>
            <a:ext cx="3502703" cy="467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820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94789"/>
            <a:ext cx="6912123" cy="2259278"/>
          </a:xfrm>
        </p:spPr>
        <p:txBody>
          <a:bodyPr/>
          <a:lstStyle/>
          <a:p>
            <a:pPr algn="l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Fastighetsavdelningen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b="1" dirty="0">
                <a:latin typeface="CG Omega" panose="020B0502050508020304" pitchFamily="34" charset="0"/>
              </a:rPr>
              <a:t/>
            </a:r>
            <a:br>
              <a:rPr lang="sv-SE" altLang="sv-SE" sz="20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Analys av årets verksamhet och ekonomi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Tillbyggnad Hälleviksbadet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413" y="1920827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7"/>
          <a:stretch/>
        </p:blipFill>
        <p:spPr>
          <a:xfrm>
            <a:off x="539552" y="2537520"/>
            <a:ext cx="8273862" cy="432048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348758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60187" y="657944"/>
            <a:ext cx="7135974" cy="2259278"/>
          </a:xfrm>
        </p:spPr>
        <p:txBody>
          <a:bodyPr/>
          <a:lstStyle/>
          <a:p>
            <a:pPr algn="l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Fastighetsavdelningen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b="1" dirty="0">
                <a:latin typeface="CG Omega" panose="020B0502050508020304" pitchFamily="34" charset="0"/>
              </a:rPr>
              <a:t/>
            </a:r>
            <a:br>
              <a:rPr lang="sv-SE" altLang="sv-SE" sz="2000" b="1" dirty="0">
                <a:latin typeface="CG Omega" panose="020B0502050508020304" pitchFamily="34" charset="0"/>
              </a:rPr>
            </a:br>
            <a:r>
              <a:rPr lang="sv-SE" altLang="sv-SE" sz="2000" b="1" dirty="0">
                <a:latin typeface="CG Omega" panose="020B0502050508020304" pitchFamily="34" charset="0"/>
              </a:rPr>
              <a:t>Analys av årets verksamhet och ekonomi</a:t>
            </a:r>
            <a:r>
              <a:rPr lang="sv-SE" altLang="sv-SE" sz="2400" b="1" dirty="0">
                <a:latin typeface="CG Omega" panose="020B0502050508020304" pitchFamily="34" charset="0"/>
              </a:rPr>
              <a:t/>
            </a:r>
            <a:br>
              <a:rPr lang="sv-SE" altLang="sv-SE" sz="2400" b="1" dirty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/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Färdigställt om- och tillbyggnaden av </a:t>
            </a:r>
            <a:r>
              <a:rPr lang="sv-SE" altLang="sv-SE" sz="2400" b="1" dirty="0" err="1" smtClean="0">
                <a:latin typeface="CG Omega" panose="020B0502050508020304" pitchFamily="34" charset="0"/>
              </a:rPr>
              <a:t>Högtofta</a:t>
            </a:r>
            <a:r>
              <a:rPr lang="sv-SE" altLang="sv-SE" sz="2400" b="1" dirty="0" smtClean="0">
                <a:latin typeface="CG Omega" panose="020B0502050508020304" pitchFamily="34" charset="0"/>
              </a:rPr>
              <a:t> skola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413" y="1920827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090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2"/>
          <a:srcRect l="17167" t="14085" r="11528" b="17836"/>
          <a:stretch/>
        </p:blipFill>
        <p:spPr>
          <a:xfrm>
            <a:off x="611560" y="2594782"/>
            <a:ext cx="7920880" cy="4185052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29163877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Fastighetsavdelningen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1663700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1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3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4" name="Text Box 17"/>
          <p:cNvSpPr txBox="1">
            <a:spLocks noChangeArrowheads="1"/>
          </p:cNvSpPr>
          <p:nvPr/>
        </p:nvSpPr>
        <p:spPr bwMode="auto">
          <a:xfrm>
            <a:off x="727075" y="1281113"/>
            <a:ext cx="7733357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Framtida utveckling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 Om- och tillbyggnad av  Falkviksskolan</a:t>
            </a:r>
          </a:p>
          <a:p>
            <a:pPr>
              <a:spcBef>
                <a:spcPct val="0"/>
              </a:spcBef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2"/>
          <a:srcRect l="23243" t="19265" r="19200" b="26888"/>
          <a:stretch/>
        </p:blipFill>
        <p:spPr>
          <a:xfrm>
            <a:off x="867598" y="2691333"/>
            <a:ext cx="8024882" cy="401244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Fastighetsavdelningen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1663700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1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3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2954" name="Text Box 17"/>
          <p:cNvSpPr txBox="1">
            <a:spLocks noChangeArrowheads="1"/>
          </p:cNvSpPr>
          <p:nvPr/>
        </p:nvSpPr>
        <p:spPr bwMode="auto">
          <a:xfrm>
            <a:off x="727075" y="1302618"/>
            <a:ext cx="7733357" cy="840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Framtida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utveckling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sv-SE" altLang="sv-SE" sz="2000" dirty="0" smtClean="0">
                <a:latin typeface="CG Omega" panose="020B0502050508020304" pitchFamily="34" charset="0"/>
              </a:rPr>
              <a:t>Tillbyggnad av </a:t>
            </a:r>
            <a:r>
              <a:rPr lang="sv-SE" altLang="sv-SE" sz="2000" dirty="0" err="1" smtClean="0">
                <a:latin typeface="CG Omega" panose="020B0502050508020304" pitchFamily="34" charset="0"/>
              </a:rPr>
              <a:t>H</a:t>
            </a:r>
            <a:r>
              <a:rPr lang="sv-SE" altLang="sv-SE" sz="2000" dirty="0" err="1" smtClean="0">
                <a:latin typeface="CG Omega" panose="020B0502050508020304" pitchFamily="34" charset="0"/>
              </a:rPr>
              <a:t>jortakorksskolan</a:t>
            </a: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sv-SE" altLang="sv-SE" sz="2000" dirty="0" smtClean="0">
                <a:latin typeface="CG Omega" panose="020B0502050508020304" pitchFamily="34" charset="0"/>
              </a:rPr>
              <a:t>Om- och tillbyggnad av </a:t>
            </a:r>
            <a:r>
              <a:rPr lang="sv-SE" altLang="sv-SE" sz="2000" dirty="0" err="1" smtClean="0">
                <a:latin typeface="CG Omega" panose="020B0502050508020304" pitchFamily="34" charset="0"/>
              </a:rPr>
              <a:t>Säggalycke</a:t>
            </a:r>
            <a:r>
              <a:rPr lang="sv-SE" altLang="sv-SE" sz="2000" dirty="0" smtClean="0">
                <a:latin typeface="CG Omega" panose="020B0502050508020304" pitchFamily="34" charset="0"/>
              </a:rPr>
              <a:t> i </a:t>
            </a:r>
            <a:r>
              <a:rPr lang="sv-SE" altLang="sv-SE" sz="2000" dirty="0" err="1" smtClean="0">
                <a:latin typeface="CG Omega" panose="020B0502050508020304" pitchFamily="34" charset="0"/>
              </a:rPr>
              <a:t>Norje</a:t>
            </a:r>
            <a:endParaRPr lang="sv-SE" altLang="sv-SE" sz="2000" dirty="0" smtClean="0"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sv-SE" altLang="sv-SE" sz="2000" dirty="0" smtClean="0">
                <a:latin typeface="CG Omega" panose="020B0502050508020304" pitchFamily="34" charset="0"/>
              </a:rPr>
              <a:t>Om- och tillbyggnad särskola i Mjällby</a:t>
            </a:r>
          </a:p>
          <a:p>
            <a:pPr marL="342900" indent="-342900">
              <a:spcBef>
                <a:spcPct val="0"/>
              </a:spcBef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sv-SE" altLang="sv-SE" sz="2000" dirty="0" smtClean="0">
                <a:latin typeface="CG Omega" panose="020B0502050508020304" pitchFamily="34" charset="0"/>
              </a:rPr>
              <a:t>P</a:t>
            </a:r>
            <a:r>
              <a:rPr lang="sv-SE" altLang="sv-SE" sz="2000" dirty="0" smtClean="0">
                <a:latin typeface="CG Omega" panose="020B0502050508020304" pitchFamily="34" charset="0"/>
              </a:rPr>
              <a:t>lanering för ny förskola </a:t>
            </a:r>
          </a:p>
          <a:p>
            <a:pPr>
              <a:spcBef>
                <a:spcPct val="0"/>
              </a:spcBef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latin typeface="CG Omega" panose="020B0502050508020304" pitchFamily="34" charset="0"/>
              </a:rPr>
              <a:t>    </a:t>
            </a:r>
            <a:r>
              <a:rPr lang="sv-SE" altLang="sv-SE" sz="2000" dirty="0" smtClean="0">
                <a:latin typeface="CG Omega" panose="020B0502050508020304" pitchFamily="34" charset="0"/>
              </a:rPr>
              <a:t>vid Markgatan</a:t>
            </a:r>
          </a:p>
          <a:p>
            <a:pPr>
              <a:spcBef>
                <a:spcPct val="0"/>
              </a:spcBef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buFontTx/>
              <a:buChar char="-"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2"/>
          <a:srcRect l="18658" t="15370" r="13151" b="3934"/>
          <a:stretch/>
        </p:blipFill>
        <p:spPr>
          <a:xfrm>
            <a:off x="4119573" y="3918140"/>
            <a:ext cx="3994140" cy="284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623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/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Byggnadsnämnden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608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608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6089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6090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5284788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Analys av årets 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r>
              <a:rPr lang="sv-SE" altLang="sv-SE" sz="2000" dirty="0">
                <a:latin typeface="CG Omega" panose="020B0502050508020304" pitchFamily="34" charset="0"/>
              </a:rPr>
              <a:t> För år </a:t>
            </a:r>
            <a:r>
              <a:rPr lang="sv-SE" altLang="sv-SE" sz="2000" dirty="0" smtClean="0">
                <a:latin typeface="CG Omega" panose="020B0502050508020304" pitchFamily="34" charset="0"/>
              </a:rPr>
              <a:t>2018 </a:t>
            </a:r>
            <a:r>
              <a:rPr lang="sv-SE" altLang="sv-SE" sz="2000" dirty="0">
                <a:latin typeface="CG Omega" panose="020B0502050508020304" pitchFamily="34" charset="0"/>
              </a:rPr>
              <a:t>redovisar byggnadsnämnden ett </a:t>
            </a:r>
            <a:r>
              <a:rPr lang="sv-SE" altLang="sv-SE" sz="2000" dirty="0" smtClean="0">
                <a:latin typeface="CG Omega" panose="020B0502050508020304" pitchFamily="34" charset="0"/>
              </a:rPr>
              <a:t>  </a:t>
            </a:r>
          </a:p>
          <a:p>
            <a:pPr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latin typeface="CG Omega" panose="020B0502050508020304" pitchFamily="34" charset="0"/>
              </a:rPr>
              <a:t>  </a:t>
            </a:r>
            <a:r>
              <a:rPr lang="sv-SE" altLang="sv-SE" sz="2000" dirty="0" smtClean="0">
                <a:latin typeface="CG Omega" panose="020B0502050508020304" pitchFamily="34" charset="0"/>
              </a:rPr>
              <a:t>underskott </a:t>
            </a:r>
            <a:r>
              <a:rPr lang="sv-SE" altLang="sv-SE" sz="2000" dirty="0">
                <a:latin typeface="CG Omega" panose="020B0502050508020304" pitchFamily="34" charset="0"/>
              </a:rPr>
              <a:t>på 7</a:t>
            </a:r>
            <a:r>
              <a:rPr lang="sv-SE" altLang="sv-SE" sz="2000" dirty="0" smtClean="0">
                <a:latin typeface="CG Omega" panose="020B0502050508020304" pitchFamily="34" charset="0"/>
              </a:rPr>
              <a:t> tkr</a:t>
            </a:r>
            <a:r>
              <a:rPr lang="sv-SE" altLang="sv-SE" sz="2000" dirty="0">
                <a:latin typeface="CG Omega" panose="020B0502050508020304" pitchFamily="34" charset="0"/>
              </a:rPr>
              <a:t> </a:t>
            </a:r>
            <a:r>
              <a:rPr lang="sv-SE" altLang="sv-SE" sz="2000" dirty="0" err="1" smtClean="0">
                <a:latin typeface="CG Omega" panose="020B0502050508020304" pitchFamily="34" charset="0"/>
              </a:rPr>
              <a:t>pga</a:t>
            </a:r>
            <a:r>
              <a:rPr lang="sv-SE" altLang="sv-SE" sz="2000" dirty="0" smtClean="0"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latin typeface="CG Omega" panose="020B0502050508020304" pitchFamily="34" charset="0"/>
              </a:rPr>
              <a:t>inköp av nya </a:t>
            </a:r>
            <a:r>
              <a:rPr lang="sv-SE" altLang="sv-SE" sz="2000" dirty="0" smtClean="0">
                <a:latin typeface="CG Omega" panose="020B0502050508020304" pitchFamily="34" charset="0"/>
              </a:rPr>
              <a:t>Ipads.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>
                <a:latin typeface="CG Omega" panose="020B0502050508020304" pitchFamily="34" charset="0"/>
              </a:rPr>
              <a:t>Sammanställning hela förvaltningen</a:t>
            </a: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499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500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5001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5002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164981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dirty="0"/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</a:t>
            </a:r>
          </a:p>
        </p:txBody>
      </p:sp>
      <p:sp>
        <p:nvSpPr>
          <p:cNvPr id="85003" name="textruta 1"/>
          <p:cNvSpPr txBox="1">
            <a:spLocks noChangeArrowheads="1"/>
          </p:cNvSpPr>
          <p:nvPr/>
        </p:nvSpPr>
        <p:spPr bwMode="auto">
          <a:xfrm>
            <a:off x="755650" y="4803775"/>
            <a:ext cx="5694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Samhällsbyggnadsförvaltningens uppdrag är att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planera, bygga, utveckla och förvalta ett hållbart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och väl fungerande samhälle</a:t>
            </a:r>
          </a:p>
        </p:txBody>
      </p:sp>
      <p:pic>
        <p:nvPicPr>
          <p:cNvPr id="85004" name="Picture 2" descr="http://www.solvesborg.se/imagehandling?path=%2Fimages%2Fimage_swap%2F13640_1%2F2314.jpg&amp;meta_id=13640&amp;no=150&amp;width=440&amp;height=33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6544" r="4588" b="5965"/>
          <a:stretch>
            <a:fillRect/>
          </a:stretch>
        </p:blipFill>
        <p:spPr bwMode="auto">
          <a:xfrm>
            <a:off x="693738" y="1665288"/>
            <a:ext cx="70469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Sammanställning hela förvaltningen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602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602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602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86026" name="Text Box 17"/>
          <p:cNvSpPr txBox="1">
            <a:spLocks noChangeArrowheads="1"/>
          </p:cNvSpPr>
          <p:nvPr/>
        </p:nvSpPr>
        <p:spPr bwMode="auto">
          <a:xfrm>
            <a:off x="727074" y="1279525"/>
            <a:ext cx="7805366" cy="627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latin typeface="CG Omega" panose="020B0502050508020304" pitchFamily="34" charset="0"/>
              </a:rPr>
              <a:t>  2018</a:t>
            </a:r>
            <a:r>
              <a:rPr lang="sv-SE" altLang="sv-SE" sz="2000" dirty="0"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latin typeface="CG Omega" panose="020B0502050508020304" pitchFamily="34" charset="0"/>
              </a:rPr>
              <a:t>     2018</a:t>
            </a:r>
            <a:r>
              <a:rPr lang="sv-SE" altLang="sv-SE" sz="2000" dirty="0">
                <a:latin typeface="CG Omega" panose="020B0502050508020304" pitchFamily="34" charset="0"/>
              </a:rPr>
              <a:t/>
            </a:r>
            <a:br>
              <a:rPr lang="sv-SE" altLang="sv-SE" sz="2000" dirty="0">
                <a:latin typeface="CG Omega" panose="020B0502050508020304" pitchFamily="34" charset="0"/>
              </a:rPr>
            </a:br>
            <a:r>
              <a:rPr lang="sv-SE" altLang="sv-SE" sz="2000" dirty="0"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latin typeface="CG Omega" panose="020B0502050508020304" pitchFamily="34" charset="0"/>
              </a:rPr>
              <a:t> </a:t>
            </a:r>
            <a:r>
              <a:rPr lang="sv-SE" altLang="sv-SE" sz="1800" dirty="0" smtClean="0">
                <a:latin typeface="CG Omega" panose="020B0502050508020304" pitchFamily="34" charset="0"/>
              </a:rPr>
              <a:t>budget</a:t>
            </a:r>
            <a:r>
              <a:rPr lang="sv-SE" altLang="sv-SE" sz="2000" dirty="0"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latin typeface="CG Omega" panose="020B0502050508020304" pitchFamily="34" charset="0"/>
              </a:rPr>
              <a:t> </a:t>
            </a:r>
            <a:r>
              <a:rPr lang="sv-SE" altLang="sv-SE" sz="1800" dirty="0" smtClean="0">
                <a:latin typeface="CG Omega" panose="020B0502050508020304" pitchFamily="34" charset="0"/>
              </a:rPr>
              <a:t>avvikelse</a:t>
            </a:r>
            <a:endParaRPr lang="sv-SE" altLang="sv-SE" sz="18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Nettokostnader	      - </a:t>
            </a:r>
            <a:r>
              <a:rPr lang="sv-SE" altLang="sv-SE" sz="2000" dirty="0" smtClean="0">
                <a:latin typeface="CG Omega" panose="020B0502050508020304" pitchFamily="34" charset="0"/>
              </a:rPr>
              <a:t>59 847 tkr</a:t>
            </a:r>
            <a:r>
              <a:rPr lang="sv-SE" altLang="sv-SE" sz="2000" dirty="0">
                <a:latin typeface="CG Omega" panose="020B0502050508020304" pitchFamily="34" charset="0"/>
              </a:rPr>
              <a:t>	          </a:t>
            </a:r>
            <a:r>
              <a:rPr lang="sv-SE" altLang="sv-SE" sz="2000" dirty="0" smtClean="0">
                <a:latin typeface="CG Omega" panose="020B0502050508020304" pitchFamily="34" charset="0"/>
              </a:rPr>
              <a:t>   +128 </a:t>
            </a:r>
            <a:r>
              <a:rPr lang="sv-SE" altLang="sv-SE" sz="2000" dirty="0" smtClean="0">
                <a:latin typeface="CG Omega" panose="020B0502050508020304" pitchFamily="34" charset="0"/>
              </a:rPr>
              <a:t>tkr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i="1" dirty="0" smtClean="0">
                <a:latin typeface="CG Omega" panose="020B0502050508020304" pitchFamily="34" charset="0"/>
              </a:rPr>
              <a:t>Omsättning	 ca 186 500 tkr		+128 tkr  vilket är 0,06%</a:t>
            </a:r>
            <a:endParaRPr lang="sv-SE" altLang="sv-SE" sz="2000" b="1" i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Antal </a:t>
            </a:r>
            <a:r>
              <a:rPr lang="sv-SE" altLang="sv-SE" sz="2000" dirty="0">
                <a:latin typeface="CG Omega" panose="020B0502050508020304" pitchFamily="34" charset="0"/>
              </a:rPr>
              <a:t>tjänster	</a:t>
            </a:r>
            <a:r>
              <a:rPr lang="sv-SE" altLang="sv-SE" sz="2000" dirty="0" smtClean="0">
                <a:latin typeface="CG Omega" panose="020B0502050508020304" pitchFamily="34" charset="0"/>
              </a:rPr>
              <a:t>               47 </a:t>
            </a:r>
            <a:r>
              <a:rPr lang="sv-SE" altLang="sv-SE" sz="2000" dirty="0" err="1">
                <a:latin typeface="CG Omega" panose="020B0502050508020304" pitchFamily="34" charset="0"/>
              </a:rPr>
              <a:t>st</a:t>
            </a:r>
            <a:r>
              <a:rPr lang="sv-SE" altLang="sv-SE" sz="2000" dirty="0">
                <a:latin typeface="CG Omega" panose="020B0502050508020304" pitchFamily="34" charset="0"/>
              </a:rPr>
              <a:t>	</a:t>
            </a:r>
            <a:r>
              <a:rPr lang="sv-SE" altLang="sv-SE" sz="2000" dirty="0" smtClean="0">
                <a:latin typeface="CG Omega" panose="020B0502050508020304" pitchFamily="34" charset="0"/>
              </a:rPr>
              <a:t>                  47 </a:t>
            </a:r>
            <a:r>
              <a:rPr lang="sv-SE" altLang="sv-SE" sz="2000" dirty="0" err="1">
                <a:latin typeface="CG Omega" panose="020B0502050508020304" pitchFamily="34" charset="0"/>
              </a:rPr>
              <a:t>st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Investeringsvolym      </a:t>
            </a:r>
            <a:r>
              <a:rPr lang="sv-SE" altLang="sv-SE" sz="2000" dirty="0" smtClean="0">
                <a:latin typeface="CG Omega" panose="020B0502050508020304" pitchFamily="34" charset="0"/>
              </a:rPr>
              <a:t>57 536 </a:t>
            </a:r>
            <a:r>
              <a:rPr lang="sv-SE" altLang="sv-SE" sz="2000" dirty="0">
                <a:latin typeface="CG Omega" panose="020B0502050508020304" pitchFamily="34" charset="0"/>
              </a:rPr>
              <a:t>tkr	</a:t>
            </a:r>
            <a:endParaRPr lang="sv-SE" altLang="sv-SE" sz="20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 smtClean="0">
                <a:latin typeface="CG Omega" panose="020B0502050508020304" pitchFamily="34" charset="0"/>
              </a:rPr>
              <a:t>Sjukfrånvaro</a:t>
            </a:r>
            <a:r>
              <a:rPr lang="sv-SE" altLang="sv-SE" sz="2000" dirty="0" smtClean="0">
                <a:latin typeface="CG Omega" panose="020B0502050508020304" pitchFamily="34" charset="0"/>
              </a:rPr>
              <a:t> </a:t>
            </a:r>
            <a:r>
              <a:rPr lang="sv-SE" altLang="sv-SE" sz="1800" dirty="0" smtClean="0">
                <a:latin typeface="CG Omega" panose="020B0502050508020304" pitchFamily="34" charset="0"/>
              </a:rPr>
              <a:t>(1/3 kvinnor, 2/3 män)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800" dirty="0" smtClean="0">
                <a:latin typeface="CG Omega" panose="020B0502050508020304" pitchFamily="34" charset="0"/>
              </a:rPr>
              <a:t>2018             3,6%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800" dirty="0" smtClean="0">
                <a:latin typeface="CG Omega" panose="020B0502050508020304" pitchFamily="34" charset="0"/>
              </a:rPr>
              <a:t>2017             1,6%</a:t>
            </a:r>
            <a:endParaRPr lang="sv-SE" altLang="sv-SE" sz="18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800" dirty="0" smtClean="0">
                <a:latin typeface="CG Omega" panose="020B0502050508020304" pitchFamily="34" charset="0"/>
              </a:rPr>
              <a:t>2016	       3,3%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800" dirty="0" smtClean="0">
                <a:latin typeface="CG Omega" panose="020B0502050508020304" pitchFamily="34" charset="0"/>
              </a:rPr>
              <a:t>2015	       3,0%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800" dirty="0" smtClean="0">
                <a:latin typeface="CG Omega" panose="020B0502050508020304" pitchFamily="34" charset="0"/>
              </a:rPr>
              <a:t>2014	       2,7%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800" dirty="0" smtClean="0">
                <a:latin typeface="CG Omega" panose="020B0502050508020304" pitchFamily="34" charset="0"/>
              </a:rPr>
              <a:t>2013	       1,7%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14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 smtClean="0">
                <a:latin typeface="CG Omega" panose="020B0502050508020304" pitchFamily="34" charset="0"/>
              </a:rPr>
              <a:t>Sysselsättningsgrad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Män          100 %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 smtClean="0">
                <a:latin typeface="CG Omega" panose="020B0502050508020304" pitchFamily="34" charset="0"/>
              </a:rPr>
              <a:t>Kvinnor     100 </a:t>
            </a:r>
            <a:r>
              <a:rPr lang="sv-SE" altLang="sv-SE" sz="2000" dirty="0">
                <a:latin typeface="CG Omega" panose="020B0502050508020304" pitchFamily="34" charset="0"/>
              </a:rPr>
              <a:t>%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</p:txBody>
      </p:sp>
      <p:pic>
        <p:nvPicPr>
          <p:cNvPr id="31755" name="Picture 13" descr="Visar srf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3501008"/>
            <a:ext cx="4753099" cy="331254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softEdge rad="292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Stadsarkitektavdelningen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7111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711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7113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7114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164981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i="1" dirty="0"/>
          </a:p>
          <a:p>
            <a:pPr>
              <a:buFontTx/>
              <a:buNone/>
            </a:pPr>
            <a:endParaRPr lang="sv-SE" altLang="sv-SE" sz="2000" dirty="0"/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</a:t>
            </a:r>
          </a:p>
        </p:txBody>
      </p:sp>
      <p:sp>
        <p:nvSpPr>
          <p:cNvPr id="47115" name="textruta 1"/>
          <p:cNvSpPr txBox="1">
            <a:spLocks noChangeArrowheads="1"/>
          </p:cNvSpPr>
          <p:nvPr/>
        </p:nvSpPr>
        <p:spPr bwMode="auto">
          <a:xfrm>
            <a:off x="755650" y="4803775"/>
            <a:ext cx="5694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Samhällsbyggnadsförvaltningens uppdrag är att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planera, bygga, utveckla och förvalta ett hållbart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chemeClr val="bg1"/>
                </a:solidFill>
              </a:rPr>
              <a:t>och väl fungerande samhälle</a:t>
            </a:r>
          </a:p>
        </p:txBody>
      </p:sp>
      <p:pic>
        <p:nvPicPr>
          <p:cNvPr id="47116" name="Picture 2" descr="http://www.solvesborg.se/imagehandling?path=%2Fimages%2Fimage_swap%2F13640_1%2F2314.jpg&amp;meta_id=13640&amp;no=150&amp;width=440&amp;height=33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6544" r="4588" b="5965"/>
          <a:stretch>
            <a:fillRect/>
          </a:stretch>
        </p:blipFill>
        <p:spPr bwMode="auto">
          <a:xfrm>
            <a:off x="693738" y="1665288"/>
            <a:ext cx="70469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4649373"/>
            <a:ext cx="5216210" cy="2147649"/>
          </a:xfrm>
          <a:prstGeom prst="rect">
            <a:avLst/>
          </a:prstGeom>
          <a:noFill/>
        </p:spPr>
      </p:pic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Stadsarkitektavdelningen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813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813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8138" name="Text Box 17"/>
          <p:cNvSpPr txBox="1">
            <a:spLocks noChangeArrowheads="1"/>
          </p:cNvSpPr>
          <p:nvPr/>
        </p:nvSpPr>
        <p:spPr bwMode="auto">
          <a:xfrm>
            <a:off x="727074" y="1279525"/>
            <a:ext cx="766135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 smtClean="0">
                <a:latin typeface="CG Omega" panose="020B0502050508020304" pitchFamily="34" charset="0"/>
              </a:rPr>
              <a:t>Avvikelse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latin typeface="CG Omega" panose="020B0502050508020304" pitchFamily="34" charset="0"/>
              </a:rPr>
              <a:t/>
            </a:r>
            <a:br>
              <a:rPr lang="sv-SE" altLang="sv-SE" sz="2000" dirty="0">
                <a:latin typeface="CG Omega" panose="020B0502050508020304" pitchFamily="34" charset="0"/>
              </a:rPr>
            </a:br>
            <a:r>
              <a:rPr lang="sv-SE" altLang="sv-SE" sz="2000" dirty="0">
                <a:latin typeface="CG Omega" panose="020B0502050508020304" pitchFamily="34" charset="0"/>
              </a:rPr>
              <a:t>			budget		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Nettokostnader		</a:t>
            </a:r>
            <a:r>
              <a:rPr lang="sv-SE" altLang="sv-SE" sz="2000" dirty="0" smtClean="0">
                <a:latin typeface="CG Omega" panose="020B0502050508020304" pitchFamily="34" charset="0"/>
              </a:rPr>
              <a:t>2 687 </a:t>
            </a:r>
            <a:r>
              <a:rPr lang="sv-SE" altLang="sv-SE" sz="2000" dirty="0" smtClean="0">
                <a:latin typeface="CG Omega" panose="020B0502050508020304" pitchFamily="34" charset="0"/>
              </a:rPr>
              <a:t>tkr</a:t>
            </a:r>
            <a:r>
              <a:rPr lang="sv-SE" altLang="sv-SE" sz="2000" dirty="0">
                <a:latin typeface="CG Omega" panose="020B0502050508020304" pitchFamily="34" charset="0"/>
              </a:rPr>
              <a:t>	</a:t>
            </a:r>
            <a:r>
              <a:rPr lang="sv-SE" altLang="sv-SE" sz="2000" dirty="0" smtClean="0">
                <a:latin typeface="CG Omega" panose="020B0502050508020304" pitchFamily="34" charset="0"/>
              </a:rPr>
              <a:t>+328</a:t>
            </a:r>
            <a:r>
              <a:rPr lang="sv-SE" altLang="sv-SE" sz="2000" dirty="0"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latin typeface="CG Omega" panose="020B0502050508020304" pitchFamily="34" charset="0"/>
              </a:rPr>
              <a:t>tkr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Antal tjänster		</a:t>
            </a:r>
            <a:r>
              <a:rPr lang="sv-SE" altLang="sv-SE" sz="2000" dirty="0" smtClean="0">
                <a:latin typeface="CG Omega" panose="020B0502050508020304" pitchFamily="34" charset="0"/>
              </a:rPr>
              <a:t>8,0</a:t>
            </a:r>
            <a:r>
              <a:rPr lang="sv-SE" altLang="sv-SE" sz="2000" dirty="0">
                <a:latin typeface="CG Omega" panose="020B0502050508020304" pitchFamily="34" charset="0"/>
              </a:rPr>
              <a:t>	</a:t>
            </a:r>
            <a:r>
              <a:rPr lang="sv-SE" altLang="sv-SE" sz="2000" dirty="0" smtClean="0">
                <a:latin typeface="CG Omega" panose="020B0502050508020304" pitchFamily="34" charset="0"/>
              </a:rPr>
              <a:t>	</a:t>
            </a:r>
            <a:r>
              <a:rPr lang="sv-SE" altLang="sv-SE" sz="2000" dirty="0"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latin typeface="CG Omega" panose="020B0502050508020304" pitchFamily="34" charset="0"/>
              </a:rPr>
              <a:t>   8,0</a:t>
            </a:r>
            <a:r>
              <a:rPr lang="sv-SE" altLang="sv-SE" sz="2000" dirty="0">
                <a:latin typeface="CG Omega" panose="020B0502050508020304" pitchFamily="34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Investeringsvolym	</a:t>
            </a:r>
            <a:r>
              <a:rPr lang="sv-SE" sz="2000" dirty="0" smtClean="0">
                <a:latin typeface="CG Omega" panose="020B0502050508020304" pitchFamily="34" charset="0"/>
              </a:rPr>
              <a:t>800tkr</a:t>
            </a:r>
            <a:r>
              <a:rPr lang="sv-SE" sz="2000" dirty="0">
                <a:latin typeface="CG Omega" panose="020B0502050508020304" pitchFamily="34" charset="0"/>
              </a:rPr>
              <a:t>                </a:t>
            </a:r>
            <a:r>
              <a:rPr lang="sv-SE" sz="2000" dirty="0" smtClean="0">
                <a:latin typeface="CG Omega" panose="020B0502050508020304" pitchFamily="34" charset="0"/>
              </a:rPr>
              <a:t>+</a:t>
            </a:r>
            <a:r>
              <a:rPr lang="sv-SE" sz="2000" dirty="0">
                <a:latin typeface="CG Omega" panose="020B0502050508020304" pitchFamily="34" charset="0"/>
              </a:rPr>
              <a:t>582 </a:t>
            </a:r>
            <a:r>
              <a:rPr lang="sv-SE" sz="2000" dirty="0" smtClean="0">
                <a:latin typeface="CG Omega" panose="020B0502050508020304" pitchFamily="34" charset="0"/>
              </a:rPr>
              <a:t>tkr</a:t>
            </a:r>
            <a:endParaRPr lang="sv-SE" altLang="sv-SE" sz="1600" dirty="0" smtClean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600" dirty="0" smtClean="0">
                <a:latin typeface="CG Omega" panose="020B0502050508020304" pitchFamily="34" charset="0"/>
              </a:rPr>
              <a:t>					    (medel överflyttade till 2019)</a:t>
            </a:r>
            <a:endParaRPr lang="sv-SE" altLang="sv-SE" sz="1600" dirty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425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Stadsarkitektavdelningen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915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916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9162" name="Text Box 17"/>
          <p:cNvSpPr txBox="1">
            <a:spLocks noChangeArrowheads="1"/>
          </p:cNvSpPr>
          <p:nvPr/>
        </p:nvSpPr>
        <p:spPr bwMode="auto">
          <a:xfrm>
            <a:off x="704139" y="1487384"/>
            <a:ext cx="769643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Analys av årets avvikelse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latin typeface="CG Omega" panose="020B0502050508020304" pitchFamily="34" charset="0"/>
              </a:rPr>
              <a:t>Årets verksamhet lämnar ett överskott på </a:t>
            </a:r>
            <a:r>
              <a:rPr lang="sv-SE" altLang="sv-SE" sz="2000" dirty="0" smtClean="0">
                <a:latin typeface="CG Omega" panose="020B0502050508020304" pitchFamily="34" charset="0"/>
              </a:rPr>
              <a:t>+ 328 </a:t>
            </a:r>
            <a:r>
              <a:rPr lang="sv-SE" altLang="sv-SE" sz="2000" dirty="0">
                <a:latin typeface="CG Omega" panose="020B0502050508020304" pitchFamily="34" charset="0"/>
              </a:rPr>
              <a:t>tkr.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sv-SE" altLang="sv-SE" sz="2000" dirty="0" smtClean="0">
                <a:latin typeface="CG Omega" panose="020B0502050508020304" pitchFamily="34" charset="0"/>
              </a:rPr>
              <a:t>Fortfarande god konjunktur med stort antal bygglov/ planer</a:t>
            </a:r>
            <a:endParaRPr lang="sv-SE" altLang="sv-SE" sz="2000" dirty="0"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sv-SE" altLang="sv-SE" sz="2000" dirty="0" smtClean="0">
                <a:latin typeface="CG Omega" panose="020B0502050508020304" pitchFamily="34" charset="0"/>
              </a:rPr>
              <a:t>Vakans på plansidan första kvartalet.</a:t>
            </a:r>
            <a:endParaRPr lang="sv-SE" altLang="sv-SE" sz="2000" dirty="0">
              <a:latin typeface="CG Omega" panose="020B0502050508020304" pitchFamily="34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1369">
            <a:off x="443804" y="3783283"/>
            <a:ext cx="3733285" cy="260250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76209">
            <a:off x="4743396" y="3406010"/>
            <a:ext cx="3709929" cy="292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806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526" y="2708920"/>
            <a:ext cx="2909969" cy="4131446"/>
          </a:xfrm>
          <a:prstGeom prst="rect">
            <a:avLst/>
          </a:prstGeom>
        </p:spPr>
      </p:pic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r>
              <a:rPr lang="sv-SE" altLang="sv-SE" sz="2400" b="1" dirty="0" smtClean="0">
                <a:latin typeface="CG Omega" panose="020B0502050508020304" pitchFamily="34" charset="0"/>
              </a:rPr>
              <a:t>Stadsarkitektavdelningen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325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325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12298" name="Text Box 17"/>
          <p:cNvSpPr txBox="1">
            <a:spLocks noChangeArrowheads="1"/>
          </p:cNvSpPr>
          <p:nvPr/>
        </p:nvSpPr>
        <p:spPr bwMode="auto">
          <a:xfrm>
            <a:off x="395288" y="1230173"/>
            <a:ext cx="813683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   Bokslut 2018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   Analys av årets verksamhet och ekonomi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Bra år för bygglov 247 (255) och startbesked 477 (359),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  varav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m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ånga stora bygglovsärenden. </a:t>
            </a:r>
          </a:p>
          <a:p>
            <a:pPr marL="1085850" lvl="1" indent="-342900">
              <a:spcBef>
                <a:spcPct val="0"/>
              </a:spcBef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b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ostäder: ex Svarta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Hejan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samt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kv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Afton-</a:t>
            </a:r>
          </a:p>
          <a:p>
            <a:pPr lvl="1" indent="0">
              <a:spcBef>
                <a:spcPct val="0"/>
              </a:spcBef>
              <a:buNone/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stjärnan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och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kv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Knipproten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i Ljungaviken. </a:t>
            </a:r>
          </a:p>
          <a:p>
            <a:pPr marL="1085850" lvl="1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företag: ex gym,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padelhall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och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lagerbygg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-</a:t>
            </a:r>
          </a:p>
          <a:p>
            <a:pPr lvl="1" indent="0">
              <a:spcBef>
                <a:spcPct val="0"/>
              </a:spcBef>
              <a:buNone/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nader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på Kämpaslätten samt i Sölve. 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Flera pågående planuppdrag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för bostäder </a:t>
            </a: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  ex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kv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Finland,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Vitahall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, </a:t>
            </a:r>
            <a:r>
              <a:rPr lang="sv-SE" altLang="sv-SE" sz="2000" dirty="0" err="1" smtClean="0">
                <a:solidFill>
                  <a:srgbClr val="000000"/>
                </a:solidFill>
                <a:latin typeface="CG Omega" panose="020B0502050508020304" pitchFamily="34" charset="0"/>
              </a:rPr>
              <a:t>Vassabacken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,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   skolplanen Hällevik och invid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Extra i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Mjällby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Plan för Markgatans förskola klar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Arkitekttävling för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Hydrotomten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Utredningsskisser för nya företagsområden 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   och paviljong Havsudden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 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247576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avdelningen/Teknik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018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018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0185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0186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164981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buFontTx/>
              <a:buNone/>
            </a:pPr>
            <a:endParaRPr lang="sv-SE" altLang="sv-SE" sz="2000" i="1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sv-SE" altLang="sv-SE" sz="2000" i="1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sv-SE" altLang="sv-SE" sz="20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</a:t>
            </a:r>
          </a:p>
        </p:txBody>
      </p:sp>
      <p:sp>
        <p:nvSpPr>
          <p:cNvPr id="50187" name="textruta 1"/>
          <p:cNvSpPr txBox="1">
            <a:spLocks noChangeArrowheads="1"/>
          </p:cNvSpPr>
          <p:nvPr/>
        </p:nvSpPr>
        <p:spPr bwMode="auto">
          <a:xfrm>
            <a:off x="755650" y="4803775"/>
            <a:ext cx="5694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Samhällsbyggnadsförvaltningens uppdrag är att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planera, bygga, utveckla och förvalta ett hållbart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i="1">
                <a:solidFill>
                  <a:srgbClr val="FFFFFF"/>
                </a:solidFill>
              </a:rPr>
              <a:t>och väl fungerande samhälle</a:t>
            </a:r>
          </a:p>
        </p:txBody>
      </p:sp>
      <p:pic>
        <p:nvPicPr>
          <p:cNvPr id="50188" name="Picture 2" descr="http://www.solvesborg.se/imagehandling?path=%2Fimages%2Fimage_swap%2F13640_1%2F2314.jpg&amp;meta_id=13640&amp;no=150&amp;width=440&amp;height=33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6544" r="4588" b="5965"/>
          <a:stretch>
            <a:fillRect/>
          </a:stretch>
        </p:blipFill>
        <p:spPr bwMode="auto">
          <a:xfrm>
            <a:off x="693738" y="1665288"/>
            <a:ext cx="70469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1177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75" y="404813"/>
            <a:ext cx="6891338" cy="874712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Kommunstyrelsen, Samhällsbyggnadsförvaltningen</a:t>
            </a:r>
            <a:br>
              <a:rPr lang="sv-SE" altLang="sv-SE" sz="2400" b="1" smtClean="0">
                <a:latin typeface="CG Omega" panose="020B0502050508020304" pitchFamily="34" charset="0"/>
              </a:rPr>
            </a:br>
            <a:r>
              <a:rPr lang="sv-SE" altLang="sv-SE" sz="2400" b="1" smtClean="0">
                <a:latin typeface="CG Omega" panose="020B0502050508020304" pitchFamily="34" charset="0"/>
              </a:rPr>
              <a:t>Tekniska avdelningen/Teknik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smtClean="0">
              <a:latin typeface="CG Omega" panose="020B0502050508020304" pitchFamily="34" charset="0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120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120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1209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>
              <a:solidFill>
                <a:srgbClr val="000000"/>
              </a:solidFill>
            </a:endParaRPr>
          </a:p>
        </p:txBody>
      </p:sp>
      <p:sp>
        <p:nvSpPr>
          <p:cNvPr id="51210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602456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Bokslut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/>
            </a:r>
            <a:b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</a:b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	budget		avvikelse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Nettokostnader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42 307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tkr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- 432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tkr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Antal tjänster	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8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Investeringsvolym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19 464 tkr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	</a:t>
            </a:r>
            <a:r>
              <a:rPr lang="sv-SE" altLang="sv-SE" sz="2000" dirty="0" smtClean="0">
                <a:solidFill>
                  <a:srgbClr val="000000"/>
                </a:solidFill>
                <a:latin typeface="CG Omega" panose="020B0502050508020304" pitchFamily="34" charset="0"/>
              </a:rPr>
              <a:t>12 865 </a:t>
            </a:r>
            <a:r>
              <a:rPr lang="sv-SE" altLang="sv-SE" sz="2000" dirty="0">
                <a:solidFill>
                  <a:srgbClr val="000000"/>
                </a:solidFill>
                <a:latin typeface="CG Omega" panose="020B0502050508020304" pitchFamily="34" charset="0"/>
              </a:rPr>
              <a:t>tkr</a:t>
            </a:r>
          </a:p>
        </p:txBody>
      </p:sp>
    </p:spTree>
    <p:extLst>
      <p:ext uri="{BB962C8B-B14F-4D97-AF65-F5344CB8AC3E}">
        <p14:creationId xmlns:p14="http://schemas.microsoft.com/office/powerpoint/2010/main" val="18257029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small">
  <a:themeElements>
    <a:clrScheme name="Presentationsmal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smal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Presentationsmal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</Template>
  <TotalTime>15885</TotalTime>
  <Words>727</Words>
  <Application>Microsoft Office PowerPoint</Application>
  <PresentationFormat>Bildspel på skärmen (4:3)</PresentationFormat>
  <Paragraphs>377</Paragraphs>
  <Slides>31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31</vt:i4>
      </vt:variant>
    </vt:vector>
  </HeadingPairs>
  <TitlesOfParts>
    <vt:vector size="36" baseType="lpstr">
      <vt:lpstr>ＭＳ Ｐゴシック</vt:lpstr>
      <vt:lpstr>Arial</vt:lpstr>
      <vt:lpstr>Calibri</vt:lpstr>
      <vt:lpstr>CG Omega</vt:lpstr>
      <vt:lpstr>Presentationsmall</vt:lpstr>
      <vt:lpstr> </vt:lpstr>
      <vt:lpstr> Byggnadsnämnden</vt:lpstr>
      <vt:lpstr> Byggnadsnämnden</vt:lpstr>
      <vt:lpstr>Kommunstyrelsen, Samhällsbyggnadsförvaltningen Stadsarkitektavdelningen</vt:lpstr>
      <vt:lpstr>Kommunstyrelsen, Samhällsbyggnadsförvaltningen Stadsarkitektavdelningen</vt:lpstr>
      <vt:lpstr>Kommunstyrelsen, Samhällsbyggnadsförvaltningen Stadsarkitektavdelningen</vt:lpstr>
      <vt:lpstr>Kommunstyrelsen, Samhällsbyggnadsförvaltningen Stadsarkitektavdelningen</vt:lpstr>
      <vt:lpstr>Kommunstyrelsen, Samhällsbyggnadsförvaltningen Tekniska avdelningen/Teknik</vt:lpstr>
      <vt:lpstr>Kommunstyrelsen, Samhällsbyggnadsförvaltningen Tekniska avdelningen/Teknik</vt:lpstr>
      <vt:lpstr>Kommunstyrelsen, Samhällsbyggnadsförvaltningen Tekniska avdelningen/Teknik</vt:lpstr>
      <vt:lpstr>Kommunstyrelsen, Samhällsbyggnadsförvaltningen Tekniska avdelningen/Teknik</vt:lpstr>
      <vt:lpstr>Kommunstyrelsen, Samhällsbyggnadsförvaltningen Tekniska avdelningen/Teknik</vt:lpstr>
      <vt:lpstr>Kommunstyrelsen, Samhällsbyggnadsförvaltningen Tekniska avdelningen/Park</vt:lpstr>
      <vt:lpstr>Kommunstyrelsen, Samhällsbyggnadsförvaltningen Tekniska avdelningen/Park</vt:lpstr>
      <vt:lpstr>Kommunstyrelsen, Samhällsbyggnadsförvaltningen Tekniska avdelningen/Park</vt:lpstr>
      <vt:lpstr>Kommunstyrelsen, Samhällsbyggnadsförvaltningen Tekniska avdelningen/Park</vt:lpstr>
      <vt:lpstr>Kommunstyrelsen, Samhällsbyggnadsförvaltningen Tekniska avdelningen/Exploatering</vt:lpstr>
      <vt:lpstr>Kommunstyrelsen, Samhällsbyggnadsförvaltningen Tekniska avdelningen/Exploatering</vt:lpstr>
      <vt:lpstr>Kommunstyrelsen, Samhällsbyggnadsförvaltningen Teknikavdelningen/Exploatering</vt:lpstr>
      <vt:lpstr>Kommunstyrelsen, Samhällsbyggnadsförvaltningen Teknikavdelningen/Exploatering</vt:lpstr>
      <vt:lpstr>Kommunstyrelsen, Samhällsbyggnadsförvaltningen Fastighetsavdelningen</vt:lpstr>
      <vt:lpstr>Kommunstyrelsen, Samhällsbyggnadsförvaltningen Fastighetsavdelningen</vt:lpstr>
      <vt:lpstr>Kommunstyrelsen, Samhällsbyggnadsförvaltningen Fastighetsavdelningen Bokslut 2018 Analys av årets verksamhet och ekonomi   </vt:lpstr>
      <vt:lpstr>Kommunstyrelsen, Samhällsbyggnadsförvaltningen Fastighetsavdelningen Bokslut 2018 Analys av årets verksamhet och ekonomi   </vt:lpstr>
      <vt:lpstr>Kommunstyrelsen, Samhällsbyggnadsförvaltningen Fastighetsavdelningen Bokslut 2018 Analys av årets verksamhet och ekonomi   </vt:lpstr>
      <vt:lpstr>Kommunstyrelsen, Samhällsbyggnadsförvaltningen Fastighetsavdelningen Bokslut 2018 Analys av årets verksamhet och ekonomi  Tillbyggnad Hälleviksbadet </vt:lpstr>
      <vt:lpstr>Kommunstyrelsen, Samhällsbyggnadsförvaltningen Fastighetsavdelningen Bokslut 2018 Analys av årets verksamhet och ekonomi  Färdigställt om- och tillbyggnaden av Högtofta skola </vt:lpstr>
      <vt:lpstr>Kommunstyrelsen, Samhällsbyggnadsförvaltningen Fastighetsavdelningen</vt:lpstr>
      <vt:lpstr>Kommunstyrelsen, Samhällsbyggnadsförvaltningen Fastighetsavdelningen</vt:lpstr>
      <vt:lpstr>Kommunstyrelsen, Samhällsbyggnadsförvaltningen Sammanställning hela förvaltningen</vt:lpstr>
      <vt:lpstr>Kommunstyrelsen, Samhällsbyggnadsförvaltningen Sammanställning hela förvaltningen</vt:lpstr>
    </vt:vector>
  </TitlesOfParts>
  <Company>Sölvesborgs Kommun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Offentlighet – men också sekretess ibland</dc:title>
  <dc:creator>Sölvesborgs Kommun</dc:creator>
  <cp:lastModifiedBy>Thorwald Hasselbring</cp:lastModifiedBy>
  <cp:revision>608</cp:revision>
  <cp:lastPrinted>2018-02-14T07:33:16Z</cp:lastPrinted>
  <dcterms:created xsi:type="dcterms:W3CDTF">2010-09-30T06:57:40Z</dcterms:created>
  <dcterms:modified xsi:type="dcterms:W3CDTF">2019-02-12T08:17:43Z</dcterms:modified>
</cp:coreProperties>
</file>