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23"/>
  </p:notesMasterIdLst>
  <p:handoutMasterIdLst>
    <p:handoutMasterId r:id="rId24"/>
  </p:handoutMasterIdLst>
  <p:sldIdLst>
    <p:sldId id="423" r:id="rId3"/>
    <p:sldId id="424" r:id="rId4"/>
    <p:sldId id="426" r:id="rId5"/>
    <p:sldId id="427" r:id="rId6"/>
    <p:sldId id="428" r:id="rId7"/>
    <p:sldId id="400" r:id="rId8"/>
    <p:sldId id="413" r:id="rId9"/>
    <p:sldId id="414" r:id="rId10"/>
    <p:sldId id="429" r:id="rId11"/>
    <p:sldId id="421" r:id="rId12"/>
    <p:sldId id="401" r:id="rId13"/>
    <p:sldId id="430" r:id="rId14"/>
    <p:sldId id="402" r:id="rId15"/>
    <p:sldId id="431" r:id="rId16"/>
    <p:sldId id="410" r:id="rId17"/>
    <p:sldId id="409" r:id="rId18"/>
    <p:sldId id="399" r:id="rId19"/>
    <p:sldId id="408" r:id="rId20"/>
    <p:sldId id="432" r:id="rId21"/>
    <p:sldId id="403" r:id="rId22"/>
  </p:sldIdLst>
  <p:sldSz cx="9144000" cy="6858000" type="screen4x3"/>
  <p:notesSz cx="6799263" cy="992981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3131"/>
    <a:srgbClr val="9BBB59"/>
    <a:srgbClr val="F7CE21"/>
    <a:srgbClr val="63ADA5"/>
    <a:srgbClr val="D46C24"/>
    <a:srgbClr val="969E4B"/>
    <a:srgbClr val="FBEC7C"/>
    <a:srgbClr val="D66B21"/>
    <a:srgbClr val="6D9DCA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44" autoAdjust="0"/>
    <p:restoredTop sz="84934" autoAdjust="0"/>
  </p:normalViewPr>
  <p:slideViewPr>
    <p:cSldViewPr>
      <p:cViewPr varScale="1">
        <p:scale>
          <a:sx n="112" d="100"/>
          <a:sy n="112" d="100"/>
        </p:scale>
        <p:origin x="12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-372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-kalkylblad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050"/>
              <a:t>Nyckeltal</a:t>
            </a:r>
            <a:r>
              <a:rPr lang="sv-SE" sz="1050" baseline="0"/>
              <a:t> Barnavård</a:t>
            </a:r>
            <a:endParaRPr lang="sv-SE" sz="105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'[Diagram i Microsoft Word]Blad1'!$C$4:$C$5</c:f>
              <c:strCache>
                <c:ptCount val="2"/>
                <c:pt idx="0">
                  <c:v>Anmälan </c:v>
                </c:pt>
                <c:pt idx="1">
                  <c:v>(oro för barn)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'[Diagram i Microsoft Word]Blad1'!$B$6:$B$10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'[Diagram i Microsoft Word]Blad1'!$C$6:$C$10</c:f>
              <c:numCache>
                <c:formatCode>General</c:formatCode>
                <c:ptCount val="5"/>
                <c:pt idx="0">
                  <c:v>346</c:v>
                </c:pt>
                <c:pt idx="1">
                  <c:v>504</c:v>
                </c:pt>
                <c:pt idx="2">
                  <c:v>492</c:v>
                </c:pt>
                <c:pt idx="3">
                  <c:v>594</c:v>
                </c:pt>
                <c:pt idx="4">
                  <c:v>552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45-4C82-91F7-7C987BBCFED4}"/>
            </c:ext>
          </c:extLst>
        </c:ser>
        <c:ser>
          <c:idx val="1"/>
          <c:order val="1"/>
          <c:tx>
            <c:strRef>
              <c:f>'[Diagram i Microsoft Word]Blad1'!$D$4:$D$5</c:f>
              <c:strCache>
                <c:ptCount val="2"/>
                <c:pt idx="0">
                  <c:v>Ansökan om bistånd (barn)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'[Diagram i Microsoft Word]Blad1'!$B$6:$B$10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'[Diagram i Microsoft Word]Blad1'!$D$6:$D$10</c:f>
              <c:numCache>
                <c:formatCode>General</c:formatCode>
                <c:ptCount val="5"/>
                <c:pt idx="0">
                  <c:v>47</c:v>
                </c:pt>
                <c:pt idx="1">
                  <c:v>50</c:v>
                </c:pt>
                <c:pt idx="2">
                  <c:v>57</c:v>
                </c:pt>
                <c:pt idx="3">
                  <c:v>54</c:v>
                </c:pt>
                <c:pt idx="4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045-4C82-91F7-7C987BBCFED4}"/>
            </c:ext>
          </c:extLst>
        </c:ser>
        <c:ser>
          <c:idx val="2"/>
          <c:order val="2"/>
          <c:tx>
            <c:strRef>
              <c:f>'[Diagram i Microsoft Word]Blad1'!$E$4:$E$5</c:f>
              <c:strCache>
                <c:ptCount val="2"/>
                <c:pt idx="0">
                  <c:v>Utredningar ang barn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'[Diagram i Microsoft Word]Blad1'!$B$6:$B$10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'[Diagram i Microsoft Word]Blad1'!$E$6:$E$10</c:f>
              <c:numCache>
                <c:formatCode>General</c:formatCode>
                <c:ptCount val="5"/>
                <c:pt idx="0">
                  <c:v>192</c:v>
                </c:pt>
                <c:pt idx="1">
                  <c:v>230</c:v>
                </c:pt>
                <c:pt idx="2">
                  <c:v>256</c:v>
                </c:pt>
                <c:pt idx="3">
                  <c:v>331</c:v>
                </c:pt>
                <c:pt idx="4">
                  <c:v>314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45-4C82-91F7-7C987BBCFED4}"/>
            </c:ext>
          </c:extLst>
        </c:ser>
        <c:ser>
          <c:idx val="3"/>
          <c:order val="3"/>
          <c:tx>
            <c:strRef>
              <c:f>'[Diagram i Microsoft Word]Blad1'!$F$4:$F$5</c:f>
              <c:strCache>
                <c:ptCount val="2"/>
                <c:pt idx="0">
                  <c:v>Institutionsplac av barn o unga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'[Diagram i Microsoft Word]Blad1'!$B$6:$B$10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'[Diagram i Microsoft Word]Blad1'!$F$6:$F$10</c:f>
              <c:numCache>
                <c:formatCode>General</c:formatCode>
                <c:ptCount val="5"/>
                <c:pt idx="0">
                  <c:v>28</c:v>
                </c:pt>
                <c:pt idx="1">
                  <c:v>28</c:v>
                </c:pt>
                <c:pt idx="2">
                  <c:v>32</c:v>
                </c:pt>
                <c:pt idx="3">
                  <c:v>27</c:v>
                </c:pt>
                <c:pt idx="4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045-4C82-91F7-7C987BBCFED4}"/>
            </c:ext>
          </c:extLst>
        </c:ser>
        <c:ser>
          <c:idx val="4"/>
          <c:order val="4"/>
          <c:tx>
            <c:strRef>
              <c:f>'[Diagram i Microsoft Word]Blad1'!$G$4:$G$5</c:f>
              <c:strCache>
                <c:ptCount val="2"/>
                <c:pt idx="0">
                  <c:v>Familjehemsplac av barn o unga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'[Diagram i Microsoft Word]Blad1'!$B$6:$B$10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'[Diagram i Microsoft Word]Blad1'!$G$6:$G$10</c:f>
              <c:numCache>
                <c:formatCode>General</c:formatCode>
                <c:ptCount val="5"/>
                <c:pt idx="0">
                  <c:v>37</c:v>
                </c:pt>
                <c:pt idx="1">
                  <c:v>43</c:v>
                </c:pt>
                <c:pt idx="2">
                  <c:v>52</c:v>
                </c:pt>
                <c:pt idx="3">
                  <c:v>44</c:v>
                </c:pt>
                <c:pt idx="4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045-4C82-91F7-7C987BBCF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8242560"/>
        <c:axId val="468243736"/>
      </c:barChart>
      <c:catAx>
        <c:axId val="46824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8243736"/>
        <c:crosses val="autoZero"/>
        <c:auto val="1"/>
        <c:lblAlgn val="ctr"/>
        <c:lblOffset val="100"/>
        <c:noMultiLvlLbl val="0"/>
      </c:catAx>
      <c:valAx>
        <c:axId val="468243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824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100"/>
              <a:t>Nyckeltal</a:t>
            </a:r>
            <a:r>
              <a:rPr lang="sv-SE" sz="1100" baseline="0"/>
              <a:t> ekonomiskt bistånd</a:t>
            </a:r>
            <a:endParaRPr lang="sv-SE" sz="11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Blad1!$D$18</c:f>
              <c:strCache>
                <c:ptCount val="1"/>
                <c:pt idx="0">
                  <c:v>Antal hushåll som sökt ekonomiskt bistånd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Blad1!$C$19:$C$23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Blad1!$D$19:$D$23</c:f>
              <c:numCache>
                <c:formatCode>General</c:formatCode>
                <c:ptCount val="5"/>
                <c:pt idx="0">
                  <c:v>376</c:v>
                </c:pt>
                <c:pt idx="1">
                  <c:v>364</c:v>
                </c:pt>
                <c:pt idx="2">
                  <c:v>330</c:v>
                </c:pt>
                <c:pt idx="3">
                  <c:v>268</c:v>
                </c:pt>
                <c:pt idx="4">
                  <c:v>237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3D-4724-93BF-E271DA882132}"/>
            </c:ext>
          </c:extLst>
        </c:ser>
        <c:ser>
          <c:idx val="1"/>
          <c:order val="1"/>
          <c:tx>
            <c:strRef>
              <c:f>Blad1!$E$18</c:f>
              <c:strCache>
                <c:ptCount val="1"/>
                <c:pt idx="0">
                  <c:v>Antal hushåll med ekonomiskt bistånd (snitt per månad)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Blad1!$C$19:$C$23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Blad1!$E$19:$E$23</c:f>
              <c:numCache>
                <c:formatCode>General</c:formatCode>
                <c:ptCount val="5"/>
                <c:pt idx="0">
                  <c:v>151</c:v>
                </c:pt>
                <c:pt idx="1">
                  <c:v>149</c:v>
                </c:pt>
                <c:pt idx="2">
                  <c:v>128</c:v>
                </c:pt>
                <c:pt idx="3">
                  <c:v>95</c:v>
                </c:pt>
                <c:pt idx="4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B3D-4724-93BF-E271DA882132}"/>
            </c:ext>
          </c:extLst>
        </c:ser>
        <c:ser>
          <c:idx val="2"/>
          <c:order val="2"/>
          <c:tx>
            <c:strRef>
              <c:f>Blad1!$F$18</c:f>
              <c:strCache>
                <c:ptCount val="1"/>
                <c:pt idx="0">
                  <c:v>Antal servicekonto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Blad1!$C$19:$C$23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Blad1!$F$19:$F$23</c:f>
              <c:numCache>
                <c:formatCode>General</c:formatCode>
                <c:ptCount val="5"/>
                <c:pt idx="0">
                  <c:v>28</c:v>
                </c:pt>
                <c:pt idx="1">
                  <c:v>25</c:v>
                </c:pt>
                <c:pt idx="2">
                  <c:v>15</c:v>
                </c:pt>
                <c:pt idx="3">
                  <c:v>18</c:v>
                </c:pt>
                <c:pt idx="4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B3D-4724-93BF-E271DA882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8238248"/>
        <c:axId val="468250008"/>
      </c:barChart>
      <c:catAx>
        <c:axId val="468238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8250008"/>
        <c:crosses val="autoZero"/>
        <c:auto val="1"/>
        <c:lblAlgn val="ctr"/>
        <c:lblOffset val="100"/>
        <c:noMultiLvlLbl val="0"/>
      </c:catAx>
      <c:valAx>
        <c:axId val="468250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8238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0F233E0-4454-477E-99F6-CFEE864AC48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354931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9C73D05-0BC3-49F0-81CB-CACFE5743046}" type="datetimeFigureOut">
              <a:rPr lang="sv-SE"/>
              <a:pPr>
                <a:defRPr/>
              </a:pPr>
              <a:t>2019-02-21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pPr lvl="0"/>
            <a:endParaRPr lang="sv-SE" noProof="0" smtClean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2135" tIns="46067" rIns="92135" bIns="46067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3B17896-0D81-47FD-B3EC-F44D2E515B2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64336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5124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F171605-C201-4631-B550-EECC0FA4C732}" type="slidenum">
              <a:rPr lang="sv-SE" altLang="sv-SE" sz="1200"/>
              <a:pPr/>
              <a:t>1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3336894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>
              <a:latin typeface="CG Omega" panose="020B0502050508020304" pitchFamily="34" charset="0"/>
            </a:endParaRPr>
          </a:p>
          <a:p>
            <a:endParaRPr lang="sv-SE" altLang="sv-SE" dirty="0" smtClean="0">
              <a:latin typeface="CG Omega" panose="020B0502050508020304" pitchFamily="34" charset="0"/>
            </a:endParaRPr>
          </a:p>
          <a:p>
            <a:endParaRPr lang="sv-SE" altLang="sv-SE" dirty="0" smtClean="0">
              <a:latin typeface="CG Omega" panose="020B0502050508020304" pitchFamily="34" charset="0"/>
            </a:endParaRPr>
          </a:p>
          <a:p>
            <a:endParaRPr lang="sv-SE" altLang="sv-SE" dirty="0" smtClean="0"/>
          </a:p>
        </p:txBody>
      </p:sp>
      <p:sp>
        <p:nvSpPr>
          <p:cNvPr id="5124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AC65613-33EA-4B32-A945-DFA845BB79D2}" type="slidenum">
              <a:rPr lang="sv-SE" altLang="sv-SE" sz="1200" smtClean="0"/>
              <a:pPr/>
              <a:t>14</a:t>
            </a:fld>
            <a:endParaRPr lang="sv-SE" altLang="sv-SE" sz="1200" smtClean="0"/>
          </a:p>
        </p:txBody>
      </p:sp>
    </p:spTree>
    <p:extLst>
      <p:ext uri="{BB962C8B-B14F-4D97-AF65-F5344CB8AC3E}">
        <p14:creationId xmlns:p14="http://schemas.microsoft.com/office/powerpoint/2010/main" val="4093036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17896-0D81-47FD-B3EC-F44D2E515B24}" type="slidenum">
              <a:rPr lang="sv-SE" altLang="sv-SE" smtClean="0"/>
              <a:pPr>
                <a:defRPr/>
              </a:pPr>
              <a:t>15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2880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17896-0D81-47FD-B3EC-F44D2E515B24}" type="slidenum">
              <a:rPr lang="sv-SE" altLang="sv-SE" smtClean="0"/>
              <a:pPr>
                <a:defRPr/>
              </a:pPr>
              <a:t>16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40636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17896-0D81-47FD-B3EC-F44D2E515B24}" type="slidenum">
              <a:rPr lang="sv-SE" altLang="sv-SE" smtClean="0"/>
              <a:pPr>
                <a:defRPr/>
              </a:pPr>
              <a:t>18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52380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v-SE" altLang="sv-SE" b="1" dirty="0" smtClean="0"/>
              <a:t>Investeringar</a:t>
            </a:r>
          </a:p>
          <a:p>
            <a:pPr lvl="0"/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34870 Projektorer/nätverk 533 tkr, förbrukat 97 tkr. Sena investeringar </a:t>
            </a:r>
            <a:r>
              <a:rPr lang="sv-S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pga</a:t>
            </a: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förseningar i upphandlingen under hösten 2017</a:t>
            </a:r>
            <a:b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v-S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Återstående medel i projektet föreslås föras över till 2019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34872 LMS-system grundskola 300 tkr.</a:t>
            </a:r>
          </a:p>
          <a:p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Uppstartskostnaderna avsåg ingen investering. </a:t>
            </a:r>
          </a:p>
          <a:p>
            <a:r>
              <a:rPr lang="sv-SE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Projektet föreslås avslutas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altLang="sv-SE" dirty="0" smtClean="0"/>
          </a:p>
        </p:txBody>
      </p:sp>
      <p:sp>
        <p:nvSpPr>
          <p:cNvPr id="39940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DD2FBBE-D434-4FEB-B333-2EA62FCCD158}" type="slidenum">
              <a:rPr lang="sv-SE" altLang="sv-SE" sz="1200"/>
              <a:pPr/>
              <a:t>19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4128167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22532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52475" indent="-288925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8875" indent="-231775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22425" indent="-231775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85975" indent="-231775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43175" indent="-2317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00375" indent="-2317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57575" indent="-2317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14775" indent="-2317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B609870-A7E8-47A6-BE2B-BAA144F3178C}" type="slidenum">
              <a:rPr lang="sv-SE" altLang="sv-SE" sz="1200" smtClean="0">
                <a:solidFill>
                  <a:srgbClr val="000000"/>
                </a:solidFill>
              </a:rPr>
              <a:pPr/>
              <a:t>2</a:t>
            </a:fld>
            <a:endParaRPr lang="sv-SE" altLang="sv-SE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46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7172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822A41D-2A14-4D08-9F24-91A1EDBCF994}" type="slidenum">
              <a:rPr lang="sv-SE" altLang="sv-SE" sz="1200"/>
              <a:pPr/>
              <a:t>3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3273714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sv-SE" dirty="0"/>
          </a:p>
        </p:txBody>
      </p:sp>
      <p:sp>
        <p:nvSpPr>
          <p:cNvPr id="1126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3728E1B-E028-4D78-8365-71703FB0DC9F}" type="slidenum">
              <a:rPr lang="sv-SE" altLang="sv-SE" sz="1200"/>
              <a:pPr/>
              <a:t>4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1258073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sv-SE" dirty="0"/>
          </a:p>
        </p:txBody>
      </p:sp>
      <p:sp>
        <p:nvSpPr>
          <p:cNvPr id="1126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3728E1B-E028-4D78-8365-71703FB0DC9F}" type="slidenum">
              <a:rPr lang="sv-SE" altLang="sv-SE" sz="1200"/>
              <a:pPr/>
              <a:t>5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113431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sv-SE" dirty="0"/>
          </a:p>
        </p:txBody>
      </p:sp>
      <p:sp>
        <p:nvSpPr>
          <p:cNvPr id="1126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3728E1B-E028-4D78-8365-71703FB0DC9F}" type="slidenum">
              <a:rPr lang="sv-SE" altLang="sv-SE" sz="1200"/>
              <a:pPr/>
              <a:t>7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100431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Avser 17 ämnen. Övriga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siffror räknas på 16 ämnen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126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3728E1B-E028-4D78-8365-71703FB0DC9F}" type="slidenum">
              <a:rPr lang="sv-SE" altLang="sv-SE" sz="1200"/>
              <a:pPr/>
              <a:t>8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4167666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dirty="0" smtClean="0"/>
          </a:p>
        </p:txBody>
      </p:sp>
      <p:sp>
        <p:nvSpPr>
          <p:cNvPr id="1331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EC3A024-23DD-41E9-9B7C-9B064178EEC1}" type="slidenum">
              <a:rPr lang="sv-SE" altLang="sv-SE" sz="1200"/>
              <a:pPr/>
              <a:t>9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1286641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364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7713" indent="-28733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5093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11313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71688" indent="-230188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288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860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432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00488" indent="-2301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E818ECB-3D9E-4C21-B28A-F40D0CA6AB85}" type="slidenum">
              <a:rPr lang="sv-SE" altLang="sv-SE" sz="1200"/>
              <a:pPr/>
              <a:t>12</a:t>
            </a:fld>
            <a:endParaRPr lang="sv-SE" altLang="sv-SE" sz="1200"/>
          </a:p>
        </p:txBody>
      </p:sp>
    </p:spTree>
    <p:extLst>
      <p:ext uri="{BB962C8B-B14F-4D97-AF65-F5344CB8AC3E}">
        <p14:creationId xmlns:p14="http://schemas.microsoft.com/office/powerpoint/2010/main" val="3945688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8C99E-253E-40C3-880E-45642DB7E71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207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6418D-2941-47F7-9482-90652FE92B8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23064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63ED5-9732-4F97-B591-3592F8506CC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512697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6934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A6BC9-8179-4298-B16E-9705BDAA5B1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76565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20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75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838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985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32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67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62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A93BA-CCD8-4514-BCB2-1186C416B39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175711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12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797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68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7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047AF-778E-4019-A308-A313827180C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50337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97D6-89C4-4DD6-92AA-F9DADFDE3EE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7458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147A7-71EF-4D9F-9597-E2A06D1F133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06057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D18B9-CF63-4AD0-A92D-3DE3043FBFD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90796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1226F-FAE5-4854-B38F-EC178187E560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1884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1A7C8-057B-4CE8-A5AB-7077D3DE31DD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74317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9BE42-9787-47DE-96D2-5F6C5E0F766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9263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6934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785E4F6-6964-4280-A233-C33B5FF5D5AC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508000"/>
          </a:xfrm>
          <a:prstGeom prst="rect">
            <a:avLst/>
          </a:prstGeom>
          <a:solidFill>
            <a:srgbClr val="D46C24"/>
          </a:solidFill>
          <a:ln w="9525">
            <a:solidFill>
              <a:srgbClr val="D46C24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defRPr/>
            </a:pPr>
            <a:endParaRPr lang="sv-SE" altLang="sv-SE" sz="2400" smtClean="0"/>
          </a:p>
        </p:txBody>
      </p:sp>
      <p:pic>
        <p:nvPicPr>
          <p:cNvPr id="1032" name="Picture 8" descr="Naturligaskal_Sbg_O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679450"/>
            <a:ext cx="985838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2/21/2019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778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60956" y="1124744"/>
            <a:ext cx="6631324" cy="5009854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sv-SE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95325" y="681038"/>
            <a:ext cx="6934200" cy="5873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och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0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1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860032" y="597475"/>
            <a:ext cx="159691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CG Omega" panose="020B0502050508020304" pitchFamily="34" charset="0"/>
                <a:ea typeface="Times New Roman" panose="02020603050405020304" pitchFamily="18" charset="0"/>
              </a:rPr>
              <a:t>Nyckeltal</a:t>
            </a:r>
            <a:endParaRPr kumimoji="0" lang="sv-SE" altLang="sv-S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G Omega" panose="020B0502050508020304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799" y="6429818"/>
            <a:ext cx="7459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   Mätpunkt 1 november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** Mätpunkt 1 november, avser vikariat och allmän visstidsanställning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*** Antal arbetade timmar under året /årsarbetstid. Avser timanställda, PAN-anställda, säsongsanställda samt bidragsanställningar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ktangel med rundade hörn 8"/>
          <p:cNvSpPr/>
          <p:nvPr/>
        </p:nvSpPr>
        <p:spPr bwMode="auto">
          <a:xfrm>
            <a:off x="7334856" y="3320864"/>
            <a:ext cx="1637564" cy="648072"/>
          </a:xfrm>
          <a:prstGeom prst="roundRect">
            <a:avLst/>
          </a:prstGeom>
          <a:solidFill>
            <a:srgbClr val="7B31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Sjukfrånvaro 5,7 %</a:t>
            </a:r>
          </a:p>
        </p:txBody>
      </p:sp>
      <p:sp>
        <p:nvSpPr>
          <p:cNvPr id="15" name="Rektangel med rundade hörn 14"/>
          <p:cNvSpPr/>
          <p:nvPr/>
        </p:nvSpPr>
        <p:spPr bwMode="auto">
          <a:xfrm>
            <a:off x="7334856" y="2471180"/>
            <a:ext cx="1637564" cy="648072"/>
          </a:xfrm>
          <a:prstGeom prst="roundRect">
            <a:avLst/>
          </a:prstGeom>
          <a:solidFill>
            <a:srgbClr val="7B31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Budgetram 386 Mkr</a:t>
            </a:r>
          </a:p>
        </p:txBody>
      </p:sp>
      <p:sp>
        <p:nvSpPr>
          <p:cNvPr id="16" name="Rektangel med rundade hörn 15"/>
          <p:cNvSpPr/>
          <p:nvPr/>
        </p:nvSpPr>
        <p:spPr bwMode="auto">
          <a:xfrm>
            <a:off x="7350571" y="4170548"/>
            <a:ext cx="1637564" cy="986644"/>
          </a:xfrm>
          <a:prstGeom prst="roundRect">
            <a:avLst/>
          </a:prstGeom>
          <a:solidFill>
            <a:srgbClr val="7B31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Anställda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532 tillsvidare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800" dirty="0" smtClean="0">
                <a:solidFill>
                  <a:schemeClr val="bg1"/>
                </a:solidFill>
                <a:latin typeface="Arial" charset="0"/>
                <a:ea typeface="ＭＳ Ｐゴシック" pitchFamily="1" charset="-128"/>
              </a:rPr>
              <a:t>79 visstid</a:t>
            </a:r>
            <a:endParaRPr kumimoji="0" lang="sv-S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7" name="Rektangel med rundade hörn 16"/>
          <p:cNvSpPr/>
          <p:nvPr/>
        </p:nvSpPr>
        <p:spPr bwMode="auto">
          <a:xfrm>
            <a:off x="7334856" y="5358804"/>
            <a:ext cx="1637564" cy="986644"/>
          </a:xfrm>
          <a:prstGeom prst="roundRect">
            <a:avLst/>
          </a:prstGeom>
          <a:solidFill>
            <a:srgbClr val="7B313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Syss.grad</a:t>
            </a:r>
            <a:r>
              <a:rPr kumimoji="0" lang="sv-S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Kvinnor 96</a:t>
            </a:r>
            <a:r>
              <a:rPr kumimoji="0" lang="sv-SE" sz="1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pitchFamily="1" charset="-128"/>
              </a:rPr>
              <a:t> %</a:t>
            </a:r>
            <a:endParaRPr kumimoji="0" lang="sv-S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800" smtClean="0">
                <a:solidFill>
                  <a:schemeClr val="bg1"/>
                </a:solidFill>
                <a:latin typeface="Arial" charset="0"/>
                <a:ea typeface="ＭＳ Ｐゴシック" pitchFamily="1" charset="-128"/>
              </a:rPr>
              <a:t>Män 98 </a:t>
            </a:r>
            <a:r>
              <a:rPr lang="sv-SE" sz="1800" dirty="0" smtClean="0">
                <a:solidFill>
                  <a:schemeClr val="bg1"/>
                </a:solidFill>
                <a:latin typeface="Arial" charset="0"/>
                <a:ea typeface="ＭＳ Ｐゴシック" pitchFamily="1" charset="-128"/>
              </a:rPr>
              <a:t>%</a:t>
            </a:r>
            <a:endParaRPr kumimoji="0" lang="sv-SE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944736"/>
              </p:ext>
            </p:extLst>
          </p:nvPr>
        </p:nvGraphicFramePr>
        <p:xfrm>
          <a:off x="870080" y="1410197"/>
          <a:ext cx="5533390" cy="47244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96540"/>
                <a:gridCol w="723900"/>
                <a:gridCol w="902970"/>
                <a:gridCol w="110998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Ekonomi tkr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Bokslut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Bokslut 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Budget-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avvikelse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Verksamheten intäkter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106 984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82 182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sv-SE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+</a:t>
                      </a: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5 856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Verksamheten kostnader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-486 110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-458 395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</a:t>
                      </a:r>
                      <a:r>
                        <a:rPr lang="sv-SE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+</a:t>
                      </a: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4 348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varav personalkostnader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-289 877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-297 607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</a:t>
                      </a:r>
                      <a:r>
                        <a:rPr lang="sv-SE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-</a:t>
                      </a:r>
                      <a:r>
                        <a:rPr lang="sv-SE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5 490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Verksamhetens nettokostnader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-379 126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-376 213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+10 204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Budgetram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-379 377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-386 417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Driftbudgetavvikelser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+251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+10 204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Nettoinvesteringar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-1 179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-1 714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Personalbild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Antal inrättade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480,48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504,36</a:t>
                      </a: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sjukfrånvaro i procent av tillgänglig arbetstid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5,7 %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5,7 %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Dag 1-14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2,1 %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2,4 %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Dag 15-90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0,8 %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0,8 %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Dag 91-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2,8 %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2,4 %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Antal anställda personer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Tillsvidareanställda*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547 pers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532 </a:t>
                      </a:r>
                      <a:r>
                        <a:rPr lang="sv-SE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pers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Visstidsanställda**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 pers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 </a:t>
                      </a:r>
                      <a:r>
                        <a:rPr lang="sv-SE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pers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Medelsysselsättningsgrad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Kvinnor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95,1 %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95,7 %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Män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94,0 %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98,0 %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 bwMode="auto">
          <a:xfrm>
            <a:off x="0" y="0"/>
            <a:ext cx="9156700" cy="548680"/>
          </a:xfrm>
          <a:prstGeom prst="rect">
            <a:avLst/>
          </a:prstGeom>
          <a:solidFill>
            <a:srgbClr val="D16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350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ort 10"/>
          <p:cNvSpPr/>
          <p:nvPr/>
        </p:nvSpPr>
        <p:spPr bwMode="auto">
          <a:xfrm>
            <a:off x="3059832" y="1581199"/>
            <a:ext cx="1518549" cy="311054"/>
          </a:xfrm>
          <a:prstGeom prst="flowChartPunchedCard">
            <a:avLst/>
          </a:prstGeom>
          <a:solidFill>
            <a:srgbClr val="7B31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048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736420" y="1557337"/>
            <a:ext cx="823753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174A52"/>
                </a:solidFill>
                <a:latin typeface="CG Omega" pitchFamily="34" charset="0"/>
              </a:rPr>
              <a:t>Framtida utveckling </a:t>
            </a: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Grundskola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0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Samverkan för bästa skola. </a:t>
            </a:r>
          </a:p>
        </p:txBody>
      </p:sp>
      <p:sp>
        <p:nvSpPr>
          <p:cNvPr id="2048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886635" y="3122059"/>
            <a:ext cx="7488758" cy="1631216"/>
          </a:xfrm>
          <a:prstGeom prst="rect">
            <a:avLst/>
          </a:prstGeom>
          <a:ln>
            <a:solidFill>
              <a:srgbClr val="9BBB59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Å</a:t>
            </a:r>
            <a:r>
              <a:rPr lang="sv-S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tgärder </a:t>
            </a: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för att </a:t>
            </a:r>
            <a:r>
              <a:rPr lang="sv-S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öka kunskapsresultaten</a:t>
            </a: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t.ex.</a:t>
            </a:r>
            <a:endParaRPr lang="sv-S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Handledning till rektorer</a:t>
            </a:r>
            <a:endParaRPr lang="sv-S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Handledning och processtöd till förstelärare</a:t>
            </a:r>
            <a:endParaRPr lang="sv-S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Processledning kring analys, mål och uppföljningsarbete, samt</a:t>
            </a:r>
            <a:endParaRPr lang="sv-S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­– Utbildning i analys, mål och uppföljningsarbete för lärare</a:t>
            </a:r>
            <a:endParaRPr lang="sv-SE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886635" y="5064253"/>
            <a:ext cx="8225722" cy="1323439"/>
          </a:xfrm>
          <a:prstGeom prst="rect">
            <a:avLst/>
          </a:prstGeom>
          <a:ln>
            <a:solidFill>
              <a:srgbClr val="7B313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Åtgärder </a:t>
            </a: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för en </a:t>
            </a:r>
            <a:r>
              <a:rPr lang="sv-S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ökad likvärdighet</a:t>
            </a: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sv-S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Handledning och processtöd för </a:t>
            </a:r>
            <a:r>
              <a:rPr lang="sv-S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elevhälsopersonalen </a:t>
            </a: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på skolenheterna</a:t>
            </a: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Elevhälsans förstärkta uppdrag med fokus på en inkluderande </a:t>
            </a:r>
            <a:r>
              <a:rPr lang="sv-S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undervisning</a:t>
            </a:r>
            <a:endParaRPr lang="sv-S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845945" algn="l"/>
                <a:tab pos="3257550" algn="l"/>
                <a:tab pos="4596765" algn="l"/>
              </a:tabLs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­– Stärka de olika professionerna i elevhälsan</a:t>
            </a:r>
            <a:endParaRPr lang="sv-SE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209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ort 10"/>
          <p:cNvSpPr/>
          <p:nvPr/>
        </p:nvSpPr>
        <p:spPr bwMode="auto">
          <a:xfrm>
            <a:off x="3059832" y="1581199"/>
            <a:ext cx="1518549" cy="311054"/>
          </a:xfrm>
          <a:prstGeom prst="flowChartPunchedCard">
            <a:avLst/>
          </a:prstGeom>
          <a:solidFill>
            <a:srgbClr val="7B31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048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736420" y="1557337"/>
            <a:ext cx="823753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174A52"/>
                </a:solidFill>
                <a:latin typeface="CG Omega" pitchFamily="34" charset="0"/>
              </a:rPr>
              <a:t>Framtida utveckling </a:t>
            </a: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Grundskola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0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Förberedelseklass, modersmål &amp; studiehandledning. </a:t>
            </a:r>
            <a:r>
              <a:rPr lang="sv-SE" sz="1600" dirty="0" smtClean="0">
                <a:solidFill>
                  <a:srgbClr val="000000"/>
                </a:solidFill>
                <a:latin typeface="CG Omega" pitchFamily="34" charset="0"/>
              </a:rPr>
              <a:t>En tidig integrering.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Centrala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Barn- och Elevhälsan – CBEH och skolornas lokala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elevhälsoteam.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Förskoleklassen. </a:t>
            </a:r>
            <a:r>
              <a:rPr lang="sv-SE" sz="1600" dirty="0" smtClean="0">
                <a:solidFill>
                  <a:srgbClr val="000000"/>
                </a:solidFill>
                <a:latin typeface="CG Omega" pitchFamily="34" charset="0"/>
              </a:rPr>
              <a:t>Obligatorisk 2018</a:t>
            </a:r>
            <a:r>
              <a:rPr lang="sv-SE" sz="1600" dirty="0">
                <a:solidFill>
                  <a:srgbClr val="000000"/>
                </a:solidFill>
                <a:latin typeface="CG Omega" pitchFamily="34" charset="0"/>
              </a:rPr>
              <a:t>. 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Kompetensförsörjning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och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rekrytering</a:t>
            </a:r>
          </a:p>
        </p:txBody>
      </p:sp>
      <p:sp>
        <p:nvSpPr>
          <p:cNvPr id="20488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01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rt 11"/>
          <p:cNvSpPr/>
          <p:nvPr/>
        </p:nvSpPr>
        <p:spPr bwMode="auto">
          <a:xfrm>
            <a:off x="749195" y="1906587"/>
            <a:ext cx="1014493" cy="311054"/>
          </a:xfrm>
          <a:prstGeom prst="flowChartPunchedCard">
            <a:avLst/>
          </a:prstGeom>
          <a:solidFill>
            <a:srgbClr val="969E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4344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786144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Analys av årets avvikelse 2018                                 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Särskola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Överskottet om </a:t>
            </a:r>
            <a:r>
              <a:rPr lang="sv-SE" altLang="sv-SE" sz="2000" b="1" dirty="0" smtClean="0">
                <a:latin typeface="CG Omega" pitchFamily="34" charset="0"/>
              </a:rPr>
              <a:t>+ 2 890  </a:t>
            </a:r>
            <a:r>
              <a:rPr lang="sv-SE" altLang="sv-SE" sz="1600" dirty="0" smtClean="0">
                <a:latin typeface="CG Omega" pitchFamily="34" charset="0"/>
              </a:rPr>
              <a:t>(2017: +1 627 tkr 2016: +1 835 tkr) </a:t>
            </a:r>
            <a:r>
              <a:rPr lang="sv-SE" altLang="sv-SE" sz="2000" dirty="0" smtClean="0">
                <a:latin typeface="CG Omega" pitchFamily="34" charset="0"/>
              </a:rPr>
              <a:t>är kopplat till: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Interkommunal intäkter netto +1 845 tkr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Minskade personalkostnader  +1 045 tkr</a:t>
            </a:r>
          </a:p>
        </p:txBody>
      </p:sp>
      <p:sp>
        <p:nvSpPr>
          <p:cNvPr id="2" name="Rektangel 1"/>
          <p:cNvSpPr/>
          <p:nvPr/>
        </p:nvSpPr>
        <p:spPr>
          <a:xfrm>
            <a:off x="5788264" y="5143757"/>
            <a:ext cx="305913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Ekonomi: Särskolan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Grundsärskolan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+2 338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Gymnasiesärskola	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+552 tkr</a:t>
            </a:r>
            <a:endParaRPr lang="sv-S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6398465" y="4757167"/>
            <a:ext cx="1794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Ekonomi 2018</a:t>
            </a:r>
            <a:endParaRPr lang="sv-SE" altLang="sv-SE" b="1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644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ort 7"/>
          <p:cNvSpPr/>
          <p:nvPr/>
        </p:nvSpPr>
        <p:spPr bwMode="auto">
          <a:xfrm>
            <a:off x="2987825" y="1671638"/>
            <a:ext cx="1008111" cy="311054"/>
          </a:xfrm>
          <a:prstGeom prst="flowChartPunchedCard">
            <a:avLst/>
          </a:prstGeom>
          <a:solidFill>
            <a:srgbClr val="969E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253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253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253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683568" y="1671638"/>
            <a:ext cx="823753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174A52"/>
                </a:solidFill>
                <a:latin typeface="CG Omega" pitchFamily="34" charset="0"/>
              </a:rPr>
              <a:t>Framtida utveckling </a:t>
            </a: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Särskola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0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Beräkning av kommande platsbehov.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B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ristande lokalmässiga förutsättningar. 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Inkludering och individanpassning.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Personalförsörjning. 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000" dirty="0">
              <a:solidFill>
                <a:srgbClr val="000000"/>
              </a:solidFill>
              <a:latin typeface="CG Omega" pitchFamily="34" charset="0"/>
            </a:endParaRPr>
          </a:p>
        </p:txBody>
      </p:sp>
      <p:sp>
        <p:nvSpPr>
          <p:cNvPr id="225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69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ort 9"/>
          <p:cNvSpPr/>
          <p:nvPr/>
        </p:nvSpPr>
        <p:spPr bwMode="auto">
          <a:xfrm>
            <a:off x="749195" y="1906587"/>
            <a:ext cx="3390757" cy="311054"/>
          </a:xfrm>
          <a:prstGeom prst="flowChartPunchedCard">
            <a:avLst/>
          </a:prstGeom>
          <a:solidFill>
            <a:srgbClr val="63ADA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6934200" cy="731838"/>
          </a:xfrm>
        </p:spPr>
        <p:txBody>
          <a:bodyPr/>
          <a:lstStyle/>
          <a:p>
            <a:r>
              <a:rPr lang="sv-SE" altLang="sv-SE" smtClean="0"/>
              <a:t/>
            </a:r>
            <a:br>
              <a:rPr lang="sv-SE" altLang="sv-SE" smtClean="0"/>
            </a:br>
            <a:endParaRPr lang="sv-SE" altLang="sv-SE" smtClean="0"/>
          </a:p>
        </p:txBody>
      </p:sp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3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65759" y="1268413"/>
            <a:ext cx="4118099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Analys </a:t>
            </a:r>
            <a:r>
              <a:rPr lang="sv-SE" altLang="sv-SE" sz="2000" b="1" dirty="0">
                <a:latin typeface="CG Omega" pitchFamily="34" charset="0"/>
              </a:rPr>
              <a:t>av årets avvikelse </a:t>
            </a:r>
            <a:r>
              <a:rPr lang="sv-SE" altLang="sv-SE" sz="2000" b="1" dirty="0" smtClean="0">
                <a:latin typeface="CG Omega" pitchFamily="34" charset="0"/>
              </a:rPr>
              <a:t>2018                                 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Individ- och familjeomsorgen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Överskottet om </a:t>
            </a:r>
            <a:r>
              <a:rPr lang="sv-SE" altLang="sv-SE" sz="2000" b="1" dirty="0" smtClean="0">
                <a:latin typeface="CG Omega" pitchFamily="34" charset="0"/>
              </a:rPr>
              <a:t>+ 6 663 tkr </a:t>
            </a:r>
            <a:r>
              <a:rPr lang="sv-SE" altLang="sv-SE" sz="1600" dirty="0" smtClean="0">
                <a:latin typeface="CG Omega" pitchFamily="34" charset="0"/>
              </a:rPr>
              <a:t>(2017: -656 tkr, 2016: 11 077 tkr) </a:t>
            </a:r>
            <a:r>
              <a:rPr lang="sv-SE" altLang="sv-SE" sz="2000" dirty="0" smtClean="0">
                <a:latin typeface="CG Omega" pitchFamily="34" charset="0"/>
              </a:rPr>
              <a:t>är kopplat till: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solidFill>
                <a:srgbClr val="FF0000"/>
              </a:solidFill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Minskade placeringskostnader Barn o unga 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Minskade kontaktpersoner o kontaktfamiljer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Vakanta tjänster inom Öppen vård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Minskade omkostnader o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>
                <a:latin typeface="CG Omega" pitchFamily="34" charset="0"/>
              </a:rPr>
              <a:t> </a:t>
            </a:r>
            <a:r>
              <a:rPr lang="sv-SE" altLang="sv-SE" sz="2000" dirty="0" smtClean="0">
                <a:latin typeface="CG Omega" pitchFamily="34" charset="0"/>
              </a:rPr>
              <a:t>    arvode inom Familjehemsvård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95325" y="681038"/>
            <a:ext cx="69342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sv-SE" altLang="sv-SE" sz="2400" b="1" kern="0" dirty="0" smtClean="0">
                <a:latin typeface="CG Omega" panose="020B0502050508020304" pitchFamily="34" charset="0"/>
              </a:rPr>
              <a:t>Barn- och utbildningsnämnden</a:t>
            </a:r>
            <a:br>
              <a:rPr lang="sv-SE" altLang="sv-SE" sz="2400" b="1" kern="0" dirty="0" smtClean="0">
                <a:latin typeface="CG Omega" panose="020B0502050508020304" pitchFamily="34" charset="0"/>
              </a:rPr>
            </a:br>
            <a:endParaRPr lang="sv-SE" altLang="sv-SE" sz="2400" b="1" kern="0" dirty="0" smtClean="0">
              <a:latin typeface="CG Omega" panose="020B0502050508020304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4644008" y="2564904"/>
            <a:ext cx="4298826" cy="40318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Ekonomi: IFO total (nettoavvikelse)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Alkoholtillstånd/tillsyn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- 38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Institutionsvård vuxna	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- 1 217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Institutionsvård barn o ungdom	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+ 5 401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Familjehemsvård för barn  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+ 803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Öppen vård, vuxna	   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   + 330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Öppen vård, barn o ungdom	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- 148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Kontaktperson/Kontaktfamilj	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+ 906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Barn- och ungdomsvård          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+ 365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Budget o skuldrådgivning	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+ 36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Bidrag till föreningar	   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     + 94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Ekonomiskt bistånd	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   + 268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Familjerätt o Familjerådgivning	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-54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Gem. Adm. Ind. och fam. omsorg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- 168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Flyktingverksamhet	   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     + 53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Ensamkommande barn           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+ 32 tkr</a:t>
            </a:r>
          </a:p>
        </p:txBody>
      </p:sp>
      <p:sp>
        <p:nvSpPr>
          <p:cNvPr id="11" name="Rektangel 10"/>
          <p:cNvSpPr/>
          <p:nvPr/>
        </p:nvSpPr>
        <p:spPr>
          <a:xfrm>
            <a:off x="6084024" y="2235094"/>
            <a:ext cx="1794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Ekonomi 2018</a:t>
            </a:r>
            <a:endParaRPr lang="sv-SE" altLang="sv-SE" b="1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831652" y="1781145"/>
            <a:ext cx="2274158" cy="400110"/>
          </a:xfrm>
          <a:prstGeom prst="rect">
            <a:avLst/>
          </a:prstGeom>
          <a:solidFill>
            <a:srgbClr val="F7CE2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v-SE" sz="2000" dirty="0" smtClean="0"/>
              <a:t>IFO övergripande</a:t>
            </a:r>
            <a:endParaRPr lang="sv-SE" altLang="sv-SE" sz="2000" dirty="0">
              <a:latin typeface="CG Omeg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644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27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561666" y="5550741"/>
            <a:ext cx="5328518" cy="413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3" name="Kort 22"/>
          <p:cNvSpPr/>
          <p:nvPr/>
        </p:nvSpPr>
        <p:spPr bwMode="auto">
          <a:xfrm>
            <a:off x="4607045" y="900047"/>
            <a:ext cx="1922718" cy="311054"/>
          </a:xfrm>
          <a:prstGeom prst="flowChartPunchedCard">
            <a:avLst/>
          </a:prstGeom>
          <a:solidFill>
            <a:srgbClr val="63ADA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4644008" y="863582"/>
            <a:ext cx="2403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b="1" dirty="0" smtClean="0">
                <a:solidFill>
                  <a:srgbClr val="FFFFFF"/>
                </a:solidFill>
                <a:latin typeface="CG Omega" pitchFamily="34" charset="0"/>
              </a:rPr>
              <a:t>Barn- och unga</a:t>
            </a:r>
            <a:endParaRPr lang="sv-SE" dirty="0"/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752713" y="1197344"/>
            <a:ext cx="60293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utfall verksamhet och ekonomi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508144401"/>
              </p:ext>
            </p:extLst>
          </p:nvPr>
        </p:nvGraphicFramePr>
        <p:xfrm>
          <a:off x="809020" y="1905369"/>
          <a:ext cx="6643300" cy="465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358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277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277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27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4" name="Tår 3"/>
          <p:cNvSpPr/>
          <p:nvPr/>
        </p:nvSpPr>
        <p:spPr bwMode="auto">
          <a:xfrm>
            <a:off x="2607483" y="4538642"/>
            <a:ext cx="2232248" cy="1800200"/>
          </a:xfrm>
          <a:prstGeom prst="teardrop">
            <a:avLst/>
          </a:prstGeom>
          <a:solidFill>
            <a:srgbClr val="F7CE2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5" name="Tår 14"/>
          <p:cNvSpPr/>
          <p:nvPr/>
        </p:nvSpPr>
        <p:spPr bwMode="auto">
          <a:xfrm>
            <a:off x="102129" y="4538642"/>
            <a:ext cx="2232248" cy="1800200"/>
          </a:xfrm>
          <a:prstGeom prst="teardrop">
            <a:avLst/>
          </a:prstGeom>
          <a:solidFill>
            <a:srgbClr val="F7CE2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6" name="Tår 15"/>
          <p:cNvSpPr/>
          <p:nvPr/>
        </p:nvSpPr>
        <p:spPr bwMode="auto">
          <a:xfrm>
            <a:off x="5193129" y="4538642"/>
            <a:ext cx="2232248" cy="1800200"/>
          </a:xfrm>
          <a:prstGeom prst="teardrop">
            <a:avLst/>
          </a:prstGeom>
          <a:solidFill>
            <a:srgbClr val="F7CE2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5" name="Rektangel 4"/>
          <p:cNvSpPr/>
          <p:nvPr/>
        </p:nvSpPr>
        <p:spPr bwMode="auto">
          <a:xfrm>
            <a:off x="7812359" y="681342"/>
            <a:ext cx="1136465" cy="14515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8" name="Rubrik 3"/>
          <p:cNvSpPr txBox="1">
            <a:spLocks/>
          </p:cNvSpPr>
          <p:nvPr/>
        </p:nvSpPr>
        <p:spPr bwMode="auto">
          <a:xfrm>
            <a:off x="1472087" y="2685131"/>
            <a:ext cx="5443568" cy="3908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sv-SE" altLang="sv-SE" sz="2400" kern="0" dirty="0" smtClean="0">
                <a:latin typeface="CG Omega" panose="020B0502050508020304" pitchFamily="34" charset="0"/>
              </a:rPr>
              <a:t>Tre ben för en hemmabaserad vård</a:t>
            </a:r>
          </a:p>
        </p:txBody>
      </p:sp>
      <p:sp>
        <p:nvSpPr>
          <p:cNvPr id="6" name="Likbent triangel 5"/>
          <p:cNvSpPr/>
          <p:nvPr/>
        </p:nvSpPr>
        <p:spPr bwMode="auto">
          <a:xfrm rot="10800000">
            <a:off x="1472088" y="3097097"/>
            <a:ext cx="617191" cy="1742345"/>
          </a:xfrm>
          <a:prstGeom prst="triangle">
            <a:avLst/>
          </a:prstGeom>
          <a:solidFill>
            <a:srgbClr val="F7CE2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0" name="Likbent triangel 19"/>
          <p:cNvSpPr/>
          <p:nvPr/>
        </p:nvSpPr>
        <p:spPr bwMode="auto">
          <a:xfrm rot="10800000">
            <a:off x="3869141" y="3084397"/>
            <a:ext cx="617191" cy="1742345"/>
          </a:xfrm>
          <a:prstGeom prst="triangle">
            <a:avLst/>
          </a:prstGeom>
          <a:solidFill>
            <a:srgbClr val="F7CE2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1" name="Likbent triangel 20"/>
          <p:cNvSpPr/>
          <p:nvPr/>
        </p:nvSpPr>
        <p:spPr bwMode="auto">
          <a:xfrm rot="10800000">
            <a:off x="6298464" y="3084397"/>
            <a:ext cx="617191" cy="1742345"/>
          </a:xfrm>
          <a:prstGeom prst="triangle">
            <a:avLst/>
          </a:prstGeom>
          <a:solidFill>
            <a:srgbClr val="F7CE2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619696" y="4946077"/>
            <a:ext cx="135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CG Omega" panose="020B0502050508020304" pitchFamily="34" charset="0"/>
              </a:rPr>
              <a:t>Bostad</a:t>
            </a:r>
            <a:endParaRPr lang="sv-SE" sz="2400" dirty="0">
              <a:latin typeface="CG Omega" panose="020B0502050508020304" pitchFamily="34" charset="0"/>
            </a:endParaRPr>
          </a:p>
        </p:txBody>
      </p:sp>
      <p:sp>
        <p:nvSpPr>
          <p:cNvPr id="23" name="textruta 22"/>
          <p:cNvSpPr txBox="1"/>
          <p:nvPr/>
        </p:nvSpPr>
        <p:spPr>
          <a:xfrm>
            <a:off x="2836577" y="4946371"/>
            <a:ext cx="2003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CG Omega" panose="020B0502050508020304" pitchFamily="34" charset="0"/>
              </a:rPr>
              <a:t>Sysselsättning</a:t>
            </a:r>
            <a:endParaRPr lang="sv-SE" sz="2400" dirty="0">
              <a:latin typeface="CG Omega" panose="020B0502050508020304" pitchFamily="34" charset="0"/>
            </a:endParaRPr>
          </a:p>
        </p:txBody>
      </p:sp>
      <p:sp>
        <p:nvSpPr>
          <p:cNvPr id="24" name="textruta 23"/>
          <p:cNvSpPr txBox="1"/>
          <p:nvPr/>
        </p:nvSpPr>
        <p:spPr>
          <a:xfrm>
            <a:off x="5328949" y="4749576"/>
            <a:ext cx="2104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 smtClean="0">
                <a:latin typeface="CG Omega" panose="020B0502050508020304" pitchFamily="34" charset="0"/>
              </a:rPr>
              <a:t>Psykosociala interventioner</a:t>
            </a:r>
            <a:endParaRPr lang="sv-SE" sz="2400" dirty="0">
              <a:latin typeface="CG Omega" panose="020B0502050508020304" pitchFamily="34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2178571" y="5060224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CG Omega" panose="020B0502050508020304" pitchFamily="34" charset="0"/>
              </a:rPr>
              <a:t>+</a:t>
            </a:r>
            <a:endParaRPr lang="sv-SE" sz="4000" dirty="0">
              <a:latin typeface="CG Omega" panose="020B0502050508020304" pitchFamily="34" charset="0"/>
            </a:endParaRPr>
          </a:p>
        </p:txBody>
      </p:sp>
      <p:sp>
        <p:nvSpPr>
          <p:cNvPr id="26" name="textruta 25"/>
          <p:cNvSpPr txBox="1"/>
          <p:nvPr/>
        </p:nvSpPr>
        <p:spPr>
          <a:xfrm>
            <a:off x="4699556" y="5055104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CG Omega" panose="020B0502050508020304" pitchFamily="34" charset="0"/>
              </a:rPr>
              <a:t>+</a:t>
            </a:r>
            <a:endParaRPr lang="sv-SE" sz="4000" dirty="0">
              <a:latin typeface="CG Omega" panose="020B0502050508020304" pitchFamily="34" charset="0"/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2966989" y="5582700"/>
            <a:ext cx="17489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>
                <a:latin typeface="CG Omega" panose="020B0502050508020304" pitchFamily="34" charset="0"/>
              </a:rPr>
              <a:t>Underlätta och ge förutsättningar</a:t>
            </a:r>
            <a:endParaRPr lang="sv-SE" sz="1400" dirty="0">
              <a:latin typeface="CG Omega" panose="020B0502050508020304" pitchFamily="34" charset="0"/>
            </a:endParaRPr>
          </a:p>
        </p:txBody>
      </p:sp>
      <p:sp>
        <p:nvSpPr>
          <p:cNvPr id="30" name="Rektangel 29"/>
          <p:cNvSpPr/>
          <p:nvPr/>
        </p:nvSpPr>
        <p:spPr>
          <a:xfrm>
            <a:off x="5506167" y="5580573"/>
            <a:ext cx="20513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>
                <a:solidFill>
                  <a:srgbClr val="000000"/>
                </a:solidFill>
                <a:latin typeface="CG Omega" pitchFamily="34" charset="0"/>
              </a:rPr>
              <a:t>Social metodik och effektiv organisation</a:t>
            </a:r>
            <a:endParaRPr lang="sv-SE" sz="1400" dirty="0"/>
          </a:p>
        </p:txBody>
      </p:sp>
      <p:sp>
        <p:nvSpPr>
          <p:cNvPr id="29" name="Rektangel 28"/>
          <p:cNvSpPr/>
          <p:nvPr/>
        </p:nvSpPr>
        <p:spPr>
          <a:xfrm>
            <a:off x="448428" y="5580462"/>
            <a:ext cx="1711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>
                <a:latin typeface="CG Omega" panose="020B0502050508020304" pitchFamily="34" charset="0"/>
              </a:rPr>
              <a:t>Underlätta och ge förutsättningar</a:t>
            </a:r>
            <a:endParaRPr lang="sv-SE" sz="1400" dirty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314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45121" y="137648"/>
            <a:ext cx="69342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sv-SE" altLang="sv-SE" sz="2400" b="1" kern="0" dirty="0" smtClean="0">
                <a:solidFill>
                  <a:schemeClr val="bg1"/>
                </a:solidFill>
                <a:latin typeface="CG Omega" panose="020B0502050508020304" pitchFamily="34" charset="0"/>
              </a:rPr>
              <a:t>Barn- och utbildningsnämnden</a:t>
            </a:r>
            <a:br>
              <a:rPr lang="sv-SE" altLang="sv-SE" sz="2400" b="1" kern="0" dirty="0" smtClean="0">
                <a:solidFill>
                  <a:schemeClr val="bg1"/>
                </a:solidFill>
                <a:latin typeface="CG Omega" panose="020B0502050508020304" pitchFamily="34" charset="0"/>
              </a:rPr>
            </a:br>
            <a:endParaRPr lang="sv-SE" altLang="sv-SE" sz="2400" b="1" kern="0" dirty="0" smtClean="0">
              <a:solidFill>
                <a:schemeClr val="bg1"/>
              </a:solidFill>
              <a:latin typeface="CG Omega" panose="020B0502050508020304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3133084" y="2005750"/>
            <a:ext cx="23762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7" name="Kort 6"/>
          <p:cNvSpPr/>
          <p:nvPr/>
        </p:nvSpPr>
        <p:spPr bwMode="auto">
          <a:xfrm>
            <a:off x="854116" y="998666"/>
            <a:ext cx="3789892" cy="311054"/>
          </a:xfrm>
          <a:prstGeom prst="flowChartPunchedCard">
            <a:avLst/>
          </a:prstGeom>
          <a:solidFill>
            <a:srgbClr val="63ADA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986110" y="946686"/>
            <a:ext cx="42939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b="1" dirty="0" smtClean="0">
                <a:solidFill>
                  <a:srgbClr val="FFFFFF"/>
                </a:solidFill>
                <a:latin typeface="CG Omega" pitchFamily="34" charset="0"/>
              </a:rPr>
              <a:t>Försörjning, Integration, Arbete</a:t>
            </a:r>
            <a:endParaRPr lang="sv-SE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58825" y="476250"/>
            <a:ext cx="693420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sv-SE" altLang="sv-SE" sz="2400" b="1" kern="0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kern="0" dirty="0" smtClean="0">
                <a:latin typeface="CG Omega" panose="020B0502050508020304" pitchFamily="34" charset="0"/>
              </a:rPr>
            </a:br>
            <a:endParaRPr lang="sv-SE" altLang="sv-SE" sz="2400" b="1" kern="0" dirty="0" smtClean="0">
              <a:latin typeface="CG Omega" panose="020B0502050508020304" pitchFamily="34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619768258"/>
              </p:ext>
            </p:extLst>
          </p:nvPr>
        </p:nvGraphicFramePr>
        <p:xfrm>
          <a:off x="986111" y="1978342"/>
          <a:ext cx="7330306" cy="487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ubrik 3"/>
          <p:cNvSpPr txBox="1">
            <a:spLocks/>
          </p:cNvSpPr>
          <p:nvPr/>
        </p:nvSpPr>
        <p:spPr bwMode="auto">
          <a:xfrm>
            <a:off x="851205" y="1828370"/>
            <a:ext cx="5550444" cy="3908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sv-SE" altLang="sv-SE" sz="2400" kern="0" dirty="0" smtClean="0">
                <a:latin typeface="CG Omega" panose="020B0502050508020304" pitchFamily="34" charset="0"/>
              </a:rPr>
              <a:t>Nyckeltal Försörjningsstöd</a:t>
            </a:r>
          </a:p>
        </p:txBody>
      </p:sp>
    </p:spTree>
    <p:extLst>
      <p:ext uri="{BB962C8B-B14F-4D97-AF65-F5344CB8AC3E}">
        <p14:creationId xmlns:p14="http://schemas.microsoft.com/office/powerpoint/2010/main" val="1077111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rt 11"/>
          <p:cNvSpPr/>
          <p:nvPr/>
        </p:nvSpPr>
        <p:spPr bwMode="auto">
          <a:xfrm>
            <a:off x="3059832" y="1311323"/>
            <a:ext cx="3390757" cy="311054"/>
          </a:xfrm>
          <a:prstGeom prst="flowChartPunchedCard">
            <a:avLst/>
          </a:prstGeom>
          <a:solidFill>
            <a:srgbClr val="63ADA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2770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2771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2772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727073" y="1285875"/>
            <a:ext cx="773271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174A52"/>
                </a:solidFill>
                <a:latin typeface="CG Omega" pitchFamily="34" charset="0"/>
              </a:rPr>
              <a:t>Framtida utveckling </a:t>
            </a: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Individ- och familjeomsorgen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0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Kompetensförsörjning - Attraktiv arbetsgivare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Implementera kvalitets-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och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ledningssystem.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Utveckla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den hemmabaserade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verksamheten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Öka samspelet med skolan och andra aktörer.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Arbeta mot våld i nära relationer. </a:t>
            </a:r>
            <a:r>
              <a:rPr lang="sv-SE" sz="1600" dirty="0" smtClean="0">
                <a:solidFill>
                  <a:srgbClr val="000000"/>
                </a:solidFill>
                <a:latin typeface="CG Omega" pitchFamily="34" charset="0"/>
              </a:rPr>
              <a:t>En bred folkhälsofråga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Kostnadseffektiva och ändamålsenliga boendelösningar. </a:t>
            </a:r>
            <a:endParaRPr lang="sv-SE" sz="1200" dirty="0">
              <a:solidFill>
                <a:srgbClr val="000000"/>
              </a:solidFill>
              <a:latin typeface="CG Omega" pitchFamily="34" charset="0"/>
            </a:endParaRPr>
          </a:p>
        </p:txBody>
      </p:sp>
      <p:sp>
        <p:nvSpPr>
          <p:cNvPr id="327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75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ort 12"/>
          <p:cNvSpPr/>
          <p:nvPr/>
        </p:nvSpPr>
        <p:spPr bwMode="auto">
          <a:xfrm>
            <a:off x="749195" y="1906587"/>
            <a:ext cx="4110837" cy="311054"/>
          </a:xfrm>
          <a:prstGeom prst="flowChartPunchedCard">
            <a:avLst/>
          </a:prstGeom>
          <a:solidFill>
            <a:srgbClr val="6D9DC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971550" y="5589588"/>
            <a:ext cx="424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8919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04850" y="1270092"/>
            <a:ext cx="790312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Analys av årets avvikelse 2018                                 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Nämndgemensamma verksamheter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Överskottet om </a:t>
            </a:r>
            <a:r>
              <a:rPr lang="sv-SE" altLang="sv-SE" sz="2000" b="1" dirty="0" smtClean="0">
                <a:latin typeface="CG Omega" pitchFamily="34" charset="0"/>
              </a:rPr>
              <a:t>+ 538 tkr </a:t>
            </a:r>
            <a:r>
              <a:rPr lang="sv-SE" altLang="sv-SE" sz="1600" dirty="0" smtClean="0">
                <a:latin typeface="CG Omega" pitchFamily="34" charset="0"/>
              </a:rPr>
              <a:t>(2017: +1 097 tkr 2016: + 782 tkr</a:t>
            </a:r>
            <a:r>
              <a:rPr lang="sv-SE" altLang="sv-SE" sz="1600" dirty="0">
                <a:latin typeface="CG Omega" pitchFamily="34" charset="0"/>
              </a:rPr>
              <a:t> </a:t>
            </a:r>
            <a:r>
              <a:rPr lang="sv-SE" altLang="sv-SE" sz="1600" dirty="0" smtClean="0">
                <a:latin typeface="CG Omega" pitchFamily="34" charset="0"/>
              </a:rPr>
              <a:t>) </a:t>
            </a:r>
            <a:r>
              <a:rPr lang="sv-SE" altLang="sv-SE" sz="2000" dirty="0" smtClean="0">
                <a:latin typeface="CG Omega" pitchFamily="34" charset="0"/>
              </a:rPr>
              <a:t>är kopplat till: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Personal CBEH (vakanser)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Nämnden (låg förlorad arbetsinkomst)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Barn- och utbildningskontoret (vakanser)</a:t>
            </a:r>
          </a:p>
        </p:txBody>
      </p:sp>
      <p:sp>
        <p:nvSpPr>
          <p:cNvPr id="4" name="Rektangel 3"/>
          <p:cNvSpPr/>
          <p:nvPr/>
        </p:nvSpPr>
        <p:spPr>
          <a:xfrm>
            <a:off x="5031476" y="4524160"/>
            <a:ext cx="3987348" cy="20621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Ekonomi: Nämndgemensamma verksamheter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Barn-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och utbildningsnämnden	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+136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Fackliga företrädare	  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   -21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Utvärdering och uppföljning	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+118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Barn- och utbildningskontoret	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+ 339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Stödenhet/elevhälsa	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+ 640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Central IT-verksamhet	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-874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Nämndens förfogande konto	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+200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6128109" y="4164749"/>
            <a:ext cx="1794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Ekonomi 2018</a:t>
            </a:r>
            <a:endParaRPr lang="sv-SE" altLang="sv-SE" b="1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971550" y="5912753"/>
            <a:ext cx="3483664" cy="707886"/>
          </a:xfrm>
          <a:prstGeom prst="rect">
            <a:avLst/>
          </a:prstGeom>
          <a:ln>
            <a:solidFill>
              <a:srgbClr val="D46C24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Investeringarna uppgick till </a:t>
            </a:r>
            <a:r>
              <a:rPr lang="sv-S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825 tkr </a:t>
            </a:r>
            <a:r>
              <a:rPr lang="sv-SE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mot budgeterat </a:t>
            </a:r>
            <a:r>
              <a:rPr lang="sv-S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1 648 tkr</a:t>
            </a:r>
            <a:endParaRPr lang="sv-SE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56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upp 8"/>
          <p:cNvGrpSpPr>
            <a:grpSpLocks/>
          </p:cNvGrpSpPr>
          <p:nvPr/>
        </p:nvGrpSpPr>
        <p:grpSpPr bwMode="auto">
          <a:xfrm>
            <a:off x="0" y="0"/>
            <a:ext cx="9156700" cy="6799263"/>
            <a:chOff x="-12700" y="-20638"/>
            <a:chExt cx="9156700" cy="6799263"/>
          </a:xfrm>
        </p:grpSpPr>
        <p:cxnSp>
          <p:nvCxnSpPr>
            <p:cNvPr id="93" name="Rak 92"/>
            <p:cNvCxnSpPr/>
            <p:nvPr/>
          </p:nvCxnSpPr>
          <p:spPr>
            <a:xfrm flipH="1">
              <a:off x="2805113" y="2292350"/>
              <a:ext cx="112712" cy="0"/>
            </a:xfrm>
            <a:prstGeom prst="line">
              <a:avLst/>
            </a:prstGeom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Rak 81"/>
            <p:cNvCxnSpPr/>
            <p:nvPr/>
          </p:nvCxnSpPr>
          <p:spPr>
            <a:xfrm>
              <a:off x="2898775" y="1001712"/>
              <a:ext cx="7938" cy="258286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lödesschema: Process 68"/>
            <p:cNvSpPr>
              <a:spLocks noChangeAspect="1"/>
            </p:cNvSpPr>
            <p:nvPr/>
          </p:nvSpPr>
          <p:spPr>
            <a:xfrm>
              <a:off x="71438" y="522287"/>
              <a:ext cx="2727325" cy="1093788"/>
            </a:xfrm>
            <a:prstGeom prst="flowChartProcess">
              <a:avLst/>
            </a:prstGeom>
            <a:solidFill>
              <a:srgbClr val="EEC62F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sp>
          <p:nvSpPr>
            <p:cNvPr id="66" name="Flödesschema: Process 65"/>
            <p:cNvSpPr>
              <a:spLocks noChangeAspect="1"/>
            </p:cNvSpPr>
            <p:nvPr/>
          </p:nvSpPr>
          <p:spPr>
            <a:xfrm>
              <a:off x="68263" y="3063875"/>
              <a:ext cx="2732087" cy="1095375"/>
            </a:xfrm>
            <a:prstGeom prst="flowChartProcess">
              <a:avLst/>
            </a:prstGeom>
            <a:solidFill>
              <a:srgbClr val="EEC62F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sp>
          <p:nvSpPr>
            <p:cNvPr id="37" name="Flödesschema: Process 36"/>
            <p:cNvSpPr>
              <a:spLocks noChangeAspect="1"/>
            </p:cNvSpPr>
            <p:nvPr/>
          </p:nvSpPr>
          <p:spPr>
            <a:xfrm>
              <a:off x="4114800" y="457200"/>
              <a:ext cx="3908425" cy="1276350"/>
            </a:xfrm>
            <a:prstGeom prst="flowChartProcess">
              <a:avLst/>
            </a:prstGeom>
            <a:solidFill>
              <a:srgbClr val="829345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sp>
          <p:nvSpPr>
            <p:cNvPr id="36" name="Flödesschema: Process 35"/>
            <p:cNvSpPr>
              <a:spLocks noChangeAspect="1"/>
            </p:cNvSpPr>
            <p:nvPr/>
          </p:nvSpPr>
          <p:spPr>
            <a:xfrm>
              <a:off x="68263" y="1787525"/>
              <a:ext cx="2725737" cy="1119187"/>
            </a:xfrm>
            <a:prstGeom prst="flowChartProcess">
              <a:avLst/>
            </a:prstGeom>
            <a:solidFill>
              <a:srgbClr val="EEC62F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sp>
          <p:nvSpPr>
            <p:cNvPr id="52" name="Flödesschema: Process 51"/>
            <p:cNvSpPr>
              <a:spLocks noChangeAspect="1"/>
            </p:cNvSpPr>
            <p:nvPr/>
          </p:nvSpPr>
          <p:spPr>
            <a:xfrm>
              <a:off x="2895600" y="3752850"/>
              <a:ext cx="6172200" cy="3025775"/>
            </a:xfrm>
            <a:prstGeom prst="flowChartProcess">
              <a:avLst/>
            </a:prstGeom>
            <a:solidFill>
              <a:srgbClr val="18454E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cxnSp>
          <p:nvCxnSpPr>
            <p:cNvPr id="11" name="Rak 10"/>
            <p:cNvCxnSpPr/>
            <p:nvPr/>
          </p:nvCxnSpPr>
          <p:spPr>
            <a:xfrm>
              <a:off x="3600450" y="3148012"/>
              <a:ext cx="4724400" cy="793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Rak 94"/>
            <p:cNvCxnSpPr/>
            <p:nvPr/>
          </p:nvCxnSpPr>
          <p:spPr>
            <a:xfrm>
              <a:off x="6011863" y="881062"/>
              <a:ext cx="0" cy="186213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ak 98"/>
            <p:cNvCxnSpPr/>
            <p:nvPr/>
          </p:nvCxnSpPr>
          <p:spPr>
            <a:xfrm flipH="1">
              <a:off x="6005513" y="2744787"/>
              <a:ext cx="1587" cy="3684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k 17"/>
            <p:cNvCxnSpPr/>
            <p:nvPr/>
          </p:nvCxnSpPr>
          <p:spPr>
            <a:xfrm>
              <a:off x="3870325" y="3132137"/>
              <a:ext cx="50800" cy="303371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k 18"/>
            <p:cNvCxnSpPr>
              <a:endCxn id="65" idx="0"/>
            </p:cNvCxnSpPr>
            <p:nvPr/>
          </p:nvCxnSpPr>
          <p:spPr>
            <a:xfrm>
              <a:off x="7994650" y="3132137"/>
              <a:ext cx="26988" cy="25527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Rektangel 107"/>
            <p:cNvSpPr/>
            <p:nvPr/>
          </p:nvSpPr>
          <p:spPr>
            <a:xfrm>
              <a:off x="-12700" y="-20638"/>
              <a:ext cx="9156700" cy="333375"/>
            </a:xfrm>
            <a:prstGeom prst="rect">
              <a:avLst/>
            </a:prstGeom>
            <a:solidFill>
              <a:srgbClr val="D16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dirty="0">
                  <a:solidFill>
                    <a:prstClr val="white"/>
                  </a:solidFill>
                </a:rPr>
                <a:t>Barn- och utbildningsnämndens organisation 2019-01-01</a:t>
              </a:r>
            </a:p>
          </p:txBody>
        </p:sp>
        <p:pic>
          <p:nvPicPr>
            <p:cNvPr id="21609" name="Bildobjekt 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8303" y="503626"/>
              <a:ext cx="687388" cy="982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" name="Rektangel med rundade hörn 69"/>
            <p:cNvSpPr/>
            <p:nvPr/>
          </p:nvSpPr>
          <p:spPr>
            <a:xfrm>
              <a:off x="4949825" y="1355725"/>
              <a:ext cx="2171700" cy="2762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9A0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Barn- och utbildningschef [FC]</a:t>
              </a:r>
            </a:p>
          </p:txBody>
        </p:sp>
        <p:sp>
          <p:nvSpPr>
            <p:cNvPr id="78" name="Rektangel med rundade hörn 77"/>
            <p:cNvSpPr/>
            <p:nvPr/>
          </p:nvSpPr>
          <p:spPr>
            <a:xfrm>
              <a:off x="168275" y="1843087"/>
              <a:ext cx="2522538" cy="10128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Kvalitetsutvecklare [</a:t>
              </a:r>
              <a:r>
                <a:rPr lang="sv-SE" sz="1000" dirty="0">
                  <a:solidFill>
                    <a:prstClr val="black"/>
                  </a:solidFill>
                </a:rPr>
                <a:t>Samordningsansvar</a:t>
              </a:r>
              <a:r>
                <a:rPr lang="sv-SE" sz="1200" dirty="0">
                  <a:solidFill>
                    <a:prstClr val="black"/>
                  </a:solidFill>
                </a:rPr>
                <a:t>]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Skol IT-ansvarig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IKT-pedagog mot skola/förskola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IKT-pedagog mot skoldatatek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Kvalitetspedagog Förskola</a:t>
              </a:r>
            </a:p>
          </p:txBody>
        </p:sp>
        <p:sp>
          <p:nvSpPr>
            <p:cNvPr id="80" name="Rektangel med rundade hörn 79"/>
            <p:cNvSpPr/>
            <p:nvPr/>
          </p:nvSpPr>
          <p:spPr>
            <a:xfrm>
              <a:off x="3205163" y="3233737"/>
              <a:ext cx="1371600" cy="3508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black"/>
                  </a:solidFill>
                </a:rPr>
                <a:t>Förskola</a:t>
              </a:r>
              <a:endParaRPr lang="sv-SE" sz="1800" baseline="30000" dirty="0">
                <a:solidFill>
                  <a:prstClr val="black"/>
                </a:solidFill>
              </a:endParaRPr>
            </a:p>
          </p:txBody>
        </p:sp>
        <p:sp>
          <p:nvSpPr>
            <p:cNvPr id="86" name="Rektangel med rundade hörn 85"/>
            <p:cNvSpPr/>
            <p:nvPr/>
          </p:nvSpPr>
          <p:spPr>
            <a:xfrm>
              <a:off x="5276850" y="3233737"/>
              <a:ext cx="1371600" cy="36195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black"/>
                  </a:solidFill>
                </a:rPr>
                <a:t>Grundskola</a:t>
              </a:r>
            </a:p>
          </p:txBody>
        </p:sp>
        <p:sp>
          <p:nvSpPr>
            <p:cNvPr id="87" name="Rektangel med rundade hörn 86"/>
            <p:cNvSpPr/>
            <p:nvPr/>
          </p:nvSpPr>
          <p:spPr>
            <a:xfrm>
              <a:off x="7294563" y="3233737"/>
              <a:ext cx="1371600" cy="36036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black"/>
                  </a:solidFill>
                </a:rPr>
                <a:t>IFO</a:t>
              </a:r>
            </a:p>
          </p:txBody>
        </p:sp>
        <p:sp>
          <p:nvSpPr>
            <p:cNvPr id="98" name="Rektangel med rundade hörn 97"/>
            <p:cNvSpPr/>
            <p:nvPr/>
          </p:nvSpPr>
          <p:spPr>
            <a:xfrm>
              <a:off x="5059363" y="3900487"/>
              <a:ext cx="1881187" cy="2055813"/>
            </a:xfrm>
            <a:prstGeom prst="roundRect">
              <a:avLst>
                <a:gd name="adj" fmla="val 52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Bokelundsskolan (6-9)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Hjortakroksskolan (F-5)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Möllebacksskolan (F-5)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Falkviksskolan (F-3)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Högtofta</a:t>
              </a:r>
              <a:r>
                <a:rPr lang="sv-SE" sz="1200" dirty="0">
                  <a:solidFill>
                    <a:prstClr val="black"/>
                  </a:solidFill>
                </a:rPr>
                <a:t> skola (F-5)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Norje</a:t>
              </a:r>
              <a:r>
                <a:rPr lang="sv-SE" sz="1200" dirty="0">
                  <a:solidFill>
                    <a:prstClr val="black"/>
                  </a:solidFill>
                </a:rPr>
                <a:t> skola (F-6)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Havelidens skola (F-6)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Hörviks</a:t>
              </a:r>
              <a:r>
                <a:rPr lang="sv-SE" sz="1200" dirty="0">
                  <a:solidFill>
                    <a:prstClr val="black"/>
                  </a:solidFill>
                </a:rPr>
                <a:t> skola (F-6)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Mjällby skola (F-6)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Mjällby skola (7-9)</a:t>
              </a:r>
            </a:p>
          </p:txBody>
        </p:sp>
        <p:sp>
          <p:nvSpPr>
            <p:cNvPr id="16" name="Rektangel med rundade hörn 15"/>
            <p:cNvSpPr/>
            <p:nvPr/>
          </p:nvSpPr>
          <p:spPr>
            <a:xfrm>
              <a:off x="146050" y="3117850"/>
              <a:ext cx="2552700" cy="78263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Specialpedagoger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Skolpsykologer</a:t>
              </a:r>
            </a:p>
          </p:txBody>
        </p:sp>
        <p:sp>
          <p:nvSpPr>
            <p:cNvPr id="33" name="Rektangel med rundade hörn 32"/>
            <p:cNvSpPr/>
            <p:nvPr/>
          </p:nvSpPr>
          <p:spPr>
            <a:xfrm>
              <a:off x="3022600" y="3886200"/>
              <a:ext cx="1881188" cy="2055812"/>
            </a:xfrm>
            <a:prstGeom prst="roundRect">
              <a:avLst>
                <a:gd name="adj" fmla="val 61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Bossabo</a:t>
              </a:r>
              <a:r>
                <a:rPr lang="sv-SE" sz="1200" dirty="0">
                  <a:solidFill>
                    <a:prstClr val="black"/>
                  </a:solidFill>
                </a:rPr>
                <a:t>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Hörviks</a:t>
              </a:r>
              <a:r>
                <a:rPr lang="sv-SE" sz="1200" dirty="0">
                  <a:solidFill>
                    <a:prstClr val="black"/>
                  </a:solidFill>
                </a:rPr>
                <a:t>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Kanehalls</a:t>
              </a:r>
              <a:r>
                <a:rPr lang="sv-SE" sz="1200" dirty="0">
                  <a:solidFill>
                    <a:prstClr val="black"/>
                  </a:solidFill>
                </a:rPr>
                <a:t>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Markgatans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Midhalls</a:t>
              </a:r>
              <a:r>
                <a:rPr lang="sv-SE" sz="1200" dirty="0">
                  <a:solidFill>
                    <a:prstClr val="black"/>
                  </a:solidFill>
                </a:rPr>
                <a:t>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Sagolyckans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Skönabäcks</a:t>
              </a:r>
              <a:r>
                <a:rPr lang="sv-SE" sz="1200" dirty="0">
                  <a:solidFill>
                    <a:prstClr val="black"/>
                  </a:solidFill>
                </a:rPr>
                <a:t>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</a:t>
              </a:r>
              <a:r>
                <a:rPr lang="sv-SE" sz="1200" dirty="0" err="1">
                  <a:solidFill>
                    <a:prstClr val="black"/>
                  </a:solidFill>
                </a:rPr>
                <a:t>Högtofta</a:t>
              </a:r>
              <a:r>
                <a:rPr lang="sv-SE" sz="1200" dirty="0">
                  <a:solidFill>
                    <a:prstClr val="black"/>
                  </a:solidFill>
                </a:rPr>
                <a:t>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Nattis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Pedagogisk omsorg</a:t>
              </a:r>
            </a:p>
          </p:txBody>
        </p:sp>
        <p:sp>
          <p:nvSpPr>
            <p:cNvPr id="34" name="Rektangel med rundade hörn 33"/>
            <p:cNvSpPr/>
            <p:nvPr/>
          </p:nvSpPr>
          <p:spPr>
            <a:xfrm>
              <a:off x="7081838" y="3878262"/>
              <a:ext cx="1881187" cy="1455738"/>
            </a:xfrm>
            <a:prstGeom prst="roundRect">
              <a:avLst>
                <a:gd name="adj" fmla="val 574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Barn och Familj </a:t>
              </a:r>
              <a:r>
                <a:rPr lang="sv-SE" sz="1000" dirty="0">
                  <a:solidFill>
                    <a:prstClr val="black"/>
                  </a:solidFill>
                </a:rPr>
                <a:t>(Norsen)</a:t>
              </a:r>
              <a:endParaRPr lang="sv-SE" sz="400" dirty="0">
                <a:solidFill>
                  <a:prstClr val="black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200" dirty="0">
                <a:solidFill>
                  <a:prstClr val="black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Försörjning, Integration  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Arbete </a:t>
              </a:r>
              <a:r>
                <a:rPr lang="sv-SE" sz="1000" dirty="0">
                  <a:solidFill>
                    <a:prstClr val="black"/>
                  </a:solidFill>
                </a:rPr>
                <a:t>(Norsen)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200" dirty="0">
                <a:solidFill>
                  <a:prstClr val="black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100" dirty="0">
                  <a:solidFill>
                    <a:prstClr val="black"/>
                  </a:solidFill>
                </a:rPr>
                <a:t> Utredning, Stöd, Behandling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000" dirty="0">
                  <a:solidFill>
                    <a:prstClr val="black"/>
                  </a:solidFill>
                </a:rPr>
                <a:t> (Familjehuset, Anden)</a:t>
              </a:r>
            </a:p>
          </p:txBody>
        </p:sp>
        <p:sp>
          <p:nvSpPr>
            <p:cNvPr id="43" name="Rektangel med rundade hörn 42"/>
            <p:cNvSpPr/>
            <p:nvPr/>
          </p:nvSpPr>
          <p:spPr>
            <a:xfrm>
              <a:off x="5062538" y="6083300"/>
              <a:ext cx="1892300" cy="22383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 Grundsärskolan (1-9)</a:t>
              </a:r>
            </a:p>
          </p:txBody>
        </p:sp>
        <p:sp>
          <p:nvSpPr>
            <p:cNvPr id="35" name="Flödesschema: Process 34"/>
            <p:cNvSpPr>
              <a:spLocks noChangeAspect="1"/>
            </p:cNvSpPr>
            <p:nvPr/>
          </p:nvSpPr>
          <p:spPr>
            <a:xfrm>
              <a:off x="3302000" y="3643312"/>
              <a:ext cx="1200150" cy="176213"/>
            </a:xfrm>
            <a:prstGeom prst="flowChartProcess">
              <a:avLst/>
            </a:prstGeom>
            <a:solidFill>
              <a:srgbClr val="E2E5C9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Verksamhetschef</a:t>
              </a:r>
            </a:p>
          </p:txBody>
        </p:sp>
        <p:sp>
          <p:nvSpPr>
            <p:cNvPr id="42" name="Rektangel med rundade hörn 41"/>
            <p:cNvSpPr/>
            <p:nvPr/>
          </p:nvSpPr>
          <p:spPr>
            <a:xfrm>
              <a:off x="4392613" y="533400"/>
              <a:ext cx="3352800" cy="334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9A0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black"/>
                  </a:solidFill>
                </a:rPr>
                <a:t>Barn- och utbildningsnämnden</a:t>
              </a:r>
            </a:p>
          </p:txBody>
        </p:sp>
        <p:sp>
          <p:nvSpPr>
            <p:cNvPr id="44" name="Rektangel med rundade hörn 43"/>
            <p:cNvSpPr/>
            <p:nvPr/>
          </p:nvSpPr>
          <p:spPr>
            <a:xfrm>
              <a:off x="4351338" y="1008062"/>
              <a:ext cx="1228725" cy="2333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9A0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400" dirty="0">
                  <a:solidFill>
                    <a:prstClr val="black"/>
                  </a:solidFill>
                </a:rPr>
                <a:t>Arbetsutskott</a:t>
              </a:r>
            </a:p>
          </p:txBody>
        </p:sp>
        <p:sp>
          <p:nvSpPr>
            <p:cNvPr id="45" name="Rektangel med rundade hörn 44"/>
            <p:cNvSpPr/>
            <p:nvPr/>
          </p:nvSpPr>
          <p:spPr>
            <a:xfrm>
              <a:off x="6459538" y="1001712"/>
              <a:ext cx="1214437" cy="2349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99A0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400" dirty="0">
                  <a:solidFill>
                    <a:prstClr val="black"/>
                  </a:solidFill>
                </a:rPr>
                <a:t>IFO-utskott</a:t>
              </a:r>
            </a:p>
          </p:txBody>
        </p:sp>
        <p:sp>
          <p:nvSpPr>
            <p:cNvPr id="49" name="Flödesschema: Process 48"/>
            <p:cNvSpPr>
              <a:spLocks noChangeAspect="1"/>
            </p:cNvSpPr>
            <p:nvPr/>
          </p:nvSpPr>
          <p:spPr>
            <a:xfrm>
              <a:off x="82550" y="4267200"/>
              <a:ext cx="2578100" cy="2511425"/>
            </a:xfrm>
            <a:prstGeom prst="flowChartProcess">
              <a:avLst/>
            </a:prstGeom>
            <a:solidFill>
              <a:srgbClr val="58AF9F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sp>
          <p:nvSpPr>
            <p:cNvPr id="48" name="Rektangel med rundade hörn 47"/>
            <p:cNvSpPr/>
            <p:nvPr/>
          </p:nvSpPr>
          <p:spPr>
            <a:xfrm>
              <a:off x="3043238" y="6037262"/>
              <a:ext cx="1892300" cy="642938"/>
            </a:xfrm>
            <a:prstGeom prst="roundRect">
              <a:avLst>
                <a:gd name="adj" fmla="val 1172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 </a:t>
              </a:r>
              <a:r>
                <a:rPr lang="sv-SE" sz="1200" i="1" dirty="0">
                  <a:solidFill>
                    <a:prstClr val="black"/>
                  </a:solidFill>
                </a:rPr>
                <a:t>Fristående förskolor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000" dirty="0">
                  <a:solidFill>
                    <a:prstClr val="black"/>
                  </a:solidFill>
                </a:rPr>
                <a:t>  Förskolan Fantasi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000" dirty="0">
                  <a:solidFill>
                    <a:prstClr val="black"/>
                  </a:solidFill>
                </a:rPr>
                <a:t>  Kulingens förskola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000" dirty="0">
                  <a:solidFill>
                    <a:prstClr val="black"/>
                  </a:solidFill>
                </a:rPr>
                <a:t>  Montessoriförskolan</a:t>
              </a:r>
            </a:p>
          </p:txBody>
        </p:sp>
        <p:sp>
          <p:nvSpPr>
            <p:cNvPr id="50" name="Rektangel med rundade hörn 49"/>
            <p:cNvSpPr/>
            <p:nvPr/>
          </p:nvSpPr>
          <p:spPr>
            <a:xfrm>
              <a:off x="5059363" y="6402387"/>
              <a:ext cx="1892300" cy="2238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  Fritidshem</a:t>
              </a:r>
            </a:p>
          </p:txBody>
        </p:sp>
        <p:sp>
          <p:nvSpPr>
            <p:cNvPr id="51" name="Rektangel med rundade hörn 50"/>
            <p:cNvSpPr/>
            <p:nvPr/>
          </p:nvSpPr>
          <p:spPr>
            <a:xfrm>
              <a:off x="5106988" y="2838450"/>
              <a:ext cx="1798637" cy="246062"/>
            </a:xfrm>
            <a:prstGeom prst="roundRect">
              <a:avLst/>
            </a:prstGeom>
            <a:solidFill>
              <a:srgbClr val="18454E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white"/>
                  </a:solidFill>
                </a:rPr>
                <a:t>Huvudprocesser</a:t>
              </a:r>
            </a:p>
          </p:txBody>
        </p:sp>
        <p:sp>
          <p:nvSpPr>
            <p:cNvPr id="53" name="Rektangel med rundade hörn 52"/>
            <p:cNvSpPr/>
            <p:nvPr/>
          </p:nvSpPr>
          <p:spPr>
            <a:xfrm>
              <a:off x="5035550" y="1811337"/>
              <a:ext cx="2016125" cy="252413"/>
            </a:xfrm>
            <a:prstGeom prst="roundRect">
              <a:avLst/>
            </a:prstGeom>
            <a:solidFill>
              <a:srgbClr val="E2E5C9"/>
            </a:solidFill>
            <a:ln>
              <a:solidFill>
                <a:srgbClr val="9FAA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black"/>
                  </a:solidFill>
                </a:rPr>
                <a:t>Ledningsprocesser</a:t>
              </a:r>
            </a:p>
          </p:txBody>
        </p:sp>
        <p:sp>
          <p:nvSpPr>
            <p:cNvPr id="61" name="Rektangel med rundade hörn 60"/>
            <p:cNvSpPr/>
            <p:nvPr/>
          </p:nvSpPr>
          <p:spPr>
            <a:xfrm>
              <a:off x="176213" y="561975"/>
              <a:ext cx="2506662" cy="100171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Nämndsekreterare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Skolskjutssamordnare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Barnomsorgsadministratör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Samordnare [</a:t>
              </a:r>
              <a:r>
                <a:rPr lang="sv-SE" sz="1000" dirty="0">
                  <a:solidFill>
                    <a:prstClr val="black"/>
                  </a:solidFill>
                </a:rPr>
                <a:t>Bidrag, VFU, Integration…</a:t>
              </a:r>
              <a:r>
                <a:rPr lang="sv-SE" sz="1200" dirty="0">
                  <a:solidFill>
                    <a:prstClr val="black"/>
                  </a:solidFill>
                </a:rPr>
                <a:t>]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Digitala processer</a:t>
              </a:r>
            </a:p>
          </p:txBody>
        </p:sp>
        <p:sp>
          <p:nvSpPr>
            <p:cNvPr id="65" name="Flödesschema: Process 64"/>
            <p:cNvSpPr>
              <a:spLocks noChangeAspect="1"/>
            </p:cNvSpPr>
            <p:nvPr/>
          </p:nvSpPr>
          <p:spPr>
            <a:xfrm>
              <a:off x="7086600" y="5684837"/>
              <a:ext cx="1868488" cy="954088"/>
            </a:xfrm>
            <a:prstGeom prst="flowChartProcess">
              <a:avLst/>
            </a:prstGeom>
            <a:solidFill>
              <a:srgbClr val="EEC62F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white"/>
                </a:solidFill>
              </a:endParaRPr>
            </a:p>
          </p:txBody>
        </p:sp>
        <p:sp>
          <p:nvSpPr>
            <p:cNvPr id="38" name="Rektangel med rundade hörn 37"/>
            <p:cNvSpPr/>
            <p:nvPr/>
          </p:nvSpPr>
          <p:spPr>
            <a:xfrm>
              <a:off x="7167563" y="5792787"/>
              <a:ext cx="1704975" cy="3349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IFO Administration</a:t>
              </a:r>
            </a:p>
          </p:txBody>
        </p:sp>
        <p:sp>
          <p:nvSpPr>
            <p:cNvPr id="71" name="Rektangel med rundade hörn 70"/>
            <p:cNvSpPr/>
            <p:nvPr/>
          </p:nvSpPr>
          <p:spPr>
            <a:xfrm>
              <a:off x="7162800" y="6203950"/>
              <a:ext cx="1704975" cy="334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IFO Stödprocesser</a:t>
              </a:r>
            </a:p>
          </p:txBody>
        </p:sp>
        <p:cxnSp>
          <p:nvCxnSpPr>
            <p:cNvPr id="72" name="Rak 71"/>
            <p:cNvCxnSpPr>
              <a:stCxn id="70" idx="1"/>
            </p:cNvCxnSpPr>
            <p:nvPr/>
          </p:nvCxnSpPr>
          <p:spPr>
            <a:xfrm flipH="1" flipV="1">
              <a:off x="2886075" y="1016000"/>
              <a:ext cx="2063750" cy="477837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Rektangel med rundade hörn 78"/>
            <p:cNvSpPr/>
            <p:nvPr/>
          </p:nvSpPr>
          <p:spPr>
            <a:xfrm>
              <a:off x="371475" y="406400"/>
              <a:ext cx="2055813" cy="131762"/>
            </a:xfrm>
            <a:prstGeom prst="roundRect">
              <a:avLst/>
            </a:prstGeom>
            <a:solidFill>
              <a:srgbClr val="FFFEA8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Ledningsstöd</a:t>
              </a:r>
            </a:p>
          </p:txBody>
        </p:sp>
        <p:sp>
          <p:nvSpPr>
            <p:cNvPr id="81" name="Rektangel med rundade hörn 80"/>
            <p:cNvSpPr/>
            <p:nvPr/>
          </p:nvSpPr>
          <p:spPr>
            <a:xfrm>
              <a:off x="415925" y="1654175"/>
              <a:ext cx="2039938" cy="169862"/>
            </a:xfrm>
            <a:prstGeom prst="roundRect">
              <a:avLst/>
            </a:prstGeom>
            <a:solidFill>
              <a:srgbClr val="FFFEA8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</a:rPr>
                <a:t>Utvecklingsstöd</a:t>
              </a:r>
            </a:p>
          </p:txBody>
        </p:sp>
        <p:cxnSp>
          <p:nvCxnSpPr>
            <p:cNvPr id="92" name="Rak 91"/>
            <p:cNvCxnSpPr/>
            <p:nvPr/>
          </p:nvCxnSpPr>
          <p:spPr>
            <a:xfrm flipH="1">
              <a:off x="2789238" y="3575050"/>
              <a:ext cx="120650" cy="317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Rak 95"/>
            <p:cNvCxnSpPr/>
            <p:nvPr/>
          </p:nvCxnSpPr>
          <p:spPr>
            <a:xfrm flipH="1">
              <a:off x="5580063" y="1101725"/>
              <a:ext cx="433387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ak 99"/>
            <p:cNvCxnSpPr/>
            <p:nvPr/>
          </p:nvCxnSpPr>
          <p:spPr>
            <a:xfrm flipH="1">
              <a:off x="6011863" y="1196975"/>
              <a:ext cx="433387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med rundade hörn 55"/>
            <p:cNvSpPr/>
            <p:nvPr/>
          </p:nvSpPr>
          <p:spPr>
            <a:xfrm>
              <a:off x="5589588" y="2176462"/>
              <a:ext cx="830262" cy="563563"/>
            </a:xfrm>
            <a:prstGeom prst="roundRect">
              <a:avLst/>
            </a:prstGeom>
            <a:solidFill>
              <a:srgbClr val="E2E5C9"/>
            </a:solidFill>
            <a:ln w="19050">
              <a:solidFill>
                <a:srgbClr val="9FAA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black"/>
                </a:solidFill>
              </a:endParaRPr>
            </a:p>
          </p:txBody>
        </p:sp>
        <p:sp>
          <p:nvSpPr>
            <p:cNvPr id="3" name="Rektangel 2"/>
            <p:cNvSpPr/>
            <p:nvPr/>
          </p:nvSpPr>
          <p:spPr>
            <a:xfrm>
              <a:off x="5734050" y="2114550"/>
              <a:ext cx="461963" cy="3381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600" dirty="0">
                  <a:solidFill>
                    <a:prstClr val="black"/>
                  </a:solidFill>
                  <a:latin typeface="Calibri"/>
                  <a:ea typeface="+mn-ea"/>
                </a:rPr>
                <a:t>FLg</a:t>
              </a:r>
            </a:p>
          </p:txBody>
        </p:sp>
        <p:grpSp>
          <p:nvGrpSpPr>
            <p:cNvPr id="21641" name="Grupp 3"/>
            <p:cNvGrpSpPr>
              <a:grpSpLocks/>
            </p:cNvGrpSpPr>
            <p:nvPr/>
          </p:nvGrpSpPr>
          <p:grpSpPr bwMode="auto">
            <a:xfrm>
              <a:off x="5499580" y="2330568"/>
              <a:ext cx="992358" cy="386405"/>
              <a:chOff x="4088604" y="2466860"/>
              <a:chExt cx="992358" cy="386405"/>
            </a:xfrm>
          </p:grpSpPr>
          <p:sp>
            <p:nvSpPr>
              <p:cNvPr id="2" name="Rektangel 1"/>
              <p:cNvSpPr/>
              <p:nvPr/>
            </p:nvSpPr>
            <p:spPr>
              <a:xfrm>
                <a:off x="4088124" y="2466742"/>
                <a:ext cx="992188" cy="2460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sv-SE" sz="1000" dirty="0">
                    <a:solidFill>
                      <a:prstClr val="black"/>
                    </a:solidFill>
                    <a:latin typeface="Calibri"/>
                    <a:ea typeface="+mn-ea"/>
                  </a:rPr>
                  <a:t>Förvaltningens</a:t>
                </a:r>
              </a:p>
            </p:txBody>
          </p:sp>
          <p:sp>
            <p:nvSpPr>
              <p:cNvPr id="63" name="Rektangel 62"/>
              <p:cNvSpPr/>
              <p:nvPr/>
            </p:nvSpPr>
            <p:spPr>
              <a:xfrm>
                <a:off x="4088124" y="2606442"/>
                <a:ext cx="992188" cy="2460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sv-SE" sz="1000" dirty="0">
                    <a:solidFill>
                      <a:prstClr val="black"/>
                    </a:solidFill>
                    <a:latin typeface="Calibri"/>
                    <a:ea typeface="+mn-ea"/>
                  </a:rPr>
                  <a:t>Ledningsgrupp</a:t>
                </a:r>
              </a:p>
            </p:txBody>
          </p:sp>
        </p:grpSp>
        <p:sp>
          <p:nvSpPr>
            <p:cNvPr id="75" name="Rektangel 74"/>
            <p:cNvSpPr/>
            <p:nvPr/>
          </p:nvSpPr>
          <p:spPr>
            <a:xfrm>
              <a:off x="4576763" y="3830637"/>
              <a:ext cx="368300" cy="339725"/>
            </a:xfrm>
            <a:prstGeom prst="rect">
              <a:avLst/>
            </a:prstGeom>
            <a:solidFill>
              <a:srgbClr val="829345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  <a:latin typeface="Calibri"/>
                  <a:ea typeface="+mn-ea"/>
                </a:rPr>
                <a:t>Lg</a:t>
              </a:r>
            </a:p>
          </p:txBody>
        </p:sp>
        <p:sp>
          <p:nvSpPr>
            <p:cNvPr id="97" name="Rektangel med rundade hörn 96"/>
            <p:cNvSpPr/>
            <p:nvPr/>
          </p:nvSpPr>
          <p:spPr>
            <a:xfrm>
              <a:off x="4618038" y="2297112"/>
              <a:ext cx="585787" cy="327025"/>
            </a:xfrm>
            <a:prstGeom prst="roundRect">
              <a:avLst/>
            </a:prstGeom>
            <a:solidFill>
              <a:srgbClr val="E2E5C9"/>
            </a:solidFill>
            <a:ln w="19050">
              <a:solidFill>
                <a:srgbClr val="9FAA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black"/>
                </a:solidFill>
              </a:endParaRPr>
            </a:p>
          </p:txBody>
        </p:sp>
        <p:sp>
          <p:nvSpPr>
            <p:cNvPr id="101" name="Rektangel 100"/>
            <p:cNvSpPr/>
            <p:nvPr/>
          </p:nvSpPr>
          <p:spPr>
            <a:xfrm>
              <a:off x="4703763" y="2247900"/>
              <a:ext cx="390525" cy="2778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  <a:latin typeface="Calibri"/>
                  <a:ea typeface="+mn-ea"/>
                </a:rPr>
                <a:t>FLg</a:t>
              </a:r>
            </a:p>
          </p:txBody>
        </p:sp>
        <p:sp>
          <p:nvSpPr>
            <p:cNvPr id="104" name="Rektangel 103"/>
            <p:cNvSpPr/>
            <p:nvPr/>
          </p:nvSpPr>
          <p:spPr>
            <a:xfrm>
              <a:off x="4411663" y="2408237"/>
              <a:ext cx="992187" cy="2460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000" dirty="0">
                  <a:solidFill>
                    <a:prstClr val="black"/>
                  </a:solidFill>
                  <a:latin typeface="Calibri"/>
                  <a:ea typeface="+mn-ea"/>
                </a:rPr>
                <a:t>Utbildning</a:t>
              </a:r>
            </a:p>
          </p:txBody>
        </p:sp>
        <p:sp>
          <p:nvSpPr>
            <p:cNvPr id="105" name="Rektangel med rundade hörn 104"/>
            <p:cNvSpPr/>
            <p:nvPr/>
          </p:nvSpPr>
          <p:spPr>
            <a:xfrm>
              <a:off x="6770688" y="2295525"/>
              <a:ext cx="454025" cy="328612"/>
            </a:xfrm>
            <a:prstGeom prst="roundRect">
              <a:avLst/>
            </a:prstGeom>
            <a:solidFill>
              <a:srgbClr val="E2E5C9"/>
            </a:solidFill>
            <a:ln w="19050">
              <a:solidFill>
                <a:srgbClr val="9FAA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1800" dirty="0">
                <a:solidFill>
                  <a:prstClr val="black"/>
                </a:solidFill>
              </a:endParaRPr>
            </a:p>
          </p:txBody>
        </p:sp>
        <p:sp>
          <p:nvSpPr>
            <p:cNvPr id="106" name="Rektangel 105"/>
            <p:cNvSpPr/>
            <p:nvPr/>
          </p:nvSpPr>
          <p:spPr>
            <a:xfrm>
              <a:off x="6796088" y="2265362"/>
              <a:ext cx="390525" cy="2762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200" dirty="0">
                  <a:solidFill>
                    <a:prstClr val="black"/>
                  </a:solidFill>
                  <a:latin typeface="Calibri"/>
                  <a:ea typeface="+mn-ea"/>
                </a:rPr>
                <a:t>FLg</a:t>
              </a:r>
            </a:p>
          </p:txBody>
        </p:sp>
        <p:sp>
          <p:nvSpPr>
            <p:cNvPr id="107" name="Rektangel 106"/>
            <p:cNvSpPr/>
            <p:nvPr/>
          </p:nvSpPr>
          <p:spPr>
            <a:xfrm>
              <a:off x="6700838" y="2417762"/>
              <a:ext cx="576262" cy="2460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000" dirty="0">
                  <a:solidFill>
                    <a:prstClr val="black"/>
                  </a:solidFill>
                  <a:latin typeface="Calibri"/>
                  <a:ea typeface="+mn-ea"/>
                </a:rPr>
                <a:t>IFO</a:t>
              </a:r>
            </a:p>
          </p:txBody>
        </p:sp>
        <p:cxnSp>
          <p:nvCxnSpPr>
            <p:cNvPr id="109" name="Rak 108"/>
            <p:cNvCxnSpPr>
              <a:endCxn id="105" idx="1"/>
            </p:cNvCxnSpPr>
            <p:nvPr/>
          </p:nvCxnSpPr>
          <p:spPr>
            <a:xfrm flipV="1">
              <a:off x="6415088" y="2460625"/>
              <a:ext cx="355600" cy="1587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ktangel med rundade hörn 57"/>
            <p:cNvSpPr/>
            <p:nvPr/>
          </p:nvSpPr>
          <p:spPr>
            <a:xfrm>
              <a:off x="2959100" y="2355850"/>
              <a:ext cx="1554163" cy="242887"/>
            </a:xfrm>
            <a:prstGeom prst="roundRect">
              <a:avLst/>
            </a:prstGeom>
            <a:solidFill>
              <a:srgbClr val="FFFEA8"/>
            </a:solidFill>
            <a:ln>
              <a:solidFill>
                <a:srgbClr val="F2C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v-SE" sz="1800" dirty="0">
                  <a:solidFill>
                    <a:prstClr val="black"/>
                  </a:solidFill>
                </a:rPr>
                <a:t>Stödprocesser</a:t>
              </a:r>
            </a:p>
          </p:txBody>
        </p:sp>
      </p:grpSp>
      <p:pic>
        <p:nvPicPr>
          <p:cNvPr id="21507" name="Bildobjekt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1" t="10005" r="29514" b="19949"/>
          <a:stretch>
            <a:fillRect/>
          </a:stretch>
        </p:blipFill>
        <p:spPr bwMode="auto">
          <a:xfrm>
            <a:off x="8205788" y="523875"/>
            <a:ext cx="808037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8" name="Grupp 101"/>
          <p:cNvGrpSpPr>
            <a:grpSpLocks/>
          </p:cNvGrpSpPr>
          <p:nvPr/>
        </p:nvGrpSpPr>
        <p:grpSpPr bwMode="auto">
          <a:xfrm>
            <a:off x="109538" y="4365625"/>
            <a:ext cx="2478087" cy="2382838"/>
            <a:chOff x="1440515" y="407979"/>
            <a:chExt cx="5913541" cy="5885106"/>
          </a:xfrm>
        </p:grpSpPr>
        <p:sp>
          <p:nvSpPr>
            <p:cNvPr id="103" name="Frihandsfigur 102"/>
            <p:cNvSpPr/>
            <p:nvPr/>
          </p:nvSpPr>
          <p:spPr>
            <a:xfrm>
              <a:off x="4035502" y="407979"/>
              <a:ext cx="723567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O</a:t>
              </a:r>
            </a:p>
          </p:txBody>
        </p:sp>
        <p:sp>
          <p:nvSpPr>
            <p:cNvPr id="111" name="Frihandsfigur 110"/>
            <p:cNvSpPr/>
            <p:nvPr/>
          </p:nvSpPr>
          <p:spPr>
            <a:xfrm rot="720000">
              <a:off x="4827259" y="760850"/>
              <a:ext cx="193202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48794" rIns="57602" bIns="48793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12" name="Frihandsfigur 111"/>
            <p:cNvSpPr/>
            <p:nvPr/>
          </p:nvSpPr>
          <p:spPr>
            <a:xfrm>
              <a:off x="5096227" y="635385"/>
              <a:ext cx="723567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R</a:t>
              </a:r>
            </a:p>
          </p:txBody>
        </p:sp>
        <p:sp>
          <p:nvSpPr>
            <p:cNvPr id="113" name="Frihandsfigur 112"/>
            <p:cNvSpPr/>
            <p:nvPr/>
          </p:nvSpPr>
          <p:spPr>
            <a:xfrm rot="2160000">
              <a:off x="5797064" y="1188217"/>
              <a:ext cx="193202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48793" rIns="57601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14" name="Frihandsfigur 113"/>
            <p:cNvSpPr/>
            <p:nvPr/>
          </p:nvSpPr>
          <p:spPr>
            <a:xfrm>
              <a:off x="5975113" y="1270553"/>
              <a:ext cx="723567" cy="725347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G</a:t>
              </a:r>
            </a:p>
          </p:txBody>
        </p:sp>
        <p:sp>
          <p:nvSpPr>
            <p:cNvPr id="115" name="Frihandsfigur 114"/>
            <p:cNvSpPr/>
            <p:nvPr/>
          </p:nvSpPr>
          <p:spPr>
            <a:xfrm rot="3600000">
              <a:off x="6509807" y="1976681"/>
              <a:ext cx="192117" cy="24624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48793" rIns="57601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16" name="Frihandsfigur 115"/>
            <p:cNvSpPr/>
            <p:nvPr/>
          </p:nvSpPr>
          <p:spPr>
            <a:xfrm>
              <a:off x="6516842" y="2211542"/>
              <a:ext cx="723565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A</a:t>
              </a:r>
            </a:p>
          </p:txBody>
        </p:sp>
        <p:sp>
          <p:nvSpPr>
            <p:cNvPr id="117" name="Frihandsfigur 116"/>
            <p:cNvSpPr/>
            <p:nvPr/>
          </p:nvSpPr>
          <p:spPr>
            <a:xfrm rot="5040000">
              <a:off x="6839390" y="2984323"/>
              <a:ext cx="192120" cy="24623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48793" rIns="57602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18" name="Frihandsfigur 117"/>
            <p:cNvSpPr/>
            <p:nvPr/>
          </p:nvSpPr>
          <p:spPr>
            <a:xfrm>
              <a:off x="6630491" y="3289760"/>
              <a:ext cx="723565" cy="72534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R</a:t>
              </a:r>
            </a:p>
          </p:txBody>
        </p:sp>
        <p:sp>
          <p:nvSpPr>
            <p:cNvPr id="119" name="Frihandsfigur 118"/>
            <p:cNvSpPr/>
            <p:nvPr/>
          </p:nvSpPr>
          <p:spPr>
            <a:xfrm rot="17280000">
              <a:off x="6731423" y="4040911"/>
              <a:ext cx="192117" cy="24245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1" tIns="48793" rIns="1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20" name="Frihandsfigur 119"/>
            <p:cNvSpPr/>
            <p:nvPr/>
          </p:nvSpPr>
          <p:spPr>
            <a:xfrm>
              <a:off x="6297120" y="4320927"/>
              <a:ext cx="719778" cy="725347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E</a:t>
              </a:r>
            </a:p>
          </p:txBody>
        </p:sp>
        <p:sp>
          <p:nvSpPr>
            <p:cNvPr id="121" name="Frihandsfigur 120"/>
            <p:cNvSpPr/>
            <p:nvPr/>
          </p:nvSpPr>
          <p:spPr>
            <a:xfrm rot="18720000">
              <a:off x="6201060" y="4962295"/>
              <a:ext cx="192120" cy="24245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1" tIns="48794" rIns="1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22" name="Frihandsfigur 121"/>
            <p:cNvSpPr/>
            <p:nvPr/>
          </p:nvSpPr>
          <p:spPr>
            <a:xfrm>
              <a:off x="5569766" y="5128609"/>
              <a:ext cx="723565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blipFill rotWithShape="0">
              <a:blip r:embed="rId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3000">
                <a:solidFill>
                  <a:prstClr val="white"/>
                </a:solidFill>
              </a:endParaRPr>
            </a:p>
          </p:txBody>
        </p:sp>
        <p:sp>
          <p:nvSpPr>
            <p:cNvPr id="123" name="Frihandsfigur 122"/>
            <p:cNvSpPr/>
            <p:nvPr/>
          </p:nvSpPr>
          <p:spPr>
            <a:xfrm rot="20160000">
              <a:off x="5346255" y="5587343"/>
              <a:ext cx="189415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1" tIns="48795" rIns="1" bIns="48793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24" name="Frihandsfigur 123"/>
            <p:cNvSpPr/>
            <p:nvPr/>
          </p:nvSpPr>
          <p:spPr>
            <a:xfrm rot="21600000">
              <a:off x="4308260" y="5810827"/>
              <a:ext cx="189415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2" tIns="48795" rIns="1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25" name="Frihandsfigur 124"/>
            <p:cNvSpPr/>
            <p:nvPr/>
          </p:nvSpPr>
          <p:spPr>
            <a:xfrm>
              <a:off x="3493776" y="5571660"/>
              <a:ext cx="723565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blipFill rotWithShape="0">
              <a:blip r:embed="rId6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3000">
                <a:solidFill>
                  <a:prstClr val="white"/>
                </a:solidFill>
              </a:endParaRPr>
            </a:p>
          </p:txBody>
        </p:sp>
        <p:sp>
          <p:nvSpPr>
            <p:cNvPr id="126" name="Frihandsfigur 125"/>
            <p:cNvSpPr/>
            <p:nvPr/>
          </p:nvSpPr>
          <p:spPr>
            <a:xfrm rot="23040000">
              <a:off x="3266477" y="5591262"/>
              <a:ext cx="193202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1" tIns="48793" rIns="1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27" name="Frihandsfigur 126"/>
            <p:cNvSpPr/>
            <p:nvPr/>
          </p:nvSpPr>
          <p:spPr>
            <a:xfrm rot="24480000">
              <a:off x="2408967" y="4970137"/>
              <a:ext cx="192120" cy="24245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2" tIns="48793" rIns="0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28" name="Frihandsfigur 127"/>
            <p:cNvSpPr/>
            <p:nvPr/>
          </p:nvSpPr>
          <p:spPr>
            <a:xfrm>
              <a:off x="1777673" y="4320927"/>
              <a:ext cx="719778" cy="725347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blipFill rotWithShape="0">
              <a:blip r:embed="rId7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3000">
                <a:solidFill>
                  <a:prstClr val="white"/>
                </a:solidFill>
              </a:endParaRPr>
            </a:p>
          </p:txBody>
        </p:sp>
        <p:sp>
          <p:nvSpPr>
            <p:cNvPr id="129" name="Frihandsfigur 128"/>
            <p:cNvSpPr/>
            <p:nvPr/>
          </p:nvSpPr>
          <p:spPr>
            <a:xfrm rot="25920000">
              <a:off x="1874818" y="4052672"/>
              <a:ext cx="192120" cy="24245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192007" y="195174"/>
                  </a:moveTo>
                  <a:lnTo>
                    <a:pt x="96003" y="195174"/>
                  </a:lnTo>
                  <a:lnTo>
                    <a:pt x="96003" y="243968"/>
                  </a:lnTo>
                  <a:lnTo>
                    <a:pt x="0" y="121984"/>
                  </a:lnTo>
                  <a:lnTo>
                    <a:pt x="96003" y="0"/>
                  </a:lnTo>
                  <a:lnTo>
                    <a:pt x="96003" y="48794"/>
                  </a:lnTo>
                  <a:lnTo>
                    <a:pt x="192007" y="48794"/>
                  </a:lnTo>
                  <a:lnTo>
                    <a:pt x="192007" y="1951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7602" tIns="48793" rIns="-1" bIns="48795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30" name="Frihandsfigur 129"/>
            <p:cNvSpPr/>
            <p:nvPr/>
          </p:nvSpPr>
          <p:spPr>
            <a:xfrm>
              <a:off x="1440515" y="3289760"/>
              <a:ext cx="723565" cy="72534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M</a:t>
              </a:r>
            </a:p>
          </p:txBody>
        </p:sp>
        <p:sp>
          <p:nvSpPr>
            <p:cNvPr id="131" name="Frihandsfigur 130"/>
            <p:cNvSpPr/>
            <p:nvPr/>
          </p:nvSpPr>
          <p:spPr>
            <a:xfrm rot="16560000">
              <a:off x="1761169" y="2997981"/>
              <a:ext cx="192117" cy="24245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48794" rIns="57602" bIns="48793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32" name="Frihandsfigur 131"/>
            <p:cNvSpPr/>
            <p:nvPr/>
          </p:nvSpPr>
          <p:spPr>
            <a:xfrm>
              <a:off x="1554164" y="2211542"/>
              <a:ext cx="723565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E</a:t>
              </a:r>
            </a:p>
          </p:txBody>
        </p:sp>
        <p:sp>
          <p:nvSpPr>
            <p:cNvPr id="133" name="Frihandsfigur 132"/>
            <p:cNvSpPr/>
            <p:nvPr/>
          </p:nvSpPr>
          <p:spPr>
            <a:xfrm rot="18000000">
              <a:off x="2086963" y="1986417"/>
              <a:ext cx="192117" cy="242451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48794" rIns="57601" bIns="48793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34" name="Frihandsfigur 133"/>
            <p:cNvSpPr/>
            <p:nvPr/>
          </p:nvSpPr>
          <p:spPr>
            <a:xfrm>
              <a:off x="2095890" y="1270553"/>
              <a:ext cx="723567" cy="725347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D</a:t>
              </a:r>
            </a:p>
          </p:txBody>
        </p:sp>
        <p:sp>
          <p:nvSpPr>
            <p:cNvPr id="135" name="Frihandsfigur 134"/>
            <p:cNvSpPr/>
            <p:nvPr/>
          </p:nvSpPr>
          <p:spPr>
            <a:xfrm rot="19440000">
              <a:off x="2796728" y="1196059"/>
              <a:ext cx="193202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48794" rIns="57601" bIns="48793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36" name="Frihandsfigur 135"/>
            <p:cNvSpPr/>
            <p:nvPr/>
          </p:nvSpPr>
          <p:spPr>
            <a:xfrm>
              <a:off x="2974777" y="635385"/>
              <a:ext cx="723567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v-SE" sz="1600" dirty="0">
                  <a:solidFill>
                    <a:prstClr val="white"/>
                  </a:solidFill>
                </a:rPr>
                <a:t>B</a:t>
              </a:r>
            </a:p>
          </p:txBody>
        </p:sp>
        <p:sp>
          <p:nvSpPr>
            <p:cNvPr id="137" name="Frihandsfigur 136"/>
            <p:cNvSpPr/>
            <p:nvPr/>
          </p:nvSpPr>
          <p:spPr>
            <a:xfrm rot="20880000">
              <a:off x="3766534" y="760850"/>
              <a:ext cx="189415" cy="243089"/>
            </a:xfrm>
            <a:custGeom>
              <a:avLst/>
              <a:gdLst>
                <a:gd name="connsiteX0" fmla="*/ 0 w 192007"/>
                <a:gd name="connsiteY0" fmla="*/ 48794 h 243968"/>
                <a:gd name="connsiteX1" fmla="*/ 96004 w 192007"/>
                <a:gd name="connsiteY1" fmla="*/ 48794 h 243968"/>
                <a:gd name="connsiteX2" fmla="*/ 96004 w 192007"/>
                <a:gd name="connsiteY2" fmla="*/ 0 h 243968"/>
                <a:gd name="connsiteX3" fmla="*/ 192007 w 192007"/>
                <a:gd name="connsiteY3" fmla="*/ 121984 h 243968"/>
                <a:gd name="connsiteX4" fmla="*/ 96004 w 192007"/>
                <a:gd name="connsiteY4" fmla="*/ 243968 h 243968"/>
                <a:gd name="connsiteX5" fmla="*/ 96004 w 192007"/>
                <a:gd name="connsiteY5" fmla="*/ 195174 h 243968"/>
                <a:gd name="connsiteX6" fmla="*/ 0 w 192007"/>
                <a:gd name="connsiteY6" fmla="*/ 195174 h 243968"/>
                <a:gd name="connsiteX7" fmla="*/ 0 w 192007"/>
                <a:gd name="connsiteY7" fmla="*/ 48794 h 24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7" h="243968">
                  <a:moveTo>
                    <a:pt x="0" y="48794"/>
                  </a:moveTo>
                  <a:lnTo>
                    <a:pt x="96004" y="48794"/>
                  </a:lnTo>
                  <a:lnTo>
                    <a:pt x="96004" y="0"/>
                  </a:lnTo>
                  <a:lnTo>
                    <a:pt x="192007" y="121984"/>
                  </a:lnTo>
                  <a:lnTo>
                    <a:pt x="96004" y="243968"/>
                  </a:lnTo>
                  <a:lnTo>
                    <a:pt x="96004" y="195174"/>
                  </a:lnTo>
                  <a:lnTo>
                    <a:pt x="0" y="195174"/>
                  </a:lnTo>
                  <a:lnTo>
                    <a:pt x="0" y="4879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48793" rIns="57602" bIns="48794" spcCol="1270" anchor="ctr"/>
            <a:lstStyle/>
            <a:p>
              <a:pPr algn="ctr" defTabSz="444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1000">
                <a:solidFill>
                  <a:prstClr val="white"/>
                </a:solidFill>
              </a:endParaRPr>
            </a:p>
          </p:txBody>
        </p:sp>
        <p:sp>
          <p:nvSpPr>
            <p:cNvPr id="138" name="Frihandsfigur 137"/>
            <p:cNvSpPr/>
            <p:nvPr/>
          </p:nvSpPr>
          <p:spPr>
            <a:xfrm>
              <a:off x="4577231" y="5571660"/>
              <a:ext cx="723565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3000">
                <a:solidFill>
                  <a:prstClr val="white"/>
                </a:solidFill>
              </a:endParaRPr>
            </a:p>
          </p:txBody>
        </p:sp>
        <p:sp>
          <p:nvSpPr>
            <p:cNvPr id="139" name="Frihandsfigur 138"/>
            <p:cNvSpPr/>
            <p:nvPr/>
          </p:nvSpPr>
          <p:spPr>
            <a:xfrm>
              <a:off x="2501240" y="5128609"/>
              <a:ext cx="723565" cy="721425"/>
            </a:xfrm>
            <a:custGeom>
              <a:avLst/>
              <a:gdLst>
                <a:gd name="connsiteX0" fmla="*/ 0 w 722868"/>
                <a:gd name="connsiteY0" fmla="*/ 361434 h 722868"/>
                <a:gd name="connsiteX1" fmla="*/ 361434 w 722868"/>
                <a:gd name="connsiteY1" fmla="*/ 0 h 722868"/>
                <a:gd name="connsiteX2" fmla="*/ 722868 w 722868"/>
                <a:gd name="connsiteY2" fmla="*/ 361434 h 722868"/>
                <a:gd name="connsiteX3" fmla="*/ 361434 w 722868"/>
                <a:gd name="connsiteY3" fmla="*/ 722868 h 722868"/>
                <a:gd name="connsiteX4" fmla="*/ 0 w 722868"/>
                <a:gd name="connsiteY4" fmla="*/ 361434 h 72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868" h="722868">
                  <a:moveTo>
                    <a:pt x="0" y="361434"/>
                  </a:moveTo>
                  <a:cubicBezTo>
                    <a:pt x="0" y="161820"/>
                    <a:pt x="161820" y="0"/>
                    <a:pt x="361434" y="0"/>
                  </a:cubicBezTo>
                  <a:cubicBezTo>
                    <a:pt x="561048" y="0"/>
                    <a:pt x="722868" y="161820"/>
                    <a:pt x="722868" y="361434"/>
                  </a:cubicBezTo>
                  <a:cubicBezTo>
                    <a:pt x="722868" y="561048"/>
                    <a:pt x="561048" y="722868"/>
                    <a:pt x="361434" y="722868"/>
                  </a:cubicBezTo>
                  <a:cubicBezTo>
                    <a:pt x="161820" y="722868"/>
                    <a:pt x="0" y="561048"/>
                    <a:pt x="0" y="361434"/>
                  </a:cubicBezTo>
                  <a:close/>
                </a:path>
              </a:pathLst>
            </a:custGeom>
            <a:solidFill>
              <a:srgbClr val="D16D2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43962" tIns="143962" rIns="143962" bIns="143962" spcCol="1270" anchor="ctr"/>
            <a:lstStyle/>
            <a:p>
              <a:pPr algn="ctr" defTabSz="13335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sv-SE" sz="3000">
                <a:solidFill>
                  <a:prstClr val="white"/>
                </a:solidFill>
              </a:endParaRPr>
            </a:p>
          </p:txBody>
        </p:sp>
      </p:grpSp>
      <p:sp>
        <p:nvSpPr>
          <p:cNvPr id="140" name="Ring 139"/>
          <p:cNvSpPr/>
          <p:nvPr/>
        </p:nvSpPr>
        <p:spPr>
          <a:xfrm>
            <a:off x="477838" y="4697413"/>
            <a:ext cx="1752600" cy="1771650"/>
          </a:xfrm>
          <a:prstGeom prst="donut">
            <a:avLst>
              <a:gd name="adj" fmla="val 982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1800">
              <a:solidFill>
                <a:prstClr val="black"/>
              </a:solidFill>
            </a:endParaRPr>
          </a:p>
        </p:txBody>
      </p:sp>
      <p:sp>
        <p:nvSpPr>
          <p:cNvPr id="141" name="Ellips 140"/>
          <p:cNvSpPr/>
          <p:nvPr/>
        </p:nvSpPr>
        <p:spPr>
          <a:xfrm>
            <a:off x="550863" y="5754688"/>
            <a:ext cx="1004887" cy="690562"/>
          </a:xfrm>
          <a:prstGeom prst="ellipse">
            <a:avLst/>
          </a:prstGeom>
          <a:solidFill>
            <a:srgbClr val="7B3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sz="1800" dirty="0">
              <a:solidFill>
                <a:prstClr val="white"/>
              </a:solidFill>
            </a:endParaRPr>
          </a:p>
        </p:txBody>
      </p:sp>
      <p:sp>
        <p:nvSpPr>
          <p:cNvPr id="142" name="textruta 141"/>
          <p:cNvSpPr txBox="1"/>
          <p:nvPr/>
        </p:nvSpPr>
        <p:spPr>
          <a:xfrm rot="20958183">
            <a:off x="334963" y="5792788"/>
            <a:ext cx="1333500" cy="306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>
                <a:solidFill>
                  <a:prstClr val="white"/>
                </a:solidFill>
                <a:latin typeface="Calibri"/>
                <a:ea typeface="+mn-ea"/>
              </a:rPr>
              <a:t>Arena för</a:t>
            </a:r>
          </a:p>
        </p:txBody>
      </p:sp>
      <p:sp>
        <p:nvSpPr>
          <p:cNvPr id="143" name="Rektangel 142"/>
          <p:cNvSpPr/>
          <p:nvPr/>
        </p:nvSpPr>
        <p:spPr>
          <a:xfrm rot="20958183">
            <a:off x="593725" y="6057900"/>
            <a:ext cx="10033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>
                <a:solidFill>
                  <a:prstClr val="white"/>
                </a:solidFill>
                <a:latin typeface="Calibri"/>
                <a:ea typeface="+mn-ea"/>
              </a:rPr>
              <a:t>och service</a:t>
            </a:r>
          </a:p>
        </p:txBody>
      </p:sp>
      <p:sp>
        <p:nvSpPr>
          <p:cNvPr id="144" name="Rektangel 143"/>
          <p:cNvSpPr/>
          <p:nvPr/>
        </p:nvSpPr>
        <p:spPr>
          <a:xfrm rot="20958183">
            <a:off x="573088" y="5921375"/>
            <a:ext cx="930275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>
                <a:solidFill>
                  <a:prstClr val="white"/>
                </a:solidFill>
                <a:latin typeface="Calibri"/>
                <a:ea typeface="+mn-ea"/>
              </a:rPr>
              <a:t>utveckling</a:t>
            </a:r>
          </a:p>
        </p:txBody>
      </p:sp>
      <p:sp>
        <p:nvSpPr>
          <p:cNvPr id="12" name="Rektangel 11"/>
          <p:cNvSpPr/>
          <p:nvPr/>
        </p:nvSpPr>
        <p:spPr>
          <a:xfrm rot="21260611">
            <a:off x="741363" y="4873625"/>
            <a:ext cx="962025" cy="277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solidFill>
                  <a:prstClr val="black"/>
                </a:solidFill>
                <a:latin typeface="Calibri"/>
                <a:ea typeface="+mn-ea"/>
              </a:rPr>
              <a:t>Digital först </a:t>
            </a:r>
            <a:endParaRPr lang="sv-SE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Rektangel 12"/>
          <p:cNvSpPr/>
          <p:nvPr/>
        </p:nvSpPr>
        <p:spPr>
          <a:xfrm rot="307566">
            <a:off x="438150" y="5256213"/>
            <a:ext cx="2357438" cy="2778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solidFill>
                  <a:prstClr val="black"/>
                </a:solidFill>
                <a:latin typeface="Calibri"/>
                <a:ea typeface="+mn-ea"/>
              </a:rPr>
              <a:t>Barnet i Centrum </a:t>
            </a:r>
            <a:r>
              <a:rPr lang="sv-SE" sz="1200" dirty="0">
                <a:solidFill>
                  <a:prstClr val="black"/>
                </a:solidFill>
                <a:latin typeface="Calibri"/>
                <a:ea typeface="+mn-ea"/>
              </a:rPr>
              <a:t>– tidiga insatser </a:t>
            </a:r>
            <a:endParaRPr lang="sv-SE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" name="Rektangel 13"/>
          <p:cNvSpPr/>
          <p:nvPr/>
        </p:nvSpPr>
        <p:spPr>
          <a:xfrm rot="21435166">
            <a:off x="1173163" y="5011738"/>
            <a:ext cx="1057275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solidFill>
                  <a:prstClr val="black"/>
                </a:solidFill>
                <a:latin typeface="Calibri"/>
                <a:ea typeface="+mn-ea"/>
              </a:rPr>
              <a:t>Barnets Bästa</a:t>
            </a:r>
            <a:endParaRPr lang="sv-SE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479425" y="5503863"/>
            <a:ext cx="1377950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solidFill>
                  <a:prstClr val="black"/>
                </a:solidFill>
                <a:latin typeface="Calibri"/>
                <a:ea typeface="+mn-ea"/>
              </a:rPr>
              <a:t>Social Insatsgrupp </a:t>
            </a:r>
            <a:endParaRPr lang="sv-SE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7" name="Rektangel 16"/>
          <p:cNvSpPr/>
          <p:nvPr/>
        </p:nvSpPr>
        <p:spPr>
          <a:xfrm rot="21210938">
            <a:off x="1463675" y="5778500"/>
            <a:ext cx="944563" cy="277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solidFill>
                  <a:prstClr val="black"/>
                </a:solidFill>
                <a:latin typeface="Calibri"/>
                <a:ea typeface="+mn-ea"/>
              </a:rPr>
              <a:t>Skolnärvaro</a:t>
            </a:r>
            <a:endParaRPr lang="sv-SE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52" name="Rektangel 151"/>
          <p:cNvSpPr/>
          <p:nvPr/>
        </p:nvSpPr>
        <p:spPr>
          <a:xfrm>
            <a:off x="6630988" y="3854450"/>
            <a:ext cx="366712" cy="339725"/>
          </a:xfrm>
          <a:prstGeom prst="rect">
            <a:avLst/>
          </a:prstGeom>
          <a:solidFill>
            <a:srgbClr val="82934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600" dirty="0">
                <a:solidFill>
                  <a:prstClr val="white"/>
                </a:solidFill>
                <a:latin typeface="Calibri"/>
                <a:ea typeface="+mn-ea"/>
              </a:rPr>
              <a:t>Lg</a:t>
            </a:r>
          </a:p>
        </p:txBody>
      </p:sp>
      <p:sp>
        <p:nvSpPr>
          <p:cNvPr id="153" name="Rektangel 152"/>
          <p:cNvSpPr/>
          <p:nvPr/>
        </p:nvSpPr>
        <p:spPr>
          <a:xfrm>
            <a:off x="8655050" y="3854450"/>
            <a:ext cx="366713" cy="339725"/>
          </a:xfrm>
          <a:prstGeom prst="rect">
            <a:avLst/>
          </a:prstGeom>
          <a:solidFill>
            <a:srgbClr val="82934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600" dirty="0">
                <a:solidFill>
                  <a:prstClr val="white"/>
                </a:solidFill>
                <a:latin typeface="Calibri"/>
                <a:ea typeface="+mn-ea"/>
              </a:rPr>
              <a:t>Lg</a:t>
            </a:r>
          </a:p>
        </p:txBody>
      </p:sp>
      <p:cxnSp>
        <p:nvCxnSpPr>
          <p:cNvPr id="154" name="Rak 153"/>
          <p:cNvCxnSpPr/>
          <p:nvPr/>
        </p:nvCxnSpPr>
        <p:spPr>
          <a:xfrm flipV="1">
            <a:off x="5216525" y="2525713"/>
            <a:ext cx="355600" cy="3175"/>
          </a:xfrm>
          <a:prstGeom prst="line">
            <a:avLst/>
          </a:prstGeom>
          <a:ln w="95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Flödesschema: Process 154"/>
          <p:cNvSpPr>
            <a:spLocks noChangeAspect="1"/>
          </p:cNvSpPr>
          <p:nvPr/>
        </p:nvSpPr>
        <p:spPr>
          <a:xfrm>
            <a:off x="5368925" y="3683000"/>
            <a:ext cx="1200150" cy="176213"/>
          </a:xfrm>
          <a:prstGeom prst="flowChartProcess">
            <a:avLst/>
          </a:prstGeom>
          <a:solidFill>
            <a:srgbClr val="E2E5C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solidFill>
                  <a:prstClr val="black"/>
                </a:solidFill>
              </a:rPr>
              <a:t>Verksamhetschef</a:t>
            </a:r>
          </a:p>
        </p:txBody>
      </p:sp>
      <p:sp>
        <p:nvSpPr>
          <p:cNvPr id="156" name="Flödesschema: Process 155"/>
          <p:cNvSpPr>
            <a:spLocks noChangeAspect="1"/>
          </p:cNvSpPr>
          <p:nvPr/>
        </p:nvSpPr>
        <p:spPr>
          <a:xfrm>
            <a:off x="7423150" y="3671888"/>
            <a:ext cx="1200150" cy="176212"/>
          </a:xfrm>
          <a:prstGeom prst="flowChartProcess">
            <a:avLst/>
          </a:prstGeom>
          <a:solidFill>
            <a:srgbClr val="E2E5C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solidFill>
                  <a:prstClr val="black"/>
                </a:solidFill>
              </a:rPr>
              <a:t>Verksamhetschef</a:t>
            </a:r>
          </a:p>
        </p:txBody>
      </p:sp>
      <p:sp>
        <p:nvSpPr>
          <p:cNvPr id="157" name="Flödesschema: Process 156"/>
          <p:cNvSpPr>
            <a:spLocks noChangeAspect="1"/>
          </p:cNvSpPr>
          <p:nvPr/>
        </p:nvSpPr>
        <p:spPr>
          <a:xfrm>
            <a:off x="1987550" y="3751263"/>
            <a:ext cx="777875" cy="112712"/>
          </a:xfrm>
          <a:prstGeom prst="flowChartProcess">
            <a:avLst/>
          </a:prstGeom>
          <a:solidFill>
            <a:srgbClr val="E2E5C9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solidFill>
                  <a:prstClr val="black"/>
                </a:solidFill>
              </a:rPr>
              <a:t>Enhetschef</a:t>
            </a:r>
          </a:p>
        </p:txBody>
      </p:sp>
      <p:sp>
        <p:nvSpPr>
          <p:cNvPr id="158" name="Rektangel med rundade hörn 157"/>
          <p:cNvSpPr/>
          <p:nvPr/>
        </p:nvSpPr>
        <p:spPr>
          <a:xfrm>
            <a:off x="411163" y="3028950"/>
            <a:ext cx="2049462" cy="141288"/>
          </a:xfrm>
          <a:prstGeom prst="roundRect">
            <a:avLst/>
          </a:prstGeom>
          <a:solidFill>
            <a:srgbClr val="FFFEA8"/>
          </a:solidFill>
          <a:ln>
            <a:solidFill>
              <a:srgbClr val="F2C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solidFill>
                  <a:prstClr val="black"/>
                </a:solidFill>
              </a:rPr>
              <a:t>Central barn- och elevhälsa</a:t>
            </a:r>
          </a:p>
        </p:txBody>
      </p:sp>
      <p:sp>
        <p:nvSpPr>
          <p:cNvPr id="159" name="Rektangel med rundade hörn 158"/>
          <p:cNvSpPr/>
          <p:nvPr/>
        </p:nvSpPr>
        <p:spPr>
          <a:xfrm>
            <a:off x="176213" y="3937000"/>
            <a:ext cx="2552700" cy="227013"/>
          </a:xfrm>
          <a:prstGeom prst="roundRect">
            <a:avLst/>
          </a:prstGeom>
          <a:solidFill>
            <a:schemeClr val="bg1"/>
          </a:solidFill>
          <a:ln>
            <a:solidFill>
              <a:srgbClr val="F2C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solidFill>
                  <a:prstClr val="black"/>
                </a:solidFill>
              </a:rPr>
              <a:t>Smedjan: NPF-grupp | TTS</a:t>
            </a:r>
          </a:p>
        </p:txBody>
      </p:sp>
      <p:cxnSp>
        <p:nvCxnSpPr>
          <p:cNvPr id="169" name="Rak 168"/>
          <p:cNvCxnSpPr/>
          <p:nvPr/>
        </p:nvCxnSpPr>
        <p:spPr>
          <a:xfrm flipH="1">
            <a:off x="2787650" y="1030288"/>
            <a:ext cx="120650" cy="31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28" name="Grupp 18441"/>
          <p:cNvGrpSpPr>
            <a:grpSpLocks/>
          </p:cNvGrpSpPr>
          <p:nvPr/>
        </p:nvGrpSpPr>
        <p:grpSpPr bwMode="auto">
          <a:xfrm rot="5400000">
            <a:off x="8593137" y="3057526"/>
            <a:ext cx="627063" cy="125412"/>
            <a:chOff x="3287417" y="2509432"/>
            <a:chExt cx="626358" cy="125588"/>
          </a:xfrm>
        </p:grpSpPr>
        <p:sp>
          <p:nvSpPr>
            <p:cNvPr id="172" name="Rektangel 171"/>
            <p:cNvSpPr/>
            <p:nvPr/>
          </p:nvSpPr>
          <p:spPr>
            <a:xfrm>
              <a:off x="3499903" y="2509432"/>
              <a:ext cx="106243" cy="125588"/>
            </a:xfrm>
            <a:prstGeom prst="rect">
              <a:avLst/>
            </a:prstGeom>
            <a:solidFill>
              <a:srgbClr val="829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73" name="Rektangel 172"/>
            <p:cNvSpPr/>
            <p:nvPr/>
          </p:nvSpPr>
          <p:spPr>
            <a:xfrm>
              <a:off x="3709217" y="2509431"/>
              <a:ext cx="101486" cy="125588"/>
            </a:xfrm>
            <a:prstGeom prst="rect">
              <a:avLst/>
            </a:prstGeom>
            <a:solidFill>
              <a:srgbClr val="58A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74" name="Rektangel 173"/>
            <p:cNvSpPr/>
            <p:nvPr/>
          </p:nvSpPr>
          <p:spPr>
            <a:xfrm>
              <a:off x="3599803" y="2509431"/>
              <a:ext cx="118928" cy="125588"/>
            </a:xfrm>
            <a:prstGeom prst="rect">
              <a:avLst/>
            </a:prstGeom>
            <a:solidFill>
              <a:srgbClr val="184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75" name="Rektangel 174"/>
            <p:cNvSpPr/>
            <p:nvPr/>
          </p:nvSpPr>
          <p:spPr>
            <a:xfrm>
              <a:off x="3801189" y="2509432"/>
              <a:ext cx="112586" cy="125588"/>
            </a:xfrm>
            <a:prstGeom prst="rect">
              <a:avLst/>
            </a:prstGeom>
            <a:solidFill>
              <a:srgbClr val="D16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76" name="Rektangel 175"/>
            <p:cNvSpPr/>
            <p:nvPr/>
          </p:nvSpPr>
          <p:spPr>
            <a:xfrm>
              <a:off x="3287417" y="2509431"/>
              <a:ext cx="109415" cy="125588"/>
            </a:xfrm>
            <a:prstGeom prst="rect">
              <a:avLst/>
            </a:prstGeom>
            <a:solidFill>
              <a:srgbClr val="EEC6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black"/>
                </a:solidFill>
              </a:endParaRPr>
            </a:p>
          </p:txBody>
        </p:sp>
        <p:sp>
          <p:nvSpPr>
            <p:cNvPr id="177" name="Rektangel 176"/>
            <p:cNvSpPr/>
            <p:nvPr/>
          </p:nvSpPr>
          <p:spPr>
            <a:xfrm>
              <a:off x="3393660" y="2509431"/>
              <a:ext cx="107829" cy="125588"/>
            </a:xfrm>
            <a:prstGeom prst="rect">
              <a:avLst/>
            </a:prstGeom>
            <a:solidFill>
              <a:srgbClr val="7B3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529" name="Grupp 185"/>
          <p:cNvGrpSpPr>
            <a:grpSpLocks/>
          </p:cNvGrpSpPr>
          <p:nvPr/>
        </p:nvGrpSpPr>
        <p:grpSpPr bwMode="auto">
          <a:xfrm rot="5400000">
            <a:off x="2478087" y="4587876"/>
            <a:ext cx="625475" cy="44450"/>
            <a:chOff x="3287417" y="2509432"/>
            <a:chExt cx="626358" cy="125588"/>
          </a:xfrm>
        </p:grpSpPr>
        <p:sp>
          <p:nvSpPr>
            <p:cNvPr id="187" name="Rektangel 186"/>
            <p:cNvSpPr/>
            <p:nvPr/>
          </p:nvSpPr>
          <p:spPr>
            <a:xfrm>
              <a:off x="3498852" y="2509432"/>
              <a:ext cx="106513" cy="125588"/>
            </a:xfrm>
            <a:prstGeom prst="rect">
              <a:avLst/>
            </a:prstGeom>
            <a:solidFill>
              <a:srgbClr val="829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88" name="Rektangel 187"/>
            <p:cNvSpPr/>
            <p:nvPr/>
          </p:nvSpPr>
          <p:spPr>
            <a:xfrm>
              <a:off x="3708697" y="2509431"/>
              <a:ext cx="101743" cy="125588"/>
            </a:xfrm>
            <a:prstGeom prst="rect">
              <a:avLst/>
            </a:prstGeom>
            <a:solidFill>
              <a:srgbClr val="58A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89" name="Rektangel 188"/>
            <p:cNvSpPr/>
            <p:nvPr/>
          </p:nvSpPr>
          <p:spPr>
            <a:xfrm>
              <a:off x="3600595" y="2509432"/>
              <a:ext cx="119231" cy="125588"/>
            </a:xfrm>
            <a:prstGeom prst="rect">
              <a:avLst/>
            </a:prstGeom>
            <a:solidFill>
              <a:srgbClr val="184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90" name="Rektangel 189"/>
            <p:cNvSpPr/>
            <p:nvPr/>
          </p:nvSpPr>
          <p:spPr>
            <a:xfrm>
              <a:off x="3800903" y="2509432"/>
              <a:ext cx="112872" cy="125588"/>
            </a:xfrm>
            <a:prstGeom prst="rect">
              <a:avLst/>
            </a:prstGeom>
            <a:solidFill>
              <a:srgbClr val="D16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91" name="Rektangel 190"/>
            <p:cNvSpPr/>
            <p:nvPr/>
          </p:nvSpPr>
          <p:spPr>
            <a:xfrm>
              <a:off x="3287417" y="2509432"/>
              <a:ext cx="109692" cy="125588"/>
            </a:xfrm>
            <a:prstGeom prst="rect">
              <a:avLst/>
            </a:prstGeom>
            <a:solidFill>
              <a:srgbClr val="EEC6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black"/>
                </a:solidFill>
              </a:endParaRPr>
            </a:p>
          </p:txBody>
        </p:sp>
        <p:sp>
          <p:nvSpPr>
            <p:cNvPr id="192" name="Rektangel 191"/>
            <p:cNvSpPr/>
            <p:nvPr/>
          </p:nvSpPr>
          <p:spPr>
            <a:xfrm>
              <a:off x="3393929" y="2509432"/>
              <a:ext cx="106513" cy="125588"/>
            </a:xfrm>
            <a:prstGeom prst="rect">
              <a:avLst/>
            </a:prstGeom>
            <a:solidFill>
              <a:srgbClr val="7B3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5" name="Rak 144"/>
          <p:cNvCxnSpPr>
            <a:stCxn id="70" idx="1"/>
          </p:cNvCxnSpPr>
          <p:nvPr/>
        </p:nvCxnSpPr>
        <p:spPr>
          <a:xfrm flipH="1">
            <a:off x="2881313" y="1514475"/>
            <a:ext cx="2081212" cy="803275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Rak 145"/>
          <p:cNvCxnSpPr/>
          <p:nvPr/>
        </p:nvCxnSpPr>
        <p:spPr>
          <a:xfrm flipH="1" flipV="1">
            <a:off x="2913063" y="3595688"/>
            <a:ext cx="382587" cy="155575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532" name="Grupp 146"/>
          <p:cNvGrpSpPr>
            <a:grpSpLocks/>
          </p:cNvGrpSpPr>
          <p:nvPr/>
        </p:nvGrpSpPr>
        <p:grpSpPr bwMode="auto">
          <a:xfrm rot="5400000">
            <a:off x="2472532" y="5217319"/>
            <a:ext cx="627062" cy="44450"/>
            <a:chOff x="3287417" y="2509432"/>
            <a:chExt cx="626358" cy="125588"/>
          </a:xfrm>
        </p:grpSpPr>
        <p:sp>
          <p:nvSpPr>
            <p:cNvPr id="148" name="Rektangel 147"/>
            <p:cNvSpPr/>
            <p:nvPr/>
          </p:nvSpPr>
          <p:spPr>
            <a:xfrm>
              <a:off x="3499903" y="2509432"/>
              <a:ext cx="106243" cy="125588"/>
            </a:xfrm>
            <a:prstGeom prst="rect">
              <a:avLst/>
            </a:prstGeom>
            <a:solidFill>
              <a:srgbClr val="829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49" name="Rektangel 148"/>
            <p:cNvSpPr/>
            <p:nvPr/>
          </p:nvSpPr>
          <p:spPr>
            <a:xfrm>
              <a:off x="3709218" y="2509432"/>
              <a:ext cx="101486" cy="125588"/>
            </a:xfrm>
            <a:prstGeom prst="rect">
              <a:avLst/>
            </a:prstGeom>
            <a:solidFill>
              <a:srgbClr val="58A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50" name="Rektangel 149"/>
            <p:cNvSpPr/>
            <p:nvPr/>
          </p:nvSpPr>
          <p:spPr>
            <a:xfrm>
              <a:off x="3599803" y="2509433"/>
              <a:ext cx="118929" cy="125588"/>
            </a:xfrm>
            <a:prstGeom prst="rect">
              <a:avLst/>
            </a:prstGeom>
            <a:solidFill>
              <a:srgbClr val="184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51" name="Rektangel 150"/>
            <p:cNvSpPr/>
            <p:nvPr/>
          </p:nvSpPr>
          <p:spPr>
            <a:xfrm>
              <a:off x="3801190" y="2509432"/>
              <a:ext cx="112585" cy="125588"/>
            </a:xfrm>
            <a:prstGeom prst="rect">
              <a:avLst/>
            </a:prstGeom>
            <a:solidFill>
              <a:srgbClr val="D16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60" name="Rektangel 159"/>
            <p:cNvSpPr/>
            <p:nvPr/>
          </p:nvSpPr>
          <p:spPr>
            <a:xfrm>
              <a:off x="3287417" y="2509433"/>
              <a:ext cx="109414" cy="125588"/>
            </a:xfrm>
            <a:prstGeom prst="rect">
              <a:avLst/>
            </a:prstGeom>
            <a:solidFill>
              <a:srgbClr val="EEC6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black"/>
                </a:solidFill>
              </a:endParaRPr>
            </a:p>
          </p:txBody>
        </p:sp>
        <p:sp>
          <p:nvSpPr>
            <p:cNvPr id="161" name="Rektangel 160"/>
            <p:cNvSpPr/>
            <p:nvPr/>
          </p:nvSpPr>
          <p:spPr>
            <a:xfrm>
              <a:off x="3393660" y="2509432"/>
              <a:ext cx="107829" cy="125588"/>
            </a:xfrm>
            <a:prstGeom prst="rect">
              <a:avLst/>
            </a:prstGeom>
            <a:solidFill>
              <a:srgbClr val="7B3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533" name="Grupp 161"/>
          <p:cNvGrpSpPr>
            <a:grpSpLocks/>
          </p:cNvGrpSpPr>
          <p:nvPr/>
        </p:nvGrpSpPr>
        <p:grpSpPr bwMode="auto">
          <a:xfrm rot="5400000">
            <a:off x="2473325" y="5845176"/>
            <a:ext cx="625475" cy="44450"/>
            <a:chOff x="3287417" y="2509432"/>
            <a:chExt cx="626358" cy="125588"/>
          </a:xfrm>
        </p:grpSpPr>
        <p:sp>
          <p:nvSpPr>
            <p:cNvPr id="163" name="Rektangel 162"/>
            <p:cNvSpPr/>
            <p:nvPr/>
          </p:nvSpPr>
          <p:spPr>
            <a:xfrm>
              <a:off x="3498852" y="2509432"/>
              <a:ext cx="106513" cy="125588"/>
            </a:xfrm>
            <a:prstGeom prst="rect">
              <a:avLst/>
            </a:prstGeom>
            <a:solidFill>
              <a:srgbClr val="829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64" name="Rektangel 163"/>
            <p:cNvSpPr/>
            <p:nvPr/>
          </p:nvSpPr>
          <p:spPr>
            <a:xfrm>
              <a:off x="3708697" y="2509431"/>
              <a:ext cx="101743" cy="125588"/>
            </a:xfrm>
            <a:prstGeom prst="rect">
              <a:avLst/>
            </a:prstGeom>
            <a:solidFill>
              <a:srgbClr val="58A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65" name="Rektangel 164"/>
            <p:cNvSpPr/>
            <p:nvPr/>
          </p:nvSpPr>
          <p:spPr>
            <a:xfrm>
              <a:off x="3600595" y="2509432"/>
              <a:ext cx="119231" cy="125588"/>
            </a:xfrm>
            <a:prstGeom prst="rect">
              <a:avLst/>
            </a:prstGeom>
            <a:solidFill>
              <a:srgbClr val="184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66" name="Rektangel 165"/>
            <p:cNvSpPr/>
            <p:nvPr/>
          </p:nvSpPr>
          <p:spPr>
            <a:xfrm>
              <a:off x="3800903" y="2509432"/>
              <a:ext cx="112872" cy="125588"/>
            </a:xfrm>
            <a:prstGeom prst="rect">
              <a:avLst/>
            </a:prstGeom>
            <a:solidFill>
              <a:srgbClr val="D16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67" name="Rektangel 166"/>
            <p:cNvSpPr/>
            <p:nvPr/>
          </p:nvSpPr>
          <p:spPr>
            <a:xfrm>
              <a:off x="3287417" y="2509432"/>
              <a:ext cx="109692" cy="125588"/>
            </a:xfrm>
            <a:prstGeom prst="rect">
              <a:avLst/>
            </a:prstGeom>
            <a:solidFill>
              <a:srgbClr val="EEC6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black"/>
                </a:solidFill>
              </a:endParaRPr>
            </a:p>
          </p:txBody>
        </p:sp>
        <p:sp>
          <p:nvSpPr>
            <p:cNvPr id="168" name="Rektangel 167"/>
            <p:cNvSpPr/>
            <p:nvPr/>
          </p:nvSpPr>
          <p:spPr>
            <a:xfrm>
              <a:off x="3393929" y="2509432"/>
              <a:ext cx="106513" cy="125588"/>
            </a:xfrm>
            <a:prstGeom prst="rect">
              <a:avLst/>
            </a:prstGeom>
            <a:solidFill>
              <a:srgbClr val="7B3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534" name="Grupp 169"/>
          <p:cNvGrpSpPr>
            <a:grpSpLocks/>
          </p:cNvGrpSpPr>
          <p:nvPr/>
        </p:nvGrpSpPr>
        <p:grpSpPr bwMode="auto">
          <a:xfrm rot="5400000">
            <a:off x="2481263" y="6480175"/>
            <a:ext cx="627062" cy="46038"/>
            <a:chOff x="3287417" y="2509432"/>
            <a:chExt cx="626358" cy="125588"/>
          </a:xfrm>
        </p:grpSpPr>
        <p:sp>
          <p:nvSpPr>
            <p:cNvPr id="171" name="Rektangel 170"/>
            <p:cNvSpPr/>
            <p:nvPr/>
          </p:nvSpPr>
          <p:spPr>
            <a:xfrm>
              <a:off x="3499903" y="2509432"/>
              <a:ext cx="106243" cy="125588"/>
            </a:xfrm>
            <a:prstGeom prst="rect">
              <a:avLst/>
            </a:prstGeom>
            <a:solidFill>
              <a:srgbClr val="829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78" name="Rektangel 177"/>
            <p:cNvSpPr/>
            <p:nvPr/>
          </p:nvSpPr>
          <p:spPr>
            <a:xfrm>
              <a:off x="3709218" y="2509432"/>
              <a:ext cx="101486" cy="125588"/>
            </a:xfrm>
            <a:prstGeom prst="rect">
              <a:avLst/>
            </a:prstGeom>
            <a:solidFill>
              <a:srgbClr val="58AF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93" name="Rektangel 192"/>
            <p:cNvSpPr/>
            <p:nvPr/>
          </p:nvSpPr>
          <p:spPr>
            <a:xfrm>
              <a:off x="3599803" y="2509433"/>
              <a:ext cx="118929" cy="125588"/>
            </a:xfrm>
            <a:prstGeom prst="rect">
              <a:avLst/>
            </a:prstGeom>
            <a:solidFill>
              <a:srgbClr val="1845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94" name="Rektangel 193"/>
            <p:cNvSpPr/>
            <p:nvPr/>
          </p:nvSpPr>
          <p:spPr>
            <a:xfrm>
              <a:off x="3801190" y="2509432"/>
              <a:ext cx="112585" cy="125588"/>
            </a:xfrm>
            <a:prstGeom prst="rect">
              <a:avLst/>
            </a:prstGeom>
            <a:solidFill>
              <a:srgbClr val="D16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  <p:sp>
          <p:nvSpPr>
            <p:cNvPr id="195" name="Rektangel 194"/>
            <p:cNvSpPr/>
            <p:nvPr/>
          </p:nvSpPr>
          <p:spPr>
            <a:xfrm>
              <a:off x="3287417" y="2509433"/>
              <a:ext cx="109414" cy="125588"/>
            </a:xfrm>
            <a:prstGeom prst="rect">
              <a:avLst/>
            </a:prstGeom>
            <a:solidFill>
              <a:srgbClr val="EEC6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black"/>
                </a:solidFill>
              </a:endParaRPr>
            </a:p>
          </p:txBody>
        </p:sp>
        <p:sp>
          <p:nvSpPr>
            <p:cNvPr id="196" name="Rektangel 195"/>
            <p:cNvSpPr/>
            <p:nvPr/>
          </p:nvSpPr>
          <p:spPr>
            <a:xfrm>
              <a:off x="3393660" y="2509432"/>
              <a:ext cx="107829" cy="125588"/>
            </a:xfrm>
            <a:prstGeom prst="rect">
              <a:avLst/>
            </a:prstGeom>
            <a:solidFill>
              <a:srgbClr val="7B3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sv-SE" sz="24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7" name="Bildobjekt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1963738"/>
            <a:ext cx="93027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59728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rt 6"/>
          <p:cNvSpPr/>
          <p:nvPr/>
        </p:nvSpPr>
        <p:spPr bwMode="auto">
          <a:xfrm>
            <a:off x="3059832" y="1316879"/>
            <a:ext cx="4110837" cy="311054"/>
          </a:xfrm>
          <a:prstGeom prst="flowChartPunchedCard">
            <a:avLst/>
          </a:prstGeom>
          <a:solidFill>
            <a:srgbClr val="6D9DC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4578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24580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8237538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174A52"/>
                </a:solidFill>
                <a:latin typeface="CG Omega" pitchFamily="34" charset="0"/>
              </a:rPr>
              <a:t>Framtida utveckling </a:t>
            </a: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Nämndgemensamma verksamheter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400" dirty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4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400" dirty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Skapa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en större helhet kring familj och skola. 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Digitalisering &amp; IKT. </a:t>
            </a: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Ledningssystem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och systematiskt kvalitetsarbete. 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Skapa en stolthet kring välfärdsuppdraget och en attraktiv arbetsplats. 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</p:txBody>
      </p:sp>
      <p:sp>
        <p:nvSpPr>
          <p:cNvPr id="245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526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933646" y="2852936"/>
            <a:ext cx="7526786" cy="3637325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sv-SE" sz="12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v-SE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614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6149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0293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latin typeface="CG Omega" panose="020B0502050508020304" pitchFamily="34" charset="0"/>
              </a:rPr>
              <a:t>Analys av årets utfall verksamhet och ekonomi </a:t>
            </a:r>
            <a:r>
              <a:rPr lang="sv-SE" altLang="sv-SE" sz="2000" b="1" dirty="0" smtClean="0">
                <a:latin typeface="CG Omega" panose="020B0502050508020304" pitchFamily="34" charset="0"/>
              </a:rPr>
              <a:t>2018</a:t>
            </a:r>
            <a:endParaRPr lang="sv-SE" altLang="sv-SE" sz="2000" b="1" dirty="0"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latin typeface="CG Omega" panose="020B0502050508020304" pitchFamily="34" charset="0"/>
            </a:endParaRPr>
          </a:p>
        </p:txBody>
      </p:sp>
      <p:sp>
        <p:nvSpPr>
          <p:cNvPr id="61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615950"/>
            <a:ext cx="6913562" cy="7286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och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139580" y="1705632"/>
            <a:ext cx="3118590" cy="400110"/>
          </a:xfrm>
          <a:prstGeom prst="rect">
            <a:avLst/>
          </a:prstGeom>
          <a:solidFill>
            <a:srgbClr val="F7CE2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sv-SE" sz="2000" dirty="0" smtClean="0"/>
              <a:t>Förvaltningsövergripande</a:t>
            </a:r>
            <a:endParaRPr lang="sv-SE" altLang="sv-SE" sz="2000" dirty="0">
              <a:latin typeface="CG Omega" pitchFamily="34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1907705" y="3152807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Driftkostnader, netto (tkr)</a:t>
            </a:r>
            <a:endParaRPr lang="sv-SE" sz="5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21735"/>
              </p:ext>
            </p:extLst>
          </p:nvPr>
        </p:nvGraphicFramePr>
        <p:xfrm>
          <a:off x="1619672" y="3768306"/>
          <a:ext cx="6624736" cy="223832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63792"/>
                <a:gridCol w="200101"/>
                <a:gridCol w="1688452"/>
                <a:gridCol w="1372391"/>
              </a:tblGrid>
              <a:tr h="3606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Barnomsorg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-114 </a:t>
                      </a: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611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+3</a:t>
                      </a:r>
                      <a:r>
                        <a:rPr lang="sv-SE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840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6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Grundskola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177</a:t>
                      </a:r>
                      <a:r>
                        <a:rPr lang="sv-SE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438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-3 727</a:t>
                      </a:r>
                      <a:endParaRPr lang="sv-SE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6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Särskola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-11 </a:t>
                      </a: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234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+2</a:t>
                      </a:r>
                      <a:r>
                        <a:rPr lang="sv-SE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890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9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Individ o Familjeomsorgen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14630" algn="l"/>
                        </a:tabLst>
                      </a:pPr>
                      <a:r>
                        <a:rPr lang="sv-SE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	    </a:t>
                      </a: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- 53</a:t>
                      </a:r>
                      <a:r>
                        <a:rPr lang="sv-SE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617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+6</a:t>
                      </a:r>
                      <a:r>
                        <a:rPr lang="sv-SE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663</a:t>
                      </a:r>
                      <a:endParaRPr lang="sv-S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6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Nämndsgemensamma vht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-19</a:t>
                      </a:r>
                      <a:r>
                        <a:rPr lang="sv-SE" sz="18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313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+538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8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Nämndens nettoram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8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-379 126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+10 204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327150"/>
              </p:ext>
            </p:extLst>
          </p:nvPr>
        </p:nvGraphicFramePr>
        <p:xfrm>
          <a:off x="5076057" y="3078542"/>
          <a:ext cx="3240359" cy="54864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04972"/>
                <a:gridCol w="1035387"/>
              </a:tblGrid>
              <a:tr h="5462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Bokslut </a:t>
                      </a:r>
                      <a:r>
                        <a:rPr lang="sv-SE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v-SE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Budget-avvikelse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079" name="Platshållare för innehåll 2"/>
          <p:cNvSpPr>
            <a:spLocks noGrp="1"/>
          </p:cNvSpPr>
          <p:nvPr>
            <p:ph idx="1"/>
          </p:nvPr>
        </p:nvSpPr>
        <p:spPr>
          <a:xfrm>
            <a:off x="1619672" y="2067489"/>
            <a:ext cx="4248472" cy="41040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sv-SE" sz="2000" i="1" dirty="0"/>
              <a:t>struktur, organisation </a:t>
            </a:r>
            <a:r>
              <a:rPr lang="sv-SE" sz="2000" i="1" dirty="0" smtClean="0"/>
              <a:t>och processer</a:t>
            </a:r>
            <a:endParaRPr lang="sv-SE" altLang="sv-SE" sz="2000" i="1" dirty="0" smtClean="0"/>
          </a:p>
        </p:txBody>
      </p:sp>
      <p:sp>
        <p:nvSpPr>
          <p:cNvPr id="16" name="Rektangel 15"/>
          <p:cNvSpPr/>
          <p:nvPr/>
        </p:nvSpPr>
        <p:spPr bwMode="auto">
          <a:xfrm>
            <a:off x="0" y="0"/>
            <a:ext cx="9156700" cy="548680"/>
          </a:xfrm>
          <a:prstGeom prst="rect">
            <a:avLst/>
          </a:prstGeom>
          <a:solidFill>
            <a:srgbClr val="D16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38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rt 1"/>
          <p:cNvSpPr/>
          <p:nvPr/>
        </p:nvSpPr>
        <p:spPr bwMode="auto">
          <a:xfrm>
            <a:off x="749195" y="1906587"/>
            <a:ext cx="1518549" cy="311054"/>
          </a:xfrm>
          <a:prstGeom prst="flowChartPunchedCard">
            <a:avLst/>
          </a:prstGeom>
          <a:solidFill>
            <a:srgbClr val="F7CE2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68437" y="1868192"/>
            <a:ext cx="29578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Barnomsorg  verksamhet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0293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utfall verksamhet och ekonomi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942637"/>
              </p:ext>
            </p:extLst>
          </p:nvPr>
        </p:nvGraphicFramePr>
        <p:xfrm>
          <a:off x="899592" y="3289149"/>
          <a:ext cx="7416824" cy="2346444"/>
        </p:xfrm>
        <a:graphic>
          <a:graphicData uri="http://schemas.openxmlformats.org/drawingml/2006/table">
            <a:tbl>
              <a:tblPr/>
              <a:tblGrid>
                <a:gridCol w="2781308"/>
                <a:gridCol w="891100"/>
                <a:gridCol w="864096"/>
                <a:gridCol w="2567235"/>
                <a:gridCol w="313085"/>
              </a:tblGrid>
              <a:tr h="822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Verksamhet</a:t>
                      </a: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</a:t>
                      </a: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</a:t>
                      </a:r>
                      <a:endParaRPr lang="sv-SE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okt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Snitt antal inskrivna</a:t>
                      </a:r>
                      <a:r>
                        <a:rPr lang="sv-SE" sz="19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sv-SE" sz="1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barn 2018</a:t>
                      </a:r>
                      <a:r>
                        <a:rPr lang="sv-SE" sz="19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sv-SE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(2017 års siffror i parantes)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Förskola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738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671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704,5 </a:t>
                      </a:r>
                      <a:r>
                        <a:rPr lang="sv-SE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(709) </a:t>
                      </a:r>
                      <a:endParaRPr lang="sv-SE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67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Förskola inkl. Nattis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743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676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709 </a:t>
                      </a:r>
                      <a:r>
                        <a:rPr lang="sv-SE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(713) </a:t>
                      </a:r>
                      <a:endParaRPr lang="sv-SE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67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Enskilda förskolor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 (</a:t>
                      </a:r>
                      <a:r>
                        <a:rPr lang="sv-SE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74,5)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67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Familjedaghem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52,5 </a:t>
                      </a:r>
                      <a:r>
                        <a:rPr lang="sv-SE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(53,5)</a:t>
                      </a:r>
                      <a:endParaRPr lang="sv-SE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67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Fritidshem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667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719</a:t>
                      </a:r>
                      <a:endParaRPr lang="sv-S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693 </a:t>
                      </a:r>
                      <a:r>
                        <a:rPr lang="sv-SE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sv-SE" sz="160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682)</a:t>
                      </a:r>
                      <a:endParaRPr lang="sv-SE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216" marR="8321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4" name="Rektangel 3"/>
          <p:cNvSpPr/>
          <p:nvPr/>
        </p:nvSpPr>
        <p:spPr>
          <a:xfrm>
            <a:off x="274724" y="5824121"/>
            <a:ext cx="87849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>
                <a:latin typeface="CG Omega" panose="020B0502050508020304" pitchFamily="34" charset="0"/>
                <a:ea typeface="Times New Roman" panose="02020603050405020304" pitchFamily="18" charset="0"/>
              </a:rPr>
              <a:t>39 förskoleavdelningar, drygt 20 fritidshemsavdelningar samt 11 familjedaghem och </a:t>
            </a:r>
            <a:r>
              <a:rPr lang="sv-SE" sz="1400" dirty="0" smtClean="0">
                <a:latin typeface="CG Omega" panose="020B0502050508020304" pitchFamily="34" charset="0"/>
              </a:rPr>
              <a:t>tre </a:t>
            </a:r>
            <a:r>
              <a:rPr lang="sv-SE" sz="1400" dirty="0">
                <a:latin typeface="CG Omega" panose="020B0502050508020304" pitchFamily="34" charset="0"/>
              </a:rPr>
              <a:t>personalkooperativ</a:t>
            </a:r>
            <a:r>
              <a:rPr lang="sv-SE" sz="1400" dirty="0" smtClean="0">
                <a:latin typeface="CG Omega" panose="020B0502050508020304" pitchFamily="34" charset="0"/>
              </a:rPr>
              <a:t>.</a:t>
            </a:r>
            <a:endParaRPr lang="sv-SE" sz="1400" dirty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46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rt 1"/>
          <p:cNvSpPr/>
          <p:nvPr/>
        </p:nvSpPr>
        <p:spPr bwMode="auto">
          <a:xfrm>
            <a:off x="749195" y="1906587"/>
            <a:ext cx="1518549" cy="311054"/>
          </a:xfrm>
          <a:prstGeom prst="flowChartPunchedCard">
            <a:avLst/>
          </a:prstGeom>
          <a:solidFill>
            <a:srgbClr val="F7CE2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46852" y="6046593"/>
            <a:ext cx="3910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024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49195" y="1258852"/>
            <a:ext cx="7834196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Analys av årets avvikelse 2018                                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Barnomsorg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Överskottet om </a:t>
            </a:r>
            <a:r>
              <a:rPr lang="sv-SE" altLang="sv-SE" sz="2000" b="1" dirty="0" smtClean="0">
                <a:latin typeface="CG Omega" pitchFamily="34" charset="0"/>
              </a:rPr>
              <a:t>+ 3 840 tkr </a:t>
            </a:r>
            <a:r>
              <a:rPr lang="sv-SE" altLang="sv-SE" sz="1600" dirty="0" smtClean="0">
                <a:latin typeface="CG Omega" pitchFamily="34" charset="0"/>
              </a:rPr>
              <a:t>(2017 + 2 226 tkr2016: +1 653) </a:t>
            </a:r>
            <a:r>
              <a:rPr lang="sv-SE" altLang="sv-SE" sz="2000" dirty="0" smtClean="0">
                <a:latin typeface="CG Omega" pitchFamily="34" charset="0"/>
              </a:rPr>
              <a:t>är kopplat till: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Avgiftskontroll för barnomsorgen ca 586 tkr </a:t>
            </a:r>
            <a:r>
              <a:rPr lang="sv-SE" altLang="sv-SE" sz="1600" dirty="0">
                <a:solidFill>
                  <a:srgbClr val="000000"/>
                </a:solidFill>
                <a:latin typeface="CG Omega" pitchFamily="34" charset="0"/>
              </a:rPr>
              <a:t>(</a:t>
            </a:r>
            <a:r>
              <a:rPr lang="sv-SE" altLang="sv-SE" sz="1600" dirty="0" smtClean="0">
                <a:solidFill>
                  <a:srgbClr val="000000"/>
                </a:solidFill>
                <a:latin typeface="CG Omega" pitchFamily="34" charset="0"/>
              </a:rPr>
              <a:t>2017: 523tkr)</a:t>
            </a: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Interkommunala intäkter, netto ca 560tkr </a:t>
            </a:r>
            <a:r>
              <a:rPr lang="sv-SE" altLang="sv-SE" sz="1600" dirty="0" smtClean="0">
                <a:latin typeface="CG Omega" pitchFamily="34" charset="0"/>
              </a:rPr>
              <a:t>(2017: 440tkr)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Minskade personalkostnader på förskolan och fritidshem samt 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>
                <a:latin typeface="CG Omega" pitchFamily="34" charset="0"/>
              </a:rPr>
              <a:t> </a:t>
            </a:r>
            <a:r>
              <a:rPr lang="sv-SE" altLang="sv-SE" sz="2000" dirty="0" smtClean="0">
                <a:latin typeface="CG Omega" pitchFamily="34" charset="0"/>
              </a:rPr>
              <a:t>    dagbarnvårdarna</a:t>
            </a:r>
          </a:p>
        </p:txBody>
      </p:sp>
      <p:sp>
        <p:nvSpPr>
          <p:cNvPr id="4" name="Rektangel 3"/>
          <p:cNvSpPr/>
          <p:nvPr/>
        </p:nvSpPr>
        <p:spPr>
          <a:xfrm>
            <a:off x="2555777" y="5047679"/>
            <a:ext cx="3888431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Ekonomi: Barnomsorg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Pedagogisk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omsorg	   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+ 578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Förskola		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+ 2 200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Fristående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förskola/fritidshem          +244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Särskilt stöd barnomsorg	 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+ 132 tkr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Fritidshem		  </a:t>
            </a:r>
            <a:r>
              <a:rPr lang="sv-SE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     +687 </a:t>
            </a: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tkr</a:t>
            </a:r>
            <a:endParaRPr lang="sv-S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3635897" y="4711142"/>
            <a:ext cx="4446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Ekonomi 2018</a:t>
            </a:r>
            <a:endParaRPr lang="sv-SE" altLang="sv-SE" b="1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656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ort 9"/>
          <p:cNvSpPr/>
          <p:nvPr/>
        </p:nvSpPr>
        <p:spPr bwMode="auto">
          <a:xfrm>
            <a:off x="3059832" y="1685978"/>
            <a:ext cx="1518549" cy="311054"/>
          </a:xfrm>
          <a:prstGeom prst="flowChartPunchedCard">
            <a:avLst/>
          </a:prstGeom>
          <a:solidFill>
            <a:srgbClr val="F7CE2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200900" cy="432117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8438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3082" name="Text Box 17"/>
          <p:cNvSpPr txBox="1">
            <a:spLocks noChangeArrowheads="1"/>
          </p:cNvSpPr>
          <p:nvPr/>
        </p:nvSpPr>
        <p:spPr bwMode="auto">
          <a:xfrm>
            <a:off x="755650" y="1639887"/>
            <a:ext cx="8237538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rgbClr val="174A52"/>
                </a:solidFill>
                <a:latin typeface="CG Omega" pitchFamily="34" charset="0"/>
              </a:rPr>
              <a:t>Framtida utveckling </a:t>
            </a:r>
            <a:r>
              <a:rPr lang="sv-SE" altLang="sv-SE" sz="2000" b="1" dirty="0" smtClean="0">
                <a:latin typeface="CG Omega" pitchFamily="34" charset="0"/>
              </a:rPr>
              <a:t>Barnomsorg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dirty="0">
                <a:latin typeface="CG Omega" pitchFamily="34" charset="0"/>
              </a:rPr>
              <a:t/>
            </a:r>
            <a:br>
              <a:rPr lang="sv-SE" altLang="sv-SE" sz="2000" dirty="0">
                <a:latin typeface="CG Omega" pitchFamily="34" charset="0"/>
              </a:rPr>
            </a:br>
            <a:r>
              <a:rPr lang="sv-SE" altLang="sv-SE" sz="2000" i="1" dirty="0" smtClean="0">
                <a:latin typeface="CG Omega" pitchFamily="34" charset="0"/>
              </a:rPr>
              <a:t>Förskola och pedagogisk omsorg</a:t>
            </a:r>
            <a:endParaRPr lang="sv-SE" sz="20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Utbyggnad av förskolan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Systematiskt kvalitetsarbete</a:t>
            </a:r>
            <a:endParaRPr lang="sv-SE" sz="2000" dirty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Kompetensförsörjning och rekrytering</a:t>
            </a:r>
            <a:endParaRPr lang="sv-SE" sz="1600" dirty="0" smtClean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Pedagogisk omsorg/Sårbarhet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1000" dirty="0">
              <a:solidFill>
                <a:srgbClr val="000000"/>
              </a:solidFill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i="1" dirty="0" smtClean="0">
                <a:latin typeface="CG Omega" pitchFamily="34" charset="0"/>
              </a:rPr>
              <a:t>Fritidshem</a:t>
            </a:r>
            <a:endParaRPr lang="sv-SE" sz="2000" dirty="0">
              <a:solidFill>
                <a:srgbClr val="000000"/>
              </a:solidFill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Kvalitén i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fritidshemmen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Kompetensförsörjning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och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rekrytering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Tillgång </a:t>
            </a:r>
            <a:r>
              <a:rPr lang="sv-SE" sz="2000" dirty="0">
                <a:solidFill>
                  <a:srgbClr val="000000"/>
                </a:solidFill>
                <a:latin typeface="CG Omega" pitchFamily="34" charset="0"/>
              </a:rPr>
              <a:t>på lokaler för </a:t>
            </a:r>
            <a:r>
              <a:rPr lang="sv-SE" sz="2000" dirty="0" smtClean="0">
                <a:solidFill>
                  <a:srgbClr val="000000"/>
                </a:solidFill>
                <a:latin typeface="CG Omega" pitchFamily="34" charset="0"/>
              </a:rPr>
              <a:t>fritidshem</a:t>
            </a:r>
          </a:p>
        </p:txBody>
      </p:sp>
      <p:sp>
        <p:nvSpPr>
          <p:cNvPr id="18440" name="Rectangle 2"/>
          <p:cNvSpPr>
            <a:spLocks noGrp="1" noChangeArrowheads="1"/>
          </p:cNvSpPr>
          <p:nvPr>
            <p:ph type="title"/>
          </p:nvPr>
        </p:nvSpPr>
        <p:spPr>
          <a:xfrm>
            <a:off x="758825" y="4762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dirty="0" smtClean="0">
                <a:latin typeface="CG Omega" panose="020B0502050508020304" pitchFamily="34" charset="0"/>
              </a:rPr>
              <a:t>Barn- o utbildningsnämnden</a:t>
            </a:r>
            <a:br>
              <a:rPr lang="sv-SE" altLang="sv-SE" sz="2400" b="1" dirty="0" smtClean="0">
                <a:latin typeface="CG Omega" panose="020B0502050508020304" pitchFamily="34" charset="0"/>
              </a:rPr>
            </a:br>
            <a:endParaRPr lang="sv-SE" altLang="sv-SE" sz="2400" b="1" dirty="0" smtClean="0">
              <a:latin typeface="CG Omega" panose="020B0502050508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518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rt 1"/>
          <p:cNvSpPr/>
          <p:nvPr/>
        </p:nvSpPr>
        <p:spPr bwMode="auto">
          <a:xfrm>
            <a:off x="749195" y="1906587"/>
            <a:ext cx="1518549" cy="311054"/>
          </a:xfrm>
          <a:prstGeom prst="flowChartPunchedCard">
            <a:avLst/>
          </a:prstGeom>
          <a:solidFill>
            <a:srgbClr val="7B31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55650" y="1867790"/>
            <a:ext cx="316827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Grundskola</a:t>
            </a:r>
            <a:r>
              <a:rPr lang="sv-SE" altLang="sv-SE" sz="2000" b="1" dirty="0" smtClean="0">
                <a:latin typeface="CG Omega" pitchFamily="34" charset="0"/>
              </a:rPr>
              <a:t>   verksamhet 1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2000" dirty="0" smtClean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sz="2000" dirty="0" smtClean="0"/>
              <a:t>Andelen </a:t>
            </a:r>
            <a:r>
              <a:rPr lang="sv-SE" sz="2000" dirty="0"/>
              <a:t>behöriga till </a:t>
            </a:r>
            <a:r>
              <a:rPr lang="sv-SE" sz="2000" dirty="0" smtClean="0"/>
              <a:t>gymnasieskolan</a:t>
            </a:r>
            <a:endParaRPr lang="sv-SE" altLang="sv-SE" sz="2000" dirty="0" smtClean="0">
              <a:latin typeface="CG Omega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0293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utfall verksamhet och ekonomi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043680"/>
              </p:ext>
            </p:extLst>
          </p:nvPr>
        </p:nvGraphicFramePr>
        <p:xfrm>
          <a:off x="4171950" y="2780928"/>
          <a:ext cx="4896469" cy="3989449"/>
        </p:xfrm>
        <a:graphic>
          <a:graphicData uri="http://schemas.openxmlformats.org/drawingml/2006/table">
            <a:tbl>
              <a:tblPr/>
              <a:tblGrid>
                <a:gridCol w="1108341"/>
                <a:gridCol w="544176"/>
                <a:gridCol w="557503"/>
                <a:gridCol w="633020"/>
                <a:gridCol w="633020"/>
                <a:gridCol w="691935"/>
                <a:gridCol w="728474"/>
              </a:tblGrid>
              <a:tr h="977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Behöriga till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nationella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program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 procent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Riket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Sölvesborg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Bokelund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Mjällby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Sölvesborg tjänster/ 100 elever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Riket tjänster/ 100 elever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267" marR="5926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88,8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88,9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80,5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8,4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87,5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8,2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87,7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2012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87,5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92,0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91,9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89,6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87,6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2014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86,9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86,5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87,4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85,6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83,8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2016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68,9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85,1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82,5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80,8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83,0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78,7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8,3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84,4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74,2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68,8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84,1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E2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sv-S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>
          <a:xfrm>
            <a:off x="755650" y="4151372"/>
            <a:ext cx="260806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228600" algn="l"/>
              </a:tabLst>
            </a:pPr>
            <a:r>
              <a:rPr lang="sv-SE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Andelen behöriga till gymnasieskolans nationella program i jämförelse med län- och rike samt med lärartätheten.</a:t>
            </a:r>
          </a:p>
          <a:p>
            <a:pPr>
              <a:spcAft>
                <a:spcPts val="0"/>
              </a:spcAft>
              <a:tabLst>
                <a:tab pos="228600" algn="l"/>
              </a:tabLst>
            </a:pPr>
            <a:endParaRPr lang="sv-SE" sz="1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28600" algn="l"/>
              </a:tabLst>
            </a:pPr>
            <a:r>
              <a:rPr lang="sv-SE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Från </a:t>
            </a:r>
            <a:r>
              <a:rPr lang="sv-SE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och med läsår 2011/2012 är det ett nytt behörighetssystem.</a:t>
            </a:r>
            <a:endParaRPr lang="sv-S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408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velram 9"/>
          <p:cNvSpPr/>
          <p:nvPr/>
        </p:nvSpPr>
        <p:spPr bwMode="auto">
          <a:xfrm>
            <a:off x="222304" y="3949238"/>
            <a:ext cx="3603554" cy="1128474"/>
          </a:xfrm>
          <a:prstGeom prst="bevel">
            <a:avLst>
              <a:gd name="adj" fmla="val 1907"/>
            </a:avLst>
          </a:prstGeom>
          <a:noFill/>
          <a:ln w="9525" cap="flat" cmpd="sng" algn="ctr">
            <a:solidFill>
              <a:srgbClr val="D46C2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" name="Kort 1"/>
          <p:cNvSpPr/>
          <p:nvPr/>
        </p:nvSpPr>
        <p:spPr bwMode="auto">
          <a:xfrm>
            <a:off x="749195" y="1906587"/>
            <a:ext cx="1518549" cy="311054"/>
          </a:xfrm>
          <a:prstGeom prst="flowChartPunchedCard">
            <a:avLst/>
          </a:prstGeom>
          <a:solidFill>
            <a:srgbClr val="7B31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55650" y="1867790"/>
            <a:ext cx="316827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Grundskola</a:t>
            </a:r>
            <a:r>
              <a:rPr lang="sv-SE" altLang="sv-SE" sz="2000" b="1" dirty="0" smtClean="0">
                <a:latin typeface="CG Omega" pitchFamily="34" charset="0"/>
              </a:rPr>
              <a:t>   verksamhet 2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sz="2000" dirty="0" smtClean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sz="2000" dirty="0" smtClean="0"/>
              <a:t>Genomsnittligt meritvärde</a:t>
            </a:r>
            <a:endParaRPr lang="sv-SE" altLang="sv-SE" sz="2000" dirty="0" smtClean="0">
              <a:latin typeface="CG Omega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684213" y="1279525"/>
            <a:ext cx="60293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sv-SE" sz="2000" b="1" dirty="0">
                <a:solidFill>
                  <a:srgbClr val="000000"/>
                </a:solidFill>
                <a:latin typeface="CG Omega" panose="020B0502050508020304" pitchFamily="34" charset="0"/>
              </a:rPr>
              <a:t>Analys av årets utfall verksamhet och ekonomi </a:t>
            </a:r>
            <a:r>
              <a:rPr lang="sv-SE" altLang="sv-SE" sz="2000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2018</a:t>
            </a:r>
            <a:endParaRPr lang="sv-SE" altLang="sv-SE" sz="2000" b="1" dirty="0">
              <a:solidFill>
                <a:srgbClr val="000000"/>
              </a:solidFill>
              <a:latin typeface="CG Omega" panose="020B05020505080203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sv-SE" altLang="sv-SE" sz="2000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320374" y="2838857"/>
            <a:ext cx="40388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smtClean="0"/>
              <a:t>16 ämnen. Skalan är från 0 – 320 poäng</a:t>
            </a:r>
            <a:endParaRPr lang="sv-SE" sz="1600" dirty="0"/>
          </a:p>
        </p:txBody>
      </p:sp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725545"/>
              </p:ext>
            </p:extLst>
          </p:nvPr>
        </p:nvGraphicFramePr>
        <p:xfrm>
          <a:off x="4342000" y="2723001"/>
          <a:ext cx="4608512" cy="3972668"/>
        </p:xfrm>
        <a:graphic>
          <a:graphicData uri="http://schemas.openxmlformats.org/drawingml/2006/table">
            <a:tbl>
              <a:tblPr/>
              <a:tblGrid>
                <a:gridCol w="1238112"/>
                <a:gridCol w="674665"/>
                <a:gridCol w="686182"/>
                <a:gridCol w="621924"/>
                <a:gridCol w="712810"/>
                <a:gridCol w="674819"/>
              </a:tblGrid>
              <a:tr h="1029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Genomsnittligt meritvärde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Riket</a:t>
                      </a: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Blekinge</a:t>
                      </a: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Sölvesborg</a:t>
                      </a: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Bokelund</a:t>
                      </a: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Mjällby</a:t>
                      </a: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2009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209,6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204,1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211,9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194,6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3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2010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208,8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199,7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217,4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216,1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219,5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2011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210,6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200,3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199,8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198,4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201,9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6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2012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211,4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200,5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208,7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208,3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2013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213,1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203,5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212,1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214,6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207,0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2014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214,8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209,6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207,0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208,4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204,9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2015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217,1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208,4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208,2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210,4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205,3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2016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216,3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206,1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209,7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213,6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204,5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215,7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205,5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209,7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215,5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204,1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220,8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205,0</a:t>
                      </a:r>
                      <a:endParaRPr lang="sv-S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204,8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201,1*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229,7*</a:t>
                      </a:r>
                      <a:endParaRPr lang="sv-S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Nedåtböjd 6"/>
          <p:cNvSpPr/>
          <p:nvPr/>
        </p:nvSpPr>
        <p:spPr bwMode="auto">
          <a:xfrm>
            <a:off x="3923928" y="2062114"/>
            <a:ext cx="3384376" cy="586309"/>
          </a:xfrm>
          <a:prstGeom prst="curvedDownArrow">
            <a:avLst/>
          </a:prstGeom>
          <a:solidFill>
            <a:srgbClr val="9BBB59"/>
          </a:solidFill>
          <a:ln w="9525" cap="flat" cmpd="sng" algn="ctr">
            <a:solidFill>
              <a:srgbClr val="7B313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351763" y="4221088"/>
            <a:ext cx="33446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600" dirty="0">
                <a:latin typeface="+mn-lt"/>
                <a:ea typeface="Times New Roman" panose="02020603050405020304" pitchFamily="18" charset="0"/>
              </a:rPr>
              <a:t>Skillnaden i meritvärde mellan flickor och pojkar har ökat </a:t>
            </a:r>
            <a:endParaRPr lang="sv-S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8290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rt 11"/>
          <p:cNvSpPr/>
          <p:nvPr/>
        </p:nvSpPr>
        <p:spPr bwMode="auto">
          <a:xfrm>
            <a:off x="749195" y="1906587"/>
            <a:ext cx="1518549" cy="311054"/>
          </a:xfrm>
          <a:prstGeom prst="flowChartPunchedCard">
            <a:avLst/>
          </a:prstGeom>
          <a:solidFill>
            <a:srgbClr val="7B313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374650"/>
            <a:ext cx="6934200" cy="803275"/>
          </a:xfrm>
        </p:spPr>
        <p:txBody>
          <a:bodyPr/>
          <a:lstStyle/>
          <a:p>
            <a:pPr algn="l" eaLnBrk="1" hangingPunct="1"/>
            <a:r>
              <a:rPr lang="sv-SE" altLang="sv-SE" sz="2400" b="1" smtClean="0">
                <a:latin typeface="CG Omega" panose="020B0502050508020304" pitchFamily="34" charset="0"/>
              </a:rPr>
              <a:t>Barn- och utbildningsnämnden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6"/>
            <a:ext cx="7200900" cy="220967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  <a:p>
            <a:pPr eaLnBrk="1" hangingPunct="1">
              <a:buFontTx/>
              <a:buNone/>
            </a:pPr>
            <a:endParaRPr lang="sv-SE" altLang="sv-SE" dirty="0" smtClean="0">
              <a:latin typeface="CG Omega" panose="020B0502050508020304" pitchFamily="34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023938" y="601503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395288" y="6021388"/>
            <a:ext cx="720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755650" y="1268413"/>
            <a:ext cx="698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sv-SE" altLang="sv-SE" sz="2000"/>
          </a:p>
        </p:txBody>
      </p:sp>
      <p:sp>
        <p:nvSpPr>
          <p:cNvPr id="4106" name="Text Box 17"/>
          <p:cNvSpPr txBox="1">
            <a:spLocks noChangeArrowheads="1"/>
          </p:cNvSpPr>
          <p:nvPr/>
        </p:nvSpPr>
        <p:spPr bwMode="auto">
          <a:xfrm>
            <a:off x="727075" y="1279525"/>
            <a:ext cx="8021389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latin typeface="CG Omega" pitchFamily="34" charset="0"/>
              </a:rPr>
              <a:t>Analys av årets avvikelse 2018                                        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b="1" dirty="0" smtClean="0">
                <a:solidFill>
                  <a:schemeClr val="bg1"/>
                </a:solidFill>
                <a:latin typeface="CG Omega" pitchFamily="34" charset="0"/>
              </a:rPr>
              <a:t>Grundskola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b="1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Underskottet om </a:t>
            </a:r>
            <a:r>
              <a:rPr lang="sv-SE" altLang="sv-SE" sz="2000" b="1" dirty="0" smtClean="0">
                <a:latin typeface="CG Omega" pitchFamily="34" charset="0"/>
              </a:rPr>
              <a:t>– 3 727 </a:t>
            </a:r>
            <a:r>
              <a:rPr lang="sv-SE" altLang="sv-SE" sz="2000" b="1" dirty="0">
                <a:latin typeface="CG Omega" pitchFamily="34" charset="0"/>
              </a:rPr>
              <a:t>tkr </a:t>
            </a:r>
            <a:r>
              <a:rPr lang="sv-SE" altLang="sv-SE" sz="1600" dirty="0" smtClean="0">
                <a:latin typeface="CG Omega" pitchFamily="34" charset="0"/>
              </a:rPr>
              <a:t>(2017: -4 081, 2016: - 598 tkr) </a:t>
            </a:r>
            <a:r>
              <a:rPr lang="sv-SE" altLang="sv-SE" sz="2000" dirty="0">
                <a:latin typeface="CG Omega" pitchFamily="34" charset="0"/>
              </a:rPr>
              <a:t>är </a:t>
            </a:r>
            <a:r>
              <a:rPr lang="sv-SE" altLang="sv-SE" sz="2000" dirty="0" smtClean="0">
                <a:latin typeface="CG Omega" pitchFamily="34" charset="0"/>
              </a:rPr>
              <a:t>kopplat till: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Förberedelseklassen </a:t>
            </a:r>
            <a:r>
              <a:rPr lang="sv-SE" altLang="sv-SE" sz="2000" dirty="0">
                <a:latin typeface="CG Omega" pitchFamily="34" charset="0"/>
              </a:rPr>
              <a:t> </a:t>
            </a:r>
            <a:r>
              <a:rPr lang="sv-SE" altLang="sv-SE" sz="2000" dirty="0" smtClean="0">
                <a:latin typeface="CG Omega" pitchFamily="34" charset="0"/>
              </a:rPr>
              <a:t> +460 tkr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Skolskjuts  -190 tkr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Stödinsatser inom skolan – 580 tkr</a:t>
            </a:r>
          </a:p>
          <a:p>
            <a:pPr>
              <a:spcBef>
                <a:spcPct val="0"/>
              </a:spcBef>
              <a:buNone/>
              <a:defRPr/>
            </a:pPr>
            <a:endParaRPr lang="sv-SE" altLang="sv-SE" sz="2000" dirty="0" smtClean="0">
              <a:latin typeface="CG Omega" pitchFamily="34" charset="0"/>
            </a:endParaRPr>
          </a:p>
          <a:p>
            <a:pPr marL="342900" indent="-342900">
              <a:spcBef>
                <a:spcPct val="0"/>
              </a:spcBef>
              <a:defRPr/>
            </a:pPr>
            <a:r>
              <a:rPr lang="sv-SE" altLang="sv-SE" sz="2000" dirty="0" smtClean="0">
                <a:latin typeface="CG Omega" pitchFamily="34" charset="0"/>
              </a:rPr>
              <a:t>Personal: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>
                <a:latin typeface="CG Omega" pitchFamily="34" charset="0"/>
              </a:rPr>
              <a:t> </a:t>
            </a:r>
            <a:r>
              <a:rPr lang="sv-SE" altLang="sv-SE" sz="2000" dirty="0" smtClean="0">
                <a:latin typeface="CG Omega" pitchFamily="34" charset="0"/>
              </a:rPr>
              <a:t>    - 780 tkr utökad rektorsbemanning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     - 100 </a:t>
            </a:r>
            <a:r>
              <a:rPr lang="sv-SE" altLang="sv-SE" sz="2000" smtClean="0">
                <a:latin typeface="CG Omega" pitchFamily="34" charset="0"/>
              </a:rPr>
              <a:t>tkr omplacering </a:t>
            </a:r>
            <a:endParaRPr lang="sv-SE" altLang="sv-SE" sz="2000" dirty="0" smtClean="0">
              <a:latin typeface="CG Omega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sv-SE" altLang="sv-SE" sz="2000" dirty="0" smtClean="0">
                <a:latin typeface="CG Omega" pitchFamily="34" charset="0"/>
              </a:rPr>
              <a:t>     - 2400 tkr överanställning</a:t>
            </a:r>
            <a:endParaRPr lang="sv-SE" altLang="sv-SE" sz="2000" dirty="0">
              <a:latin typeface="CG Omega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5511604" y="3554361"/>
            <a:ext cx="3414522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sv-SE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Ekonomi: </a:t>
            </a:r>
            <a:r>
              <a:rPr lang="sv-SE" sz="16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Grundskola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v-S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Förskoleklass                     +150 tkr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v-S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Grundskola                       -3 487 tkr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v-S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Förberedelseklassen           +457 tkr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v-SE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Stödinsatser inom </a:t>
            </a:r>
            <a:r>
              <a:rPr lang="sv-S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skolan    -577 tkr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v-SE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Natur- o kulturskolan	  </a:t>
            </a:r>
            <a:r>
              <a:rPr lang="sv-S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-22 tkr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v-SE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Modersmålsundervisning    -248 tkr</a:t>
            </a:r>
            <a:endParaRPr lang="sv-SE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6321825" y="3212976"/>
            <a:ext cx="17785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b="1" dirty="0" smtClean="0">
                <a:solidFill>
                  <a:srgbClr val="000000"/>
                </a:solidFill>
                <a:latin typeface="CG Omega" panose="020B0502050508020304" pitchFamily="34" charset="0"/>
              </a:rPr>
              <a:t>Ekonomi 2018</a:t>
            </a:r>
            <a:endParaRPr lang="sv-SE" altLang="sv-SE" b="1" dirty="0">
              <a:solidFill>
                <a:srgbClr val="000000"/>
              </a:solidFill>
              <a:latin typeface="CG Omega" panose="020B0502050508020304" pitchFamily="34" charset="0"/>
            </a:endParaRPr>
          </a:p>
        </p:txBody>
      </p:sp>
      <p:sp>
        <p:nvSpPr>
          <p:cNvPr id="5" name="Bildtext vänster 4"/>
          <p:cNvSpPr/>
          <p:nvPr/>
        </p:nvSpPr>
        <p:spPr bwMode="auto">
          <a:xfrm>
            <a:off x="3563888" y="3573017"/>
            <a:ext cx="1162242" cy="504056"/>
          </a:xfrm>
          <a:prstGeom prst="leftArrowCallout">
            <a:avLst/>
          </a:prstGeom>
          <a:solidFill>
            <a:srgbClr val="F7CE2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-1 100tkr </a:t>
            </a:r>
            <a:r>
              <a:rPr lang="sv-SE" sz="1200" dirty="0" smtClean="0">
                <a:latin typeface="Arial" charset="0"/>
                <a:ea typeface="ＭＳ Ｐゴシック" pitchFamily="1" charset="-128"/>
              </a:rPr>
              <a:t>2017</a:t>
            </a:r>
            <a:endParaRPr kumimoji="0" lang="sv-SE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4775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small">
  <a:themeElements>
    <a:clrScheme name="Presentationsmal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small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Presentationsmal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smal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smal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</Template>
  <TotalTime>12928</TotalTime>
  <Words>1487</Words>
  <Application>Microsoft Office PowerPoint</Application>
  <PresentationFormat>Bildspel på skärmen (4:3)</PresentationFormat>
  <Paragraphs>637</Paragraphs>
  <Slides>20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CG Omega</vt:lpstr>
      <vt:lpstr>Times New Roman</vt:lpstr>
      <vt:lpstr>Presentationsmall</vt:lpstr>
      <vt:lpstr>Office Theme</vt:lpstr>
      <vt:lpstr>Barn- och utbildningsnämnden </vt:lpstr>
      <vt:lpstr>PowerPoint-presentation</vt:lpstr>
      <vt:lpstr>Barn- och utbildningsnämnden </vt:lpstr>
      <vt:lpstr>Barn- och utbildningsnämnden</vt:lpstr>
      <vt:lpstr>Barn- och utbildningsnämnden</vt:lpstr>
      <vt:lpstr>Barn- o utbildningsnämnden </vt:lpstr>
      <vt:lpstr>Barn- och utbildningsnämnden</vt:lpstr>
      <vt:lpstr>Barn- och utbildningsnämnden</vt:lpstr>
      <vt:lpstr>Barn- och utbildningsnämnden</vt:lpstr>
      <vt:lpstr>Barn- o utbildningsnämnden </vt:lpstr>
      <vt:lpstr>Barn- o utbildningsnämnden </vt:lpstr>
      <vt:lpstr>Barn- och utbildningsnämnden</vt:lpstr>
      <vt:lpstr>Barn- o utbildningsnämnden </vt:lpstr>
      <vt:lpstr> </vt:lpstr>
      <vt:lpstr>Barn- o utbildningsnämnden </vt:lpstr>
      <vt:lpstr>Barn- o utbildningsnämnden </vt:lpstr>
      <vt:lpstr>PowerPoint-presentation</vt:lpstr>
      <vt:lpstr>Barn- o utbildningsnämnden </vt:lpstr>
      <vt:lpstr>Barn- och utbildningsnämnden</vt:lpstr>
      <vt:lpstr>Barn- o utbildningsnämnden </vt:lpstr>
    </vt:vector>
  </TitlesOfParts>
  <Company>Sölvesborgs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Offentlighet – men också sekretess ibland</dc:title>
  <dc:creator>Sölvesborgs Kommun</dc:creator>
  <cp:lastModifiedBy>Therése Lavesson</cp:lastModifiedBy>
  <cp:revision>497</cp:revision>
  <cp:lastPrinted>2019-02-08T06:42:09Z</cp:lastPrinted>
  <dcterms:created xsi:type="dcterms:W3CDTF">2010-09-30T06:57:40Z</dcterms:created>
  <dcterms:modified xsi:type="dcterms:W3CDTF">2019-02-21T11:58:25Z</dcterms:modified>
</cp:coreProperties>
</file>