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71" r:id="rId2"/>
    <p:sldId id="390" r:id="rId3"/>
    <p:sldId id="397" r:id="rId4"/>
    <p:sldId id="395" r:id="rId5"/>
    <p:sldId id="396" r:id="rId6"/>
    <p:sldId id="391" r:id="rId7"/>
    <p:sldId id="372" r:id="rId8"/>
    <p:sldId id="374" r:id="rId9"/>
  </p:sldIdLst>
  <p:sldSz cx="9144000" cy="6858000" type="screen4x3"/>
  <p:notesSz cx="6799263" cy="992981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CC3399"/>
    <a:srgbClr val="CB6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71558" autoAdjust="0"/>
  </p:normalViewPr>
  <p:slideViewPr>
    <p:cSldViewPr>
      <p:cViewPr varScale="1">
        <p:scale>
          <a:sx n="53" d="100"/>
          <a:sy n="53" d="100"/>
        </p:scale>
        <p:origin x="122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3726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mmaF\AppData\Local\Microsoft\Windows\Temporary%20Internet%20Files\Content.Outlook\TLGF5ETS\Diagram%20j&#228;mf&#246;relse%202015-20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RtjSBS\Administration$\Bokslut\2018-12-31\Resultatanaly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15507436570428"/>
          <c:y val="4.6770924467774859E-2"/>
          <c:w val="0.59542125984251959"/>
          <c:h val="0.8372491980169145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Blad1!$N$11</c:f>
              <c:strCache>
                <c:ptCount val="1"/>
                <c:pt idx="0">
                  <c:v>Antal larm </c:v>
                </c:pt>
              </c:strCache>
            </c:strRef>
          </c:tx>
          <c:xVal>
            <c:numRef>
              <c:f>Blad1!$O$10:$R$10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xVal>
          <c:yVal>
            <c:numRef>
              <c:f>Blad1!$O$11:$R$11</c:f>
              <c:numCache>
                <c:formatCode>General</c:formatCode>
                <c:ptCount val="4"/>
                <c:pt idx="0">
                  <c:v>895</c:v>
                </c:pt>
                <c:pt idx="1">
                  <c:v>906</c:v>
                </c:pt>
                <c:pt idx="2">
                  <c:v>843</c:v>
                </c:pt>
                <c:pt idx="3">
                  <c:v>977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Blad1!$N$12</c:f>
              <c:strCache>
                <c:ptCount val="1"/>
                <c:pt idx="0">
                  <c:v>Antal larmtimmar </c:v>
                </c:pt>
              </c:strCache>
            </c:strRef>
          </c:tx>
          <c:xVal>
            <c:numRef>
              <c:f>Blad1!$O$10:$R$10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xVal>
          <c:yVal>
            <c:numRef>
              <c:f>Blad1!$O$12:$R$12</c:f>
              <c:numCache>
                <c:formatCode>General</c:formatCode>
                <c:ptCount val="4"/>
                <c:pt idx="0">
                  <c:v>5571</c:v>
                </c:pt>
                <c:pt idx="1">
                  <c:v>5933</c:v>
                </c:pt>
                <c:pt idx="2">
                  <c:v>5194</c:v>
                </c:pt>
                <c:pt idx="3">
                  <c:v>8308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957288"/>
        <c:axId val="153966888"/>
      </c:scatterChart>
      <c:valAx>
        <c:axId val="153957288"/>
        <c:scaling>
          <c:orientation val="minMax"/>
          <c:max val="2018"/>
          <c:min val="2015"/>
        </c:scaling>
        <c:delete val="0"/>
        <c:axPos val="b"/>
        <c:numFmt formatCode="General" sourceLinked="1"/>
        <c:majorTickMark val="out"/>
        <c:minorTickMark val="none"/>
        <c:tickLblPos val="nextTo"/>
        <c:crossAx val="153966888"/>
        <c:crossesAt val="500"/>
        <c:crossBetween val="midCat"/>
        <c:majorUnit val="1"/>
        <c:minorUnit val="0.1"/>
      </c:valAx>
      <c:valAx>
        <c:axId val="153966888"/>
        <c:scaling>
          <c:orientation val="minMax"/>
          <c:max val="8500"/>
          <c:min val="500"/>
        </c:scaling>
        <c:delete val="0"/>
        <c:axPos val="l"/>
        <c:majorGridlines/>
        <c:numFmt formatCode="General" sourceLinked="1"/>
        <c:majorTickMark val="in"/>
        <c:minorTickMark val="out"/>
        <c:tickLblPos val="nextTo"/>
        <c:crossAx val="153957288"/>
        <c:crosses val="autoZero"/>
        <c:crossBetween val="midCat"/>
        <c:majorUnit val="1000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Eget kapital (tkr)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EK!$A$4</c:f>
              <c:strCache>
                <c:ptCount val="1"/>
                <c:pt idx="0">
                  <c:v>Eget kapital (VU)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EK!$B$3:$E$3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EK!$B$4:$E$4</c:f>
              <c:numCache>
                <c:formatCode>General</c:formatCode>
                <c:ptCount val="4"/>
                <c:pt idx="0">
                  <c:v>6860</c:v>
                </c:pt>
                <c:pt idx="1">
                  <c:v>6827</c:v>
                </c:pt>
                <c:pt idx="2">
                  <c:v>5183</c:v>
                </c:pt>
                <c:pt idx="3">
                  <c:v>2697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EK!$A$5</c:f>
              <c:strCache>
                <c:ptCount val="1"/>
                <c:pt idx="0">
                  <c:v>Eget kapital Finansiellt mål 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EK!$B$3:$E$3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EK!$B$5:$E$5</c:f>
              <c:numCache>
                <c:formatCode>General</c:formatCode>
                <c:ptCount val="4"/>
                <c:pt idx="0">
                  <c:v>5000</c:v>
                </c:pt>
                <c:pt idx="1">
                  <c:v>5000</c:v>
                </c:pt>
                <c:pt idx="2">
                  <c:v>4600</c:v>
                </c:pt>
                <c:pt idx="3">
                  <c:v>2933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4385064"/>
        <c:axId val="154385456"/>
      </c:lineChart>
      <c:catAx>
        <c:axId val="154385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4385456"/>
        <c:crosses val="autoZero"/>
        <c:auto val="1"/>
        <c:lblAlgn val="ctr"/>
        <c:lblOffset val="100"/>
        <c:noMultiLvlLbl val="0"/>
      </c:catAx>
      <c:valAx>
        <c:axId val="154385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43850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310536-B574-44F2-84BE-022172929D3E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9081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A74DD25-4891-40F0-AB5B-506F8127F3D4}" type="datetimeFigureOut">
              <a:rPr lang="sv-SE"/>
              <a:pPr>
                <a:defRPr/>
              </a:pPr>
              <a:t>2019-02-12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7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pPr lvl="0"/>
            <a:endParaRPr lang="sv-SE" noProof="0" smtClean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2135" tIns="46067" rIns="92135" bIns="4606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12F530D-A9D4-40FC-9834-2FA1D0F7D1C7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7939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/>
          </a:p>
        </p:txBody>
      </p:sp>
      <p:sp>
        <p:nvSpPr>
          <p:cNvPr id="5124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88CBE5-315D-46A9-B564-05BC07123414}" type="slidenum">
              <a:rPr lang="sv-SE" altLang="sv-SE"/>
              <a:pPr/>
              <a:t>1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44483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/>
          </a:p>
        </p:txBody>
      </p:sp>
      <p:sp>
        <p:nvSpPr>
          <p:cNvPr id="9220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47DB7F3-DFF3-412D-9132-F5C8F72FB753}" type="slidenum">
              <a:rPr lang="sv-SE" altLang="sv-SE">
                <a:solidFill>
                  <a:srgbClr val="000000"/>
                </a:solidFill>
              </a:rPr>
              <a:pPr/>
              <a:t>2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036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/>
          </a:p>
        </p:txBody>
      </p:sp>
      <p:sp>
        <p:nvSpPr>
          <p:cNvPr id="9220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47DB7F3-DFF3-412D-9132-F5C8F72FB753}" type="slidenum">
              <a:rPr lang="sv-SE" altLang="sv-SE">
                <a:solidFill>
                  <a:srgbClr val="000000"/>
                </a:solidFill>
              </a:rPr>
              <a:pPr/>
              <a:t>3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35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2F530D-A9D4-40FC-9834-2FA1D0F7D1C7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9561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2F530D-A9D4-40FC-9834-2FA1D0F7D1C7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062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/>
          </a:p>
        </p:txBody>
      </p:sp>
      <p:sp>
        <p:nvSpPr>
          <p:cNvPr id="9220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47DB7F3-DFF3-412D-9132-F5C8F72FB753}" type="slidenum">
              <a:rPr lang="sv-SE" altLang="sv-SE">
                <a:solidFill>
                  <a:srgbClr val="000000"/>
                </a:solidFill>
              </a:rPr>
              <a:pPr/>
              <a:t>6</a:t>
            </a:fld>
            <a:endParaRPr lang="sv-S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405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/>
          </a:p>
        </p:txBody>
      </p:sp>
      <p:sp>
        <p:nvSpPr>
          <p:cNvPr id="7172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9F72481-0CEE-435F-9CAB-DB87D9D5C27C}" type="slidenum">
              <a:rPr lang="sv-SE" altLang="sv-SE"/>
              <a:pPr/>
              <a:t>7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305523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/>
          </a:p>
        </p:txBody>
      </p:sp>
      <p:sp>
        <p:nvSpPr>
          <p:cNvPr id="1331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7CE81FF-BEC1-4316-868A-1EEC800B755F}" type="slidenum">
              <a:rPr lang="sv-SE" altLang="sv-SE"/>
              <a:pPr/>
              <a:t>8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55883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F2E0B1-6962-459A-A8DB-84353CA69D7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219BEB-7226-4D91-A40B-6FC4BC1C7209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DF51F0-DAFF-4025-A8C8-7630767A3600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69342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6B41A8-3E2D-4A4D-9838-B036320A78E8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291C9E-8334-4801-80AF-930103CB80F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47BDA0-C8C8-4640-B928-9AA0A6B0EAE9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652B6E-0125-4DF2-81AA-2E157D8917B1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19186-CF79-4AEE-ABE2-F6A4A4D4B47E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802462-2763-4E78-A3B1-C4FA2E8DDD6C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E2AB1F-40C1-45AE-A255-6283DCD84C44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7B81E8-ED93-40D6-94FA-C3F499563A15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15D32-DF75-404A-B05E-1E5E57F0F841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ED22EF1-556D-4461-83CA-5C0189A857FE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508000"/>
          </a:xfrm>
          <a:prstGeom prst="rect">
            <a:avLst/>
          </a:prstGeom>
          <a:solidFill>
            <a:srgbClr val="D46C24"/>
          </a:solidFill>
          <a:ln w="9525">
            <a:solidFill>
              <a:srgbClr val="D46C24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sv-SE" altLang="sv-SE" sz="2400" smtClean="0"/>
          </a:p>
        </p:txBody>
      </p:sp>
      <p:pic>
        <p:nvPicPr>
          <p:cNvPr id="1032" name="Picture 8" descr="Naturligaskal_Sbg_OK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96225" y="679450"/>
            <a:ext cx="985838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95325" y="681038"/>
            <a:ext cx="6934200" cy="5873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itchFamily="34" charset="0"/>
              </a:rPr>
              <a:t>Räddningstjänsten Västra Blekinge</a:t>
            </a:r>
            <a:br>
              <a:rPr lang="sv-SE" altLang="sv-SE" sz="2400" b="1" dirty="0" smtClean="0">
                <a:latin typeface="CG Omega" pitchFamily="34" charset="0"/>
              </a:rPr>
            </a:br>
            <a:endParaRPr lang="sv-SE" altLang="sv-SE" sz="2400" b="1" dirty="0" smtClean="0">
              <a:latin typeface="CG Omega" pitchFamily="34" charset="0"/>
            </a:endParaRP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SE" altLang="sv-SE"/>
          </a:p>
        </p:txBody>
      </p:sp>
      <p:sp>
        <p:nvSpPr>
          <p:cNvPr id="4100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4101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4102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7877175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v-SE" altLang="sv-SE" b="1" dirty="0">
                <a:latin typeface="CG Omega" pitchFamily="34" charset="0"/>
              </a:rPr>
              <a:t>Budgetavvikelse </a:t>
            </a:r>
            <a:r>
              <a:rPr lang="sv-SE" altLang="sv-SE" b="1" dirty="0" smtClean="0">
                <a:latin typeface="CG Omega" pitchFamily="34" charset="0"/>
              </a:rPr>
              <a:t>2018</a:t>
            </a:r>
            <a:endParaRPr lang="sv-SE" altLang="sv-SE" b="1" dirty="0">
              <a:latin typeface="CG Omega" pitchFamily="34" charset="0"/>
            </a:endParaRPr>
          </a:p>
          <a:p>
            <a:endParaRPr lang="sv-SE" altLang="sv-SE" b="1" dirty="0">
              <a:latin typeface="CG Omega" pitchFamily="34" charset="0"/>
            </a:endParaRPr>
          </a:p>
          <a:p>
            <a:r>
              <a:rPr lang="sv-SE" altLang="sv-SE" dirty="0">
                <a:latin typeface="CG Omega" pitchFamily="34" charset="0"/>
              </a:rPr>
              <a:t>Sammanfattning av budgetavvikelse:</a:t>
            </a:r>
            <a:br>
              <a:rPr lang="sv-SE" altLang="sv-SE" dirty="0">
                <a:latin typeface="CG Omega" pitchFamily="34" charset="0"/>
              </a:rPr>
            </a:br>
            <a:r>
              <a:rPr lang="sv-SE" altLang="sv-SE" dirty="0">
                <a:latin typeface="CG Omega" pitchFamily="34" charset="0"/>
              </a:rPr>
              <a:t>(belopp i tkr</a:t>
            </a:r>
            <a:r>
              <a:rPr lang="sv-SE" altLang="sv-SE" dirty="0" smtClean="0">
                <a:latin typeface="CG Omega" pitchFamily="34" charset="0"/>
              </a:rPr>
              <a:t>)</a:t>
            </a:r>
          </a:p>
          <a:p>
            <a:endParaRPr lang="sv-SE" altLang="sv-SE" dirty="0" smtClean="0">
              <a:latin typeface="CG Omega" pitchFamily="34" charset="0"/>
            </a:endParaRPr>
          </a:p>
          <a:p>
            <a:r>
              <a:rPr lang="sv-SE" altLang="sv-SE" u="sng" dirty="0" smtClean="0">
                <a:latin typeface="CG Omega" pitchFamily="34" charset="0"/>
              </a:rPr>
              <a:t>Faktor</a:t>
            </a:r>
            <a:r>
              <a:rPr lang="sv-SE" altLang="sv-SE" dirty="0">
                <a:latin typeface="CG Omega" pitchFamily="34" charset="0"/>
              </a:rPr>
              <a:t>			</a:t>
            </a:r>
            <a:r>
              <a:rPr lang="sv-SE" altLang="sv-SE" dirty="0" smtClean="0">
                <a:latin typeface="CG Omega" pitchFamily="34" charset="0"/>
              </a:rPr>
              <a:t>2018	</a:t>
            </a:r>
            <a:r>
              <a:rPr lang="sv-SE" altLang="sv-SE" dirty="0">
                <a:latin typeface="CG Omega" pitchFamily="34" charset="0"/>
              </a:rPr>
              <a:t>	</a:t>
            </a:r>
            <a:r>
              <a:rPr lang="sv-SE" altLang="sv-SE" dirty="0" smtClean="0">
                <a:latin typeface="CG Omega" pitchFamily="34" charset="0"/>
              </a:rPr>
              <a:t>2018</a:t>
            </a:r>
            <a:r>
              <a:rPr lang="sv-SE" altLang="sv-SE" dirty="0">
                <a:latin typeface="CG Omega" pitchFamily="34" charset="0"/>
              </a:rPr>
              <a:t>	</a:t>
            </a:r>
            <a:r>
              <a:rPr lang="sv-SE" altLang="sv-SE" dirty="0" smtClean="0">
                <a:latin typeface="CG Omega" pitchFamily="34" charset="0"/>
              </a:rPr>
              <a:t>	2018</a:t>
            </a:r>
            <a:r>
              <a:rPr lang="sv-SE" altLang="sv-SE" dirty="0">
                <a:latin typeface="CG Omega" pitchFamily="34" charset="0"/>
              </a:rPr>
              <a:t/>
            </a:r>
            <a:br>
              <a:rPr lang="sv-SE" altLang="sv-SE" dirty="0">
                <a:latin typeface="CG Omega" pitchFamily="34" charset="0"/>
              </a:rPr>
            </a:br>
            <a:r>
              <a:rPr lang="sv-SE" altLang="sv-SE" dirty="0">
                <a:latin typeface="CG Omega" pitchFamily="34" charset="0"/>
              </a:rPr>
              <a:t>			</a:t>
            </a:r>
            <a:r>
              <a:rPr lang="sv-SE" altLang="sv-SE" u="sng" dirty="0">
                <a:latin typeface="CG Omega" pitchFamily="34" charset="0"/>
              </a:rPr>
              <a:t>budget</a:t>
            </a:r>
            <a:r>
              <a:rPr lang="sv-SE" altLang="sv-SE" dirty="0">
                <a:latin typeface="CG Omega" pitchFamily="34" charset="0"/>
              </a:rPr>
              <a:t>	</a:t>
            </a:r>
            <a:r>
              <a:rPr lang="sv-SE" altLang="sv-SE" dirty="0" smtClean="0">
                <a:latin typeface="CG Omega" pitchFamily="34" charset="0"/>
              </a:rPr>
              <a:t>	</a:t>
            </a:r>
            <a:r>
              <a:rPr lang="sv-SE" altLang="sv-SE" u="sng" dirty="0" smtClean="0">
                <a:latin typeface="CG Omega" pitchFamily="34" charset="0"/>
              </a:rPr>
              <a:t>utfall</a:t>
            </a:r>
            <a:r>
              <a:rPr lang="sv-SE" altLang="sv-SE" dirty="0">
                <a:latin typeface="CG Omega" pitchFamily="34" charset="0"/>
              </a:rPr>
              <a:t>	</a:t>
            </a:r>
            <a:r>
              <a:rPr lang="sv-SE" altLang="sv-SE" dirty="0" smtClean="0">
                <a:latin typeface="CG Omega" pitchFamily="34" charset="0"/>
              </a:rPr>
              <a:t>	</a:t>
            </a:r>
            <a:r>
              <a:rPr lang="sv-SE" altLang="sv-SE" u="sng" dirty="0" smtClean="0">
                <a:latin typeface="CG Omega" pitchFamily="34" charset="0"/>
              </a:rPr>
              <a:t>avvikelse</a:t>
            </a:r>
            <a:endParaRPr lang="sv-SE" altLang="sv-SE" u="sng" dirty="0">
              <a:latin typeface="CG Omega" pitchFamily="34" charset="0"/>
            </a:endParaRPr>
          </a:p>
          <a:p>
            <a:endParaRPr lang="sv-SE" altLang="sv-SE" dirty="0">
              <a:latin typeface="CG Omega" pitchFamily="34" charset="0"/>
            </a:endParaRPr>
          </a:p>
          <a:p>
            <a:r>
              <a:rPr lang="sv-SE" altLang="sv-SE" dirty="0">
                <a:latin typeface="CG Omega" pitchFamily="34" charset="0"/>
              </a:rPr>
              <a:t>Nettokostnader		</a:t>
            </a:r>
            <a:r>
              <a:rPr lang="sv-SE" altLang="sv-SE" dirty="0" smtClean="0">
                <a:latin typeface="CG Omega" pitchFamily="34" charset="0"/>
              </a:rPr>
              <a:t>-51 739	</a:t>
            </a:r>
            <a:r>
              <a:rPr lang="sv-SE" altLang="sv-SE" dirty="0">
                <a:latin typeface="CG Omega" pitchFamily="34" charset="0"/>
              </a:rPr>
              <a:t>	</a:t>
            </a:r>
            <a:r>
              <a:rPr lang="sv-SE" altLang="sv-SE" dirty="0" smtClean="0">
                <a:latin typeface="CG Omega" pitchFamily="34" charset="0"/>
              </a:rPr>
              <a:t>-53 272		-1 533</a:t>
            </a:r>
            <a:endParaRPr lang="sv-SE" altLang="sv-SE" dirty="0">
              <a:latin typeface="CG Omega" pitchFamily="34" charset="0"/>
            </a:endParaRPr>
          </a:p>
          <a:p>
            <a:endParaRPr lang="sv-SE" altLang="sv-SE" dirty="0">
              <a:latin typeface="CG Omega" pitchFamily="34" charset="0"/>
            </a:endParaRPr>
          </a:p>
          <a:p>
            <a:r>
              <a:rPr lang="sv-SE" altLang="sv-SE" dirty="0">
                <a:latin typeface="CG Omega" pitchFamily="34" charset="0"/>
              </a:rPr>
              <a:t>Investeringsutgift	</a:t>
            </a:r>
            <a:r>
              <a:rPr lang="sv-SE" altLang="sv-SE" dirty="0" smtClean="0">
                <a:latin typeface="CG Omega" pitchFamily="34" charset="0"/>
              </a:rPr>
              <a:t>2 135</a:t>
            </a:r>
            <a:r>
              <a:rPr lang="sv-SE" altLang="sv-SE" dirty="0">
                <a:latin typeface="CG Omega" pitchFamily="34" charset="0"/>
              </a:rPr>
              <a:t>		</a:t>
            </a:r>
            <a:r>
              <a:rPr lang="sv-SE" altLang="sv-SE" dirty="0" smtClean="0">
                <a:latin typeface="CG Omega" pitchFamily="34" charset="0"/>
              </a:rPr>
              <a:t>1 954</a:t>
            </a:r>
            <a:r>
              <a:rPr lang="sv-SE" altLang="sv-SE" sz="1800" i="1" dirty="0">
                <a:latin typeface="CG Omega" pitchFamily="34" charset="0"/>
              </a:rPr>
              <a:t>		</a:t>
            </a:r>
            <a:r>
              <a:rPr lang="sv-SE" altLang="sv-SE" dirty="0" smtClean="0">
                <a:latin typeface="CG Omega" pitchFamily="34" charset="0"/>
              </a:rPr>
              <a:t>181</a:t>
            </a:r>
            <a:endParaRPr lang="sv-SE" altLang="sv-SE" sz="1800" dirty="0" smtClean="0">
              <a:latin typeface="CG Omega" pitchFamily="34" charset="0"/>
            </a:endParaRPr>
          </a:p>
          <a:p>
            <a:r>
              <a:rPr lang="sv-SE" altLang="sv-SE" sz="1800" dirty="0">
                <a:latin typeface="CG Omega" pitchFamily="34" charset="0"/>
              </a:rPr>
              <a:t>	</a:t>
            </a:r>
            <a:r>
              <a:rPr lang="sv-SE" altLang="sv-SE" sz="1800" i="1" dirty="0">
                <a:latin typeface="CG Omega" pitchFamily="34" charset="0"/>
              </a:rPr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SE" altLang="sv-SE">
              <a:solidFill>
                <a:srgbClr val="000000"/>
              </a:solidFill>
            </a:endParaRPr>
          </a:p>
        </p:txBody>
      </p:sp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>
              <a:solidFill>
                <a:srgbClr val="000000"/>
              </a:solidFill>
            </a:endParaRPr>
          </a:p>
        </p:txBody>
      </p:sp>
      <p:sp>
        <p:nvSpPr>
          <p:cNvPr id="819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>
              <a:solidFill>
                <a:srgbClr val="000000"/>
              </a:solidFill>
            </a:endParaRPr>
          </a:p>
        </p:txBody>
      </p:sp>
      <p:sp>
        <p:nvSpPr>
          <p:cNvPr id="8197" name="Text Box 17"/>
          <p:cNvSpPr txBox="1">
            <a:spLocks noChangeArrowheads="1"/>
          </p:cNvSpPr>
          <p:nvPr/>
        </p:nvSpPr>
        <p:spPr bwMode="auto">
          <a:xfrm>
            <a:off x="684213" y="1279525"/>
            <a:ext cx="65357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altLang="sv-SE" b="1" dirty="0">
                <a:solidFill>
                  <a:srgbClr val="000000"/>
                </a:solidFill>
                <a:latin typeface="CG Omega" pitchFamily="34" charset="0"/>
              </a:rPr>
              <a:t>Analys av årets utfall verksamhet och ekonomi </a:t>
            </a:r>
            <a:r>
              <a:rPr lang="sv-SE" altLang="sv-SE" b="1" dirty="0" smtClean="0">
                <a:solidFill>
                  <a:srgbClr val="000000"/>
                </a:solidFill>
                <a:latin typeface="CG Omega" pitchFamily="34" charset="0"/>
              </a:rPr>
              <a:t>2018</a:t>
            </a:r>
            <a:endParaRPr lang="sv-SE" altLang="sv-SE" b="1" dirty="0">
              <a:solidFill>
                <a:srgbClr val="000000"/>
              </a:solidFill>
              <a:latin typeface="CG Omega" pitchFamily="34" charset="0"/>
            </a:endParaRPr>
          </a:p>
          <a:p>
            <a:endParaRPr lang="sv-SE" altLang="sv-SE" dirty="0">
              <a:solidFill>
                <a:srgbClr val="000000"/>
              </a:solidFill>
              <a:latin typeface="CG Omega" pitchFamily="34" charset="0"/>
            </a:endParaRPr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615950"/>
            <a:ext cx="6913562" cy="728663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itchFamily="34" charset="0"/>
              </a:rPr>
              <a:t>Räddningstjänsten Västra Blekinge</a:t>
            </a:r>
            <a:br>
              <a:rPr lang="sv-SE" altLang="sv-SE" sz="2400" b="1" dirty="0" smtClean="0">
                <a:latin typeface="CG Omega" pitchFamily="34" charset="0"/>
              </a:rPr>
            </a:br>
            <a:endParaRPr lang="sv-SE" altLang="sv-SE" sz="2400" b="1" dirty="0" smtClean="0">
              <a:latin typeface="CG Omega" pitchFamily="34" charset="0"/>
            </a:endParaRPr>
          </a:p>
        </p:txBody>
      </p:sp>
      <p:graphicFrame>
        <p:nvGraphicFramePr>
          <p:cNvPr id="10" name="Platshållare för innehåll 9"/>
          <p:cNvGraphicFramePr>
            <a:graphicFrameLocks noGrp="1"/>
          </p:cNvGraphicFramePr>
          <p:nvPr>
            <p:ph idx="1"/>
          </p:nvPr>
        </p:nvGraphicFramePr>
        <p:xfrm>
          <a:off x="971600" y="1772816"/>
          <a:ext cx="6912768" cy="3980747"/>
        </p:xfrm>
        <a:graphic>
          <a:graphicData uri="http://schemas.openxmlformats.org/drawingml/2006/table">
            <a:tbl>
              <a:tblPr/>
              <a:tblGrid>
                <a:gridCol w="3456384"/>
                <a:gridCol w="1224136"/>
                <a:gridCol w="1152128"/>
                <a:gridCol w="1080120"/>
              </a:tblGrid>
              <a:tr h="22106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latin typeface="Segoe UI"/>
                        </a:rPr>
                        <a:t>R E S U L T A T R Ä K N I N 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 dirty="0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 dirty="0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3167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 dirty="0">
                          <a:latin typeface="Segoe UI"/>
                        </a:rPr>
                        <a:t>Budget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 dirty="0">
                          <a:latin typeface="Segoe UI"/>
                        </a:rPr>
                        <a:t>Bokslut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 dirty="0">
                          <a:latin typeface="Segoe UI"/>
                        </a:rPr>
                        <a:t>Bokslut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3167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 dirty="0">
                          <a:latin typeface="Segoe UI"/>
                        </a:rPr>
                        <a:t>Belopp i tkr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>
                          <a:latin typeface="Segoe UI"/>
                        </a:rPr>
                        <a:t>2018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>
                          <a:latin typeface="Segoe UI"/>
                        </a:rPr>
                        <a:t>2018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 dirty="0">
                          <a:latin typeface="Segoe UI"/>
                        </a:rPr>
                        <a:t>2017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990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latin typeface="Segoe UI"/>
                        </a:rPr>
                        <a:t>Verksamhetens intäkter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5 515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5 633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 dirty="0">
                          <a:latin typeface="Segoe UI"/>
                        </a:rPr>
                        <a:t>5 212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90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latin typeface="Segoe UI"/>
                        </a:rPr>
                        <a:t>Verksamhetens kostnader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-53 538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-55 277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 dirty="0">
                          <a:latin typeface="Segoe UI"/>
                        </a:rPr>
                        <a:t>-52 726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3211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solidFill>
                            <a:srgbClr val="000000"/>
                          </a:solidFill>
                          <a:latin typeface="Segoe UI"/>
                        </a:rPr>
                        <a:t>Avskrivningar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-3 716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-3 628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 dirty="0">
                          <a:latin typeface="Segoe UI"/>
                        </a:rPr>
                        <a:t>-3 385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8433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latin typeface="Segoe UI"/>
                        </a:rPr>
                        <a:t>Verksamhetens nettokostnader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>
                          <a:latin typeface="Segoe UI"/>
                        </a:rPr>
                        <a:t>-51 739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>
                          <a:latin typeface="Segoe UI"/>
                        </a:rPr>
                        <a:t>-53 272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 dirty="0">
                          <a:latin typeface="Segoe UI"/>
                        </a:rPr>
                        <a:t>-50 899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8433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8433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latin typeface="Segoe UI"/>
                        </a:rPr>
                        <a:t>Medlemsavgift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51 331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 dirty="0">
                          <a:latin typeface="Segoe UI"/>
                        </a:rPr>
                        <a:t>51 331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 dirty="0">
                          <a:latin typeface="Segoe UI"/>
                        </a:rPr>
                        <a:t>49 718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87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 dirty="0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3211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latin typeface="Segoe UI"/>
                        </a:rPr>
                        <a:t>Finansiella intäkter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 dirty="0">
                          <a:latin typeface="Segoe U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3211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latin typeface="Segoe UI"/>
                        </a:rPr>
                        <a:t>Finansiella kostnader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-547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>
                          <a:latin typeface="Segoe UI"/>
                        </a:rPr>
                        <a:t>-545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0" i="0" u="none" strike="noStrike" dirty="0">
                          <a:latin typeface="Segoe UI"/>
                        </a:rPr>
                        <a:t>-463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11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latin typeface="Segoe UI"/>
                        </a:rPr>
                        <a:t>Resultat före extraordinära poster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>
                          <a:latin typeface="Segoe UI"/>
                        </a:rPr>
                        <a:t>-955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>
                          <a:latin typeface="Segoe UI"/>
                        </a:rPr>
                        <a:t>-2 486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>
                          <a:latin typeface="Segoe UI"/>
                        </a:rPr>
                        <a:t>-1 644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87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 dirty="0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0" i="0" u="none" strike="noStrike" dirty="0">
                          <a:latin typeface="Segoe U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8433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latin typeface="Segoe UI"/>
                        </a:rPr>
                        <a:t>Årets resultat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>
                          <a:latin typeface="Segoe UI"/>
                        </a:rPr>
                        <a:t>-955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>
                          <a:latin typeface="Segoe UI"/>
                        </a:rPr>
                        <a:t>-2 486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600" b="1" i="0" u="none" strike="noStrike" dirty="0">
                          <a:latin typeface="Segoe UI"/>
                        </a:rPr>
                        <a:t>-1 644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SE" altLang="sv-SE">
              <a:solidFill>
                <a:srgbClr val="000000"/>
              </a:solidFill>
            </a:endParaRPr>
          </a:p>
        </p:txBody>
      </p:sp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>
              <a:solidFill>
                <a:srgbClr val="000000"/>
              </a:solidFill>
            </a:endParaRPr>
          </a:p>
        </p:txBody>
      </p:sp>
      <p:sp>
        <p:nvSpPr>
          <p:cNvPr id="819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>
              <a:solidFill>
                <a:srgbClr val="000000"/>
              </a:solidFill>
            </a:endParaRPr>
          </a:p>
        </p:txBody>
      </p:sp>
      <p:sp>
        <p:nvSpPr>
          <p:cNvPr id="8197" name="Text Box 17"/>
          <p:cNvSpPr txBox="1">
            <a:spLocks noChangeArrowheads="1"/>
          </p:cNvSpPr>
          <p:nvPr/>
        </p:nvSpPr>
        <p:spPr bwMode="auto">
          <a:xfrm>
            <a:off x="684213" y="1279525"/>
            <a:ext cx="65357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altLang="sv-SE" b="1" dirty="0">
                <a:solidFill>
                  <a:srgbClr val="000000"/>
                </a:solidFill>
                <a:latin typeface="CG Omega" pitchFamily="34" charset="0"/>
              </a:rPr>
              <a:t>Analys av årets utfall verksamhet och ekonomi </a:t>
            </a:r>
            <a:r>
              <a:rPr lang="sv-SE" altLang="sv-SE" b="1" dirty="0" smtClean="0">
                <a:solidFill>
                  <a:srgbClr val="000000"/>
                </a:solidFill>
                <a:latin typeface="CG Omega" pitchFamily="34" charset="0"/>
              </a:rPr>
              <a:t>2018</a:t>
            </a:r>
            <a:endParaRPr lang="sv-SE" altLang="sv-SE" b="1" dirty="0">
              <a:solidFill>
                <a:srgbClr val="000000"/>
              </a:solidFill>
              <a:latin typeface="CG Omega" pitchFamily="34" charset="0"/>
            </a:endParaRPr>
          </a:p>
          <a:p>
            <a:endParaRPr lang="sv-SE" altLang="sv-SE" dirty="0">
              <a:solidFill>
                <a:srgbClr val="000000"/>
              </a:solidFill>
              <a:latin typeface="CG Omega" pitchFamily="34" charset="0"/>
            </a:endParaRPr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615950"/>
            <a:ext cx="6913562" cy="728663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itchFamily="34" charset="0"/>
              </a:rPr>
              <a:t>Räddningstjänsten Västra Blekinge</a:t>
            </a:r>
            <a:br>
              <a:rPr lang="sv-SE" altLang="sv-SE" sz="2400" b="1" dirty="0" smtClean="0">
                <a:latin typeface="CG Omega" pitchFamily="34" charset="0"/>
              </a:rPr>
            </a:br>
            <a:endParaRPr lang="sv-SE" altLang="sv-SE" sz="2400" b="1" dirty="0" smtClean="0">
              <a:latin typeface="CG Omega" pitchFamily="34" charset="0"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755576" y="1988840"/>
          <a:ext cx="7272808" cy="3927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itchFamily="34" charset="0"/>
              </a:rPr>
              <a:t>Räddningstjänsten Västra Blekinge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sv-SE" altLang="sv-SE"/>
          </a:p>
        </p:txBody>
      </p:sp>
      <p:sp>
        <p:nvSpPr>
          <p:cNvPr id="410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4104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179512" y="1268760"/>
            <a:ext cx="921438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altLang="sv-SE" b="1" dirty="0" smtClean="0">
                <a:solidFill>
                  <a:srgbClr val="000000"/>
                </a:solidFill>
                <a:latin typeface="CG Omega" pitchFamily="34" charset="0"/>
              </a:rPr>
              <a:t>Analys av årets utfall verksamhet och ekonomi 2018</a:t>
            </a:r>
          </a:p>
          <a:p>
            <a:endParaRPr lang="sv-SE" altLang="sv-SE" b="1" dirty="0" smtClean="0">
              <a:solidFill>
                <a:srgbClr val="000000"/>
              </a:solidFill>
              <a:latin typeface="CG Omeg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sv-SE" altLang="sv-SE" dirty="0" smtClean="0">
                <a:solidFill>
                  <a:srgbClr val="000000"/>
                </a:solidFill>
                <a:latin typeface="CG Omega" pitchFamily="34" charset="0"/>
              </a:rPr>
              <a:t> 	Antalet larm har ökat med 16% jämfört med år 2017</a:t>
            </a:r>
          </a:p>
          <a:p>
            <a:pPr>
              <a:buFont typeface="Arial" pitchFamily="34" charset="0"/>
              <a:buChar char="•"/>
            </a:pPr>
            <a:r>
              <a:rPr lang="sv-SE" altLang="sv-SE" dirty="0" smtClean="0">
                <a:solidFill>
                  <a:srgbClr val="000000"/>
                </a:solidFill>
                <a:latin typeface="CG Omega" pitchFamily="34" charset="0"/>
              </a:rPr>
              <a:t> 	Antalet larmtimmar har ökat med 60% jämfört med år 2017</a:t>
            </a:r>
          </a:p>
          <a:p>
            <a:pPr>
              <a:buFont typeface="Arial" pitchFamily="34" charset="0"/>
              <a:buChar char="•"/>
            </a:pPr>
            <a:endParaRPr lang="sv-SE" altLang="sv-SE" dirty="0" smtClean="0">
              <a:solidFill>
                <a:srgbClr val="000000"/>
              </a:solidFill>
              <a:latin typeface="CG Omeg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sv-SE" altLang="sv-SE" dirty="0" smtClean="0">
                <a:solidFill>
                  <a:srgbClr val="000000"/>
                </a:solidFill>
                <a:latin typeface="CG Omega" pitchFamily="34" charset="0"/>
              </a:rPr>
              <a:t> 	Arbetskostnaderna är 780 tkr högre än budgeterat, </a:t>
            </a:r>
          </a:p>
          <a:p>
            <a:r>
              <a:rPr lang="sv-SE" altLang="sv-SE" dirty="0" smtClean="0">
                <a:solidFill>
                  <a:srgbClr val="000000"/>
                </a:solidFill>
                <a:latin typeface="CG Omega" pitchFamily="34" charset="0"/>
              </a:rPr>
              <a:t>	samt 2 mkr högre än år 2017</a:t>
            </a:r>
          </a:p>
          <a:p>
            <a:pPr>
              <a:buFont typeface="Arial" pitchFamily="34" charset="0"/>
              <a:buChar char="•"/>
            </a:pPr>
            <a:r>
              <a:rPr lang="sv-SE" altLang="sv-SE" dirty="0" smtClean="0">
                <a:solidFill>
                  <a:srgbClr val="000000"/>
                </a:solidFill>
                <a:latin typeface="CG Omega" pitchFamily="34" charset="0"/>
              </a:rPr>
              <a:t> 	Ersättningen vid larm till </a:t>
            </a:r>
            <a:r>
              <a:rPr lang="sv-SE" altLang="sv-SE" dirty="0" err="1" smtClean="0">
                <a:solidFill>
                  <a:srgbClr val="000000"/>
                </a:solidFill>
                <a:latin typeface="CG Omega" pitchFamily="34" charset="0"/>
              </a:rPr>
              <a:t>RiB-personal</a:t>
            </a:r>
            <a:r>
              <a:rPr lang="sv-SE" altLang="sv-SE" dirty="0" smtClean="0">
                <a:solidFill>
                  <a:srgbClr val="000000"/>
                </a:solidFill>
                <a:latin typeface="CG Omega" pitchFamily="34" charset="0"/>
              </a:rPr>
              <a:t> är direkt kopplad till antalet larm, </a:t>
            </a:r>
          </a:p>
          <a:p>
            <a:pPr lvl="2"/>
            <a:r>
              <a:rPr lang="sv-SE" altLang="sv-SE" dirty="0" smtClean="0">
                <a:solidFill>
                  <a:srgbClr val="000000"/>
                </a:solidFill>
                <a:latin typeface="CG Omega" pitchFamily="34" charset="0"/>
              </a:rPr>
              <a:t>900 tkr högre än budget</a:t>
            </a:r>
          </a:p>
          <a:p>
            <a:pPr>
              <a:buFont typeface="Arial" pitchFamily="34" charset="0"/>
              <a:buChar char="•"/>
            </a:pPr>
            <a:r>
              <a:rPr lang="sv-SE" altLang="sv-SE" dirty="0" smtClean="0">
                <a:latin typeface="CG Omega" pitchFamily="34" charset="0"/>
              </a:rPr>
              <a:t> 	Inköp tjänst från annan räddningstjänst 200 tkr högre än budget</a:t>
            </a:r>
          </a:p>
          <a:p>
            <a:endParaRPr lang="sv-SE" altLang="sv-SE" dirty="0" smtClean="0">
              <a:latin typeface="CG Omega" pitchFamily="34" charset="0"/>
            </a:endParaRPr>
          </a:p>
          <a:p>
            <a:endParaRPr lang="sv-SE" altLang="sv-SE" dirty="0">
              <a:latin typeface="CG Omeg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itchFamily="34" charset="0"/>
              </a:rPr>
              <a:t>Räddningstjänsten Västra Blekinge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itchFamily="34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sv-SE" altLang="sv-SE"/>
          </a:p>
        </p:txBody>
      </p:sp>
      <p:sp>
        <p:nvSpPr>
          <p:cNvPr id="410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4104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611560" y="1268760"/>
            <a:ext cx="65357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altLang="sv-SE" b="1" dirty="0" smtClean="0">
                <a:solidFill>
                  <a:srgbClr val="000000"/>
                </a:solidFill>
                <a:latin typeface="CG Omega" pitchFamily="34" charset="0"/>
              </a:rPr>
              <a:t>Analys av årets utfall verksamhet och ekonomi 2018</a:t>
            </a:r>
          </a:p>
          <a:p>
            <a:endParaRPr lang="sv-SE" altLang="sv-SE" b="1" dirty="0">
              <a:latin typeface="CG Omega" pitchFamily="34" charset="0"/>
            </a:endParaRPr>
          </a:p>
          <a:p>
            <a:endParaRPr lang="sv-SE" altLang="sv-SE" dirty="0" smtClean="0">
              <a:latin typeface="CG Omega" pitchFamily="34" charset="0"/>
            </a:endParaRPr>
          </a:p>
          <a:p>
            <a:endParaRPr lang="sv-SE" altLang="sv-SE" dirty="0">
              <a:latin typeface="CG Omega" pitchFamily="34" charset="0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1187624" y="2060848"/>
          <a:ext cx="6624736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SE" altLang="sv-SE">
              <a:solidFill>
                <a:srgbClr val="000000"/>
              </a:solidFill>
            </a:endParaRPr>
          </a:p>
        </p:txBody>
      </p:sp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>
              <a:solidFill>
                <a:srgbClr val="000000"/>
              </a:solidFill>
            </a:endParaRPr>
          </a:p>
        </p:txBody>
      </p:sp>
      <p:sp>
        <p:nvSpPr>
          <p:cNvPr id="819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>
              <a:solidFill>
                <a:srgbClr val="000000"/>
              </a:solidFill>
            </a:endParaRPr>
          </a:p>
        </p:txBody>
      </p:sp>
      <p:sp>
        <p:nvSpPr>
          <p:cNvPr id="8197" name="Text Box 17"/>
          <p:cNvSpPr txBox="1">
            <a:spLocks noChangeArrowheads="1"/>
          </p:cNvSpPr>
          <p:nvPr/>
        </p:nvSpPr>
        <p:spPr bwMode="auto">
          <a:xfrm>
            <a:off x="684213" y="1279525"/>
            <a:ext cx="65357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altLang="sv-SE" b="1" dirty="0">
                <a:solidFill>
                  <a:srgbClr val="000000"/>
                </a:solidFill>
                <a:latin typeface="CG Omega" pitchFamily="34" charset="0"/>
              </a:rPr>
              <a:t>Analys av årets utfall verksamhet och ekonomi </a:t>
            </a:r>
            <a:r>
              <a:rPr lang="sv-SE" altLang="sv-SE" b="1" dirty="0" smtClean="0">
                <a:solidFill>
                  <a:srgbClr val="000000"/>
                </a:solidFill>
                <a:latin typeface="CG Omega" pitchFamily="34" charset="0"/>
              </a:rPr>
              <a:t>2018</a:t>
            </a:r>
            <a:endParaRPr lang="sv-SE" altLang="sv-SE" b="1" dirty="0">
              <a:solidFill>
                <a:srgbClr val="000000"/>
              </a:solidFill>
              <a:latin typeface="CG Omega" pitchFamily="34" charset="0"/>
            </a:endParaRPr>
          </a:p>
          <a:p>
            <a:endParaRPr lang="sv-SE" altLang="sv-SE" dirty="0">
              <a:solidFill>
                <a:srgbClr val="000000"/>
              </a:solidFill>
              <a:latin typeface="CG Omega" pitchFamily="34" charset="0"/>
            </a:endParaRPr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615950"/>
            <a:ext cx="6913562" cy="728663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itchFamily="34" charset="0"/>
              </a:rPr>
              <a:t>Räddningstjänsten Västra Blekinge</a:t>
            </a:r>
            <a:br>
              <a:rPr lang="sv-SE" altLang="sv-SE" sz="2400" b="1" dirty="0" smtClean="0">
                <a:latin typeface="CG Omega" pitchFamily="34" charset="0"/>
              </a:rPr>
            </a:br>
            <a:endParaRPr lang="sv-SE" altLang="sv-SE" sz="2400" b="1" dirty="0" smtClean="0">
              <a:latin typeface="CG Omega" pitchFamily="34" charset="0"/>
            </a:endParaRPr>
          </a:p>
        </p:txBody>
      </p:sp>
      <p:graphicFrame>
        <p:nvGraphicFramePr>
          <p:cNvPr id="10" name="Platshållare för innehåll 9"/>
          <p:cNvGraphicFramePr>
            <a:graphicFrameLocks noGrp="1"/>
          </p:cNvGraphicFramePr>
          <p:nvPr>
            <p:ph idx="1"/>
          </p:nvPr>
        </p:nvGraphicFramePr>
        <p:xfrm>
          <a:off x="755576" y="2132856"/>
          <a:ext cx="6624736" cy="2664294"/>
        </p:xfrm>
        <a:graphic>
          <a:graphicData uri="http://schemas.openxmlformats.org/drawingml/2006/table">
            <a:tbl>
              <a:tblPr/>
              <a:tblGrid>
                <a:gridCol w="2708283"/>
                <a:gridCol w="1924221"/>
                <a:gridCol w="1992232"/>
              </a:tblGrid>
              <a:tr h="4440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v-SE" sz="1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b="1" dirty="0">
                          <a:latin typeface="CG Omega"/>
                          <a:ea typeface="Times New Roman"/>
                        </a:rPr>
                        <a:t>Budget </a:t>
                      </a:r>
                      <a:r>
                        <a:rPr lang="sv-SE" sz="1800" b="1" dirty="0" smtClean="0">
                          <a:latin typeface="CG Omega"/>
                          <a:ea typeface="Times New Roman"/>
                        </a:rPr>
                        <a:t>2018</a:t>
                      </a:r>
                      <a:endParaRPr lang="sv-SE" sz="2800" b="1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b="1" dirty="0">
                          <a:latin typeface="CG Omega"/>
                          <a:ea typeface="Times New Roman"/>
                        </a:rPr>
                        <a:t>Utfall </a:t>
                      </a:r>
                      <a:r>
                        <a:rPr lang="sv-SE" sz="1800" b="1" dirty="0" smtClean="0">
                          <a:latin typeface="CG Omega"/>
                          <a:ea typeface="Times New Roman"/>
                        </a:rPr>
                        <a:t>2018</a:t>
                      </a:r>
                      <a:endParaRPr lang="sv-SE" sz="2800" b="1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0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v-SE" sz="1800" dirty="0">
                          <a:latin typeface="CG Omega"/>
                          <a:ea typeface="Times New Roman"/>
                        </a:rPr>
                        <a:t>Räddningsmateriel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latin typeface="CG Omega"/>
                          <a:ea typeface="Times New Roman"/>
                        </a:rPr>
                        <a:t>257</a:t>
                      </a:r>
                      <a:endParaRPr lang="sv-SE" sz="20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latin typeface="CG Omega"/>
                          <a:ea typeface="Times New Roman"/>
                        </a:rPr>
                        <a:t>95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0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latin typeface="CG Omega"/>
                          <a:ea typeface="Times New Roman"/>
                        </a:rPr>
                        <a:t>Insatsledarbil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latin typeface="CG Omega"/>
                          <a:ea typeface="Times New Roman"/>
                        </a:rPr>
                        <a:t>1 450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latin typeface="CG Omega"/>
                          <a:ea typeface="Times New Roman"/>
                        </a:rPr>
                        <a:t>0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0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latin typeface="CG Omega"/>
                          <a:ea typeface="Times New Roman"/>
                        </a:rPr>
                        <a:t>Räddningsbil -17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latin typeface="CG Omega"/>
                          <a:ea typeface="Times New Roman"/>
                        </a:rPr>
                        <a:t>0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latin typeface="CG Omega"/>
                          <a:ea typeface="Times New Roman"/>
                        </a:rPr>
                        <a:t>1 859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0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latin typeface="CG Omega"/>
                          <a:ea typeface="Times New Roman"/>
                        </a:rPr>
                        <a:t>Besiktningsbil</a:t>
                      </a:r>
                      <a:endParaRPr lang="sv-SE" sz="1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latin typeface="CG Omega"/>
                          <a:ea typeface="Times New Roman"/>
                        </a:rPr>
                        <a:t>500</a:t>
                      </a:r>
                      <a:endParaRPr lang="sv-SE" sz="20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 err="1" smtClean="0">
                          <a:latin typeface="CG Omega"/>
                          <a:ea typeface="Times New Roman"/>
                        </a:rPr>
                        <a:t>Ev</a:t>
                      </a:r>
                      <a:r>
                        <a:rPr lang="sv-SE" sz="1800" dirty="0" smtClean="0">
                          <a:latin typeface="CG Omega"/>
                          <a:ea typeface="Times New Roman"/>
                        </a:rPr>
                        <a:t> Leasing</a:t>
                      </a:r>
                      <a:endParaRPr lang="sv-SE" sz="1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0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v-SE" sz="1800" b="1" dirty="0">
                          <a:latin typeface="CG Omega"/>
                          <a:ea typeface="Times New Roman"/>
                        </a:rPr>
                        <a:t>Totalt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b="1" dirty="0" smtClean="0">
                          <a:latin typeface="CG Omega"/>
                          <a:ea typeface="Times New Roman"/>
                        </a:rPr>
                        <a:t>2 135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b="1" dirty="0" smtClean="0">
                          <a:latin typeface="CG Omega"/>
                          <a:ea typeface="Times New Roman"/>
                        </a:rPr>
                        <a:t>1 954</a:t>
                      </a:r>
                      <a:endParaRPr lang="sv-SE" sz="2800" dirty="0">
                        <a:latin typeface="CG Omega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SE" altLang="sv-SE"/>
          </a:p>
        </p:txBody>
      </p:sp>
      <p:sp>
        <p:nvSpPr>
          <p:cNvPr id="614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6148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6149" name="Text Box 17"/>
          <p:cNvSpPr txBox="1">
            <a:spLocks noChangeArrowheads="1"/>
          </p:cNvSpPr>
          <p:nvPr/>
        </p:nvSpPr>
        <p:spPr bwMode="auto">
          <a:xfrm>
            <a:off x="684213" y="1279525"/>
            <a:ext cx="65357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altLang="sv-SE" b="1" dirty="0">
                <a:latin typeface="CG Omega" pitchFamily="34" charset="0"/>
              </a:rPr>
              <a:t>Analys av årets utfall verksamhet och ekonomi </a:t>
            </a:r>
            <a:r>
              <a:rPr lang="sv-SE" altLang="sv-SE" b="1" dirty="0" smtClean="0">
                <a:latin typeface="CG Omega" pitchFamily="34" charset="0"/>
              </a:rPr>
              <a:t>2018</a:t>
            </a:r>
            <a:endParaRPr lang="sv-SE" altLang="sv-SE" dirty="0">
              <a:latin typeface="CG Omega" pitchFamily="34" charset="0"/>
            </a:endParaRPr>
          </a:p>
        </p:txBody>
      </p:sp>
      <p:sp>
        <p:nvSpPr>
          <p:cNvPr id="61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615950"/>
            <a:ext cx="6913562" cy="728663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itchFamily="34" charset="0"/>
              </a:rPr>
              <a:t>Räddningstjänsten Västra Blekinge</a:t>
            </a:r>
            <a:br>
              <a:rPr lang="sv-SE" altLang="sv-SE" sz="2400" b="1" dirty="0" smtClean="0">
                <a:latin typeface="CG Omega" pitchFamily="34" charset="0"/>
              </a:rPr>
            </a:br>
            <a:endParaRPr lang="sv-SE" altLang="sv-SE" sz="2400" b="1" dirty="0" smtClean="0">
              <a:latin typeface="CG Omega" pitchFamily="34" charset="0"/>
            </a:endParaRPr>
          </a:p>
        </p:txBody>
      </p:sp>
      <p:sp>
        <p:nvSpPr>
          <p:cNvPr id="3079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sv-SE" altLang="sv-SE" sz="2000" b="1" dirty="0" smtClean="0">
                <a:latin typeface="CG Omega" panose="020B0502050508020304" pitchFamily="34" charset="0"/>
              </a:rPr>
              <a:t>Verksamheten</a:t>
            </a:r>
          </a:p>
          <a:p>
            <a:pPr marL="0" indent="0">
              <a:buFontTx/>
              <a:buNone/>
              <a:defRPr/>
            </a:pPr>
            <a:r>
              <a:rPr lang="sv-SE" altLang="sv-SE" sz="2000" dirty="0" smtClean="0">
                <a:latin typeface="CG Omega" panose="020B0502050508020304" pitchFamily="34" charset="0"/>
              </a:rPr>
              <a:t>2018 års verksamhetsplan innehåller 11 mål med 20 aktiviteter.</a:t>
            </a:r>
          </a:p>
          <a:p>
            <a:pPr marL="0" indent="0">
              <a:buFontTx/>
              <a:buNone/>
              <a:defRPr/>
            </a:pPr>
            <a:r>
              <a:rPr lang="sv-SE" altLang="sv-SE" sz="2000" dirty="0" smtClean="0">
                <a:latin typeface="CG Omega" panose="020B0502050508020304" pitchFamily="34" charset="0"/>
              </a:rPr>
              <a:t> </a:t>
            </a:r>
          </a:p>
          <a:p>
            <a:pPr marL="0" indent="0">
              <a:buFontTx/>
              <a:buNone/>
              <a:defRPr/>
            </a:pPr>
            <a:r>
              <a:rPr lang="sv-SE" altLang="sv-SE" sz="2000" dirty="0" smtClean="0">
                <a:latin typeface="CG Omega" panose="020B0502050508020304" pitchFamily="34" charset="0"/>
              </a:rPr>
              <a:t>9 av 20 aktiviteter är uppfyllda.</a:t>
            </a:r>
          </a:p>
          <a:p>
            <a:pPr marL="0" indent="0">
              <a:buFontTx/>
              <a:buNone/>
              <a:defRPr/>
            </a:pPr>
            <a:endParaRPr lang="sv-SE" altLang="sv-SE" sz="2000" dirty="0" smtClean="0">
              <a:latin typeface="CG Omega" panose="020B0502050508020304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sv-SE" altLang="sv-SE" sz="2000" dirty="0" smtClean="0">
                <a:latin typeface="CG Omega" panose="020B0502050508020304" pitchFamily="34" charset="0"/>
              </a:rPr>
              <a:t>Bristfällig måluppfyllelse </a:t>
            </a:r>
            <a:r>
              <a:rPr lang="sv-SE" altLang="sv-SE" sz="2000" dirty="0" err="1" smtClean="0">
                <a:latin typeface="CG Omega" panose="020B0502050508020304" pitchFamily="34" charset="0"/>
              </a:rPr>
              <a:t>pga</a:t>
            </a:r>
            <a:r>
              <a:rPr lang="sv-SE" altLang="sv-SE" sz="2000" dirty="0" smtClean="0">
                <a:latin typeface="CG Omega" panose="020B0502050508020304" pitchFamily="34" charset="0"/>
              </a:rPr>
              <a:t> omprioriteringar samt sjukskrivningar på nyckelpersoner.</a:t>
            </a:r>
            <a:endParaRPr lang="sv-SE" altLang="sv-SE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79413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itchFamily="34" charset="0"/>
              </a:rPr>
              <a:t>Räddningstjänsten Västra Blekinge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/>
            <a:endParaRPr lang="sv-SE" altLang="sv-SE" smtClean="0">
              <a:latin typeface="CG Omega" pitchFamily="34" charset="0"/>
            </a:endParaRPr>
          </a:p>
          <a:p>
            <a:pPr eaLnBrk="1" hangingPunct="1"/>
            <a:endParaRPr lang="sv-SE" altLang="sv-SE" smtClean="0">
              <a:latin typeface="CG Omega" pitchFamily="34" charset="0"/>
            </a:endParaRPr>
          </a:p>
          <a:p>
            <a:pPr eaLnBrk="1" hangingPunct="1"/>
            <a:endParaRPr lang="sv-SE" altLang="sv-SE" smtClean="0">
              <a:latin typeface="CG Omega" pitchFamily="34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166813" y="6015038"/>
            <a:ext cx="3910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sv-SE" altLang="sv-SE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SE" altLang="sv-SE"/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1229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altLang="sv-SE"/>
          </a:p>
        </p:txBody>
      </p:sp>
      <p:sp>
        <p:nvSpPr>
          <p:cNvPr id="12297" name="Text Box 16"/>
          <p:cNvSpPr txBox="1">
            <a:spLocks noChangeArrowheads="1"/>
          </p:cNvSpPr>
          <p:nvPr/>
        </p:nvSpPr>
        <p:spPr bwMode="auto">
          <a:xfrm>
            <a:off x="1155700" y="5794375"/>
            <a:ext cx="6932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sv-SE" altLang="sv-SE"/>
          </a:p>
        </p:txBody>
      </p:sp>
      <p:sp>
        <p:nvSpPr>
          <p:cNvPr id="12298" name="Text Box 17"/>
          <p:cNvSpPr txBox="1">
            <a:spLocks noChangeArrowheads="1"/>
          </p:cNvSpPr>
          <p:nvPr/>
        </p:nvSpPr>
        <p:spPr bwMode="auto">
          <a:xfrm>
            <a:off x="727075" y="1268413"/>
            <a:ext cx="758983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v-SE" altLang="sv-SE" b="1" dirty="0">
                <a:latin typeface="CG Omega" pitchFamily="34" charset="0"/>
              </a:rPr>
              <a:t>Framtida utveckling</a:t>
            </a:r>
          </a:p>
          <a:p>
            <a:endParaRPr lang="sv-SE" altLang="sv-SE" b="1" dirty="0">
              <a:latin typeface="CG Omega" pitchFamily="34" charset="0"/>
            </a:endParaRPr>
          </a:p>
          <a:p>
            <a:endParaRPr lang="sv-SE" altLang="sv-SE" b="1" dirty="0">
              <a:latin typeface="CG Omega" pitchFamily="34" charset="0"/>
            </a:endParaRPr>
          </a:p>
          <a:p>
            <a:endParaRPr lang="sv-SE" altLang="sv-SE" dirty="0">
              <a:latin typeface="CG Omega" pitchFamily="34" charset="0"/>
            </a:endParaRPr>
          </a:p>
          <a:p>
            <a:endParaRPr lang="sv-SE" altLang="sv-SE" dirty="0">
              <a:latin typeface="CG Omega" pitchFamily="34" charset="0"/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755576" y="1916832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CG Omega"/>
              </a:rPr>
              <a:t>Ekonomi</a:t>
            </a:r>
          </a:p>
          <a:p>
            <a:r>
              <a:rPr lang="sv-SE" dirty="0" smtClean="0">
                <a:latin typeface="CG Omega"/>
              </a:rPr>
              <a:t>Personalförsörjning</a:t>
            </a:r>
          </a:p>
          <a:p>
            <a:r>
              <a:rPr lang="sv-SE" dirty="0" smtClean="0">
                <a:latin typeface="CG Omega"/>
              </a:rPr>
              <a:t>Brandstationer</a:t>
            </a:r>
          </a:p>
          <a:p>
            <a:r>
              <a:rPr lang="sv-SE" dirty="0" smtClean="0">
                <a:latin typeface="CG Omega"/>
              </a:rPr>
              <a:t>Samhällets utveckling</a:t>
            </a:r>
          </a:p>
          <a:p>
            <a:pPr lvl="1">
              <a:buFont typeface="Arial" pitchFamily="34" charset="0"/>
              <a:buChar char="•"/>
            </a:pPr>
            <a:r>
              <a:rPr lang="sv-SE" dirty="0" smtClean="0">
                <a:latin typeface="CG Omega"/>
              </a:rPr>
              <a:t> fler invånare</a:t>
            </a:r>
          </a:p>
          <a:p>
            <a:pPr lvl="1">
              <a:buFont typeface="Arial" pitchFamily="34" charset="0"/>
              <a:buChar char="•"/>
            </a:pPr>
            <a:r>
              <a:rPr lang="sv-SE" dirty="0" smtClean="0">
                <a:latin typeface="CG Omega"/>
              </a:rPr>
              <a:t> väderpåverkan</a:t>
            </a:r>
          </a:p>
          <a:p>
            <a:pPr lvl="1">
              <a:buFont typeface="Arial" pitchFamily="34" charset="0"/>
              <a:buChar char="•"/>
            </a:pPr>
            <a:r>
              <a:rPr lang="sv-SE" dirty="0" smtClean="0">
                <a:latin typeface="CG Omega"/>
              </a:rPr>
              <a:t> nya risker</a:t>
            </a:r>
          </a:p>
          <a:p>
            <a:endParaRPr lang="sv-SE" dirty="0" smtClean="0">
              <a:latin typeface="CG Omega"/>
            </a:endParaRPr>
          </a:p>
          <a:p>
            <a:endParaRPr lang="sv-SE" dirty="0">
              <a:latin typeface="CG Omeg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small">
  <a:themeElements>
    <a:clrScheme name="Presentationsmal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smal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Presentationsmal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</Template>
  <TotalTime>9138</TotalTime>
  <Words>267</Words>
  <Application>Microsoft Office PowerPoint</Application>
  <PresentationFormat>Bildspel på skärmen (4:3)</PresentationFormat>
  <Paragraphs>138</Paragraphs>
  <Slides>8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CG Omega</vt:lpstr>
      <vt:lpstr>Segoe UI</vt:lpstr>
      <vt:lpstr>Times New Roman</vt:lpstr>
      <vt:lpstr>Presentationsmall</vt:lpstr>
      <vt:lpstr>Räddningstjänsten Västra Blekinge </vt:lpstr>
      <vt:lpstr>Räddningstjänsten Västra Blekinge </vt:lpstr>
      <vt:lpstr>Räddningstjänsten Västra Blekinge </vt:lpstr>
      <vt:lpstr>Räddningstjänsten Västra Blekinge</vt:lpstr>
      <vt:lpstr>Räddningstjänsten Västra Blekinge</vt:lpstr>
      <vt:lpstr>Räddningstjänsten Västra Blekinge </vt:lpstr>
      <vt:lpstr>Räddningstjänsten Västra Blekinge </vt:lpstr>
      <vt:lpstr>Räddningstjänsten Västra Blekinge</vt:lpstr>
    </vt:vector>
  </TitlesOfParts>
  <Company>Sölvesborgs Kommun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Offentlighet – men också sekretess ibland</dc:title>
  <dc:creator>Sölvesborgs Kommun</dc:creator>
  <cp:lastModifiedBy>Bo-Inge Nilsson</cp:lastModifiedBy>
  <cp:revision>430</cp:revision>
  <cp:lastPrinted>2016-02-15T15:38:10Z</cp:lastPrinted>
  <dcterms:created xsi:type="dcterms:W3CDTF">2010-09-30T06:57:40Z</dcterms:created>
  <dcterms:modified xsi:type="dcterms:W3CDTF">2019-02-12T09:12:30Z</dcterms:modified>
</cp:coreProperties>
</file>