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3"/>
  </p:notesMasterIdLst>
  <p:sldIdLst>
    <p:sldId id="256" r:id="rId5"/>
    <p:sldId id="263" r:id="rId6"/>
    <p:sldId id="264" r:id="rId7"/>
    <p:sldId id="265" r:id="rId8"/>
    <p:sldId id="266" r:id="rId9"/>
    <p:sldId id="267" r:id="rId10"/>
    <p:sldId id="261" r:id="rId11"/>
    <p:sldId id="258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50900"/>
    <a:srgbClr val="7F1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06" d="100"/>
          <a:sy n="106" d="100"/>
        </p:scale>
        <p:origin x="792" y="114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9471DB-B463-4138-B557-DDCEE6EA1C90}" type="datetimeFigureOut">
              <a:rPr lang="sv-SE" smtClean="0"/>
              <a:pPr/>
              <a:t>2026-05-22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E8D18B-DEA0-4FA7-9201-3F2DF621C670}" type="slidenum">
              <a:rPr lang="sv-SE" smtClean="0"/>
              <a:pPr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8579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614621" y="446400"/>
            <a:ext cx="11025995" cy="2286000"/>
          </a:xfrm>
        </p:spPr>
        <p:txBody>
          <a:bodyPr lIns="0" tIns="0" rIns="0" bIns="0">
            <a:noAutofit/>
          </a:bodyPr>
          <a:lstStyle>
            <a:lvl1pPr>
              <a:defRPr sz="8800" b="1">
                <a:solidFill>
                  <a:schemeClr val="accent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Klicka här för att ändra 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6661680" y="5894840"/>
            <a:ext cx="4978936" cy="792088"/>
          </a:xfrm>
        </p:spPr>
        <p:txBody>
          <a:bodyPr lIns="0" tIns="0" rIns="0" bIns="0" anchor="b">
            <a:normAutofit/>
          </a:bodyPr>
          <a:lstStyle>
            <a:lvl1pPr marL="0" indent="0" algn="r">
              <a:buNone/>
              <a:defRPr sz="20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dirty="0"/>
              <a:t>Klicka här för att ange förvaltning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8" name="Platshållare för datum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11" name="Platshållare för sidfo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2" name="Platshållare för bildnumm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 generell bild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blomma, utomhus, växt, trädgård&#10;&#10;Automatiskt genererad beskrivning">
            <a:extLst>
              <a:ext uri="{FF2B5EF4-FFF2-40B4-BE49-F238E27FC236}">
                <a16:creationId xmlns:a16="http://schemas.microsoft.com/office/drawing/2014/main" id="{97C787E1-4147-5FEA-6F2B-8C94003DD0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119" r="6970" b="16151"/>
          <a:stretch/>
        </p:blipFill>
        <p:spPr>
          <a:xfrm>
            <a:off x="6096000" y="-27384"/>
            <a:ext cx="6096000" cy="6858000"/>
          </a:xfrm>
          <a:prstGeom prst="rect">
            <a:avLst/>
          </a:prstGeom>
        </p:spPr>
      </p:pic>
      <p:sp>
        <p:nvSpPr>
          <p:cNvPr id="3" name="Platshållare för innehåll 2"/>
          <p:cNvSpPr>
            <a:spLocks noGrp="1"/>
          </p:cNvSpPr>
          <p:nvPr>
            <p:ph idx="1" hasCustomPrompt="1"/>
          </p:nvPr>
        </p:nvSpPr>
        <p:spPr>
          <a:xfrm>
            <a:off x="614621" y="1485816"/>
            <a:ext cx="5223894" cy="4031416"/>
          </a:xfrm>
        </p:spPr>
        <p:txBody>
          <a:bodyPr/>
          <a:lstStyle>
            <a:lvl1pPr marL="0" indent="0">
              <a:buNone/>
              <a:defRPr sz="2400" b="0"/>
            </a:lvl1pPr>
            <a:lvl2pPr marL="0" indent="0">
              <a:buNone/>
              <a:defRPr b="0"/>
            </a:lvl2pPr>
          </a:lstStyle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2502E936-5FB2-4EA0-94E7-E4FAAC8F492A}"/>
              </a:ext>
            </a:extLst>
          </p:cNvPr>
          <p:cNvSpPr txBox="1"/>
          <p:nvPr userDrawn="1"/>
        </p:nvSpPr>
        <p:spPr>
          <a:xfrm flipH="1">
            <a:off x="614621" y="470152"/>
            <a:ext cx="52238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6000" b="1" dirty="0">
                <a:solidFill>
                  <a:schemeClr val="accent2"/>
                </a:solidFill>
              </a:rPr>
              <a:t>Kontakt</a:t>
            </a:r>
          </a:p>
        </p:txBody>
      </p:sp>
      <p:sp>
        <p:nvSpPr>
          <p:cNvPr id="5" name="Platshållare för bild 4">
            <a:extLst>
              <a:ext uri="{FF2B5EF4-FFF2-40B4-BE49-F238E27FC236}">
                <a16:creationId xmlns:a16="http://schemas.microsoft.com/office/drawing/2014/main" id="{A2BA9A23-32C2-4627-9291-1A43C4961B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r>
              <a:rPr lang="sv-SE"/>
              <a:t>Klicka på ikonen för att lägga till en bild</a:t>
            </a:r>
          </a:p>
        </p:txBody>
      </p:sp>
    </p:spTree>
    <p:extLst>
      <p:ext uri="{BB962C8B-B14F-4D97-AF65-F5344CB8AC3E}">
        <p14:creationId xmlns:p14="http://schemas.microsoft.com/office/powerpoint/2010/main" val="31889330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sta si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397134-C98B-4CCD-9A3D-D8F682F639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04864"/>
            <a:ext cx="10972800" cy="1867644"/>
          </a:xfrm>
        </p:spPr>
        <p:txBody>
          <a:bodyPr>
            <a:noAutofit/>
          </a:bodyPr>
          <a:lstStyle>
            <a:lvl1pPr algn="ctr">
              <a:defRPr sz="96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npassad layou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087E4E-BD76-4147-A379-DBD2BE1EC4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6" name="Platshållare fö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7" name="Platshållare för sidfot 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8" name="Platshållare för bild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85783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ång rubrik och innehåll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6353485" y="285646"/>
            <a:ext cx="5486400" cy="5591626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  <p:sp>
        <p:nvSpPr>
          <p:cNvPr id="4" name="Rubrik 3">
            <a:extLst>
              <a:ext uri="{FF2B5EF4-FFF2-40B4-BE49-F238E27FC236}">
                <a16:creationId xmlns:a16="http://schemas.microsoft.com/office/drawing/2014/main" id="{4E894920-4AE6-47BE-86BB-F16BE623C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115" y="285646"/>
            <a:ext cx="5486400" cy="5591626"/>
          </a:xfrm>
        </p:spPr>
        <p:txBody>
          <a:bodyPr anchor="t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13" name="Platshållare fö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14" name="Platshållare för sidfo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15" name="Platshållare för bild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26950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10210667" y="6520260"/>
            <a:ext cx="1357941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fld id="{BFE3BB34-F4F6-4146-A5F6-86629616186C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999656" y="6308731"/>
            <a:ext cx="6192688" cy="42752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10224459" y="6309344"/>
            <a:ext cx="1344149" cy="216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2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‹#›</a:t>
            </a:fld>
            <a:endParaRPr lang="sv-SE" dirty="0"/>
          </a:p>
        </p:txBody>
      </p:sp>
      <p:pic>
        <p:nvPicPr>
          <p:cNvPr id="7" name="Bildobjekt 6" descr="Sölvesborgs kommun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4621" y="6181011"/>
            <a:ext cx="1875873" cy="50591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FDC5ABF-E5D2-6667-DD8A-920C926D1358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446213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Informationsklass: 1- Intern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3" r:id="rId4"/>
    <p:sldLayoutId id="2147483652" r:id="rId5"/>
    <p:sldLayoutId id="214748367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6" r:id="rId14"/>
    <p:sldLayoutId id="2147483660" r:id="rId15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accent1"/>
          </a:solidFill>
          <a:latin typeface="+mj-lt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/>
          </a:solidFill>
          <a:latin typeface="+mj-lt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accent2"/>
          </a:solidFill>
          <a:latin typeface="+mj-lt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600" kern="1200">
          <a:solidFill>
            <a:schemeClr val="accent2"/>
          </a:solidFill>
          <a:latin typeface="+mj-lt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400" kern="1200">
          <a:solidFill>
            <a:schemeClr val="accent2"/>
          </a:solidFill>
          <a:latin typeface="+mj-lt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ubrik 3">
            <a:extLst>
              <a:ext uri="{FF2B5EF4-FFF2-40B4-BE49-F238E27FC236}">
                <a16:creationId xmlns:a16="http://schemas.microsoft.com/office/drawing/2014/main" id="{1F071EC3-F6C0-4E82-B2F9-CA51D81FC1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4621" y="446400"/>
            <a:ext cx="11025995" cy="5448440"/>
          </a:xfrm>
        </p:spPr>
        <p:txBody>
          <a:bodyPr/>
          <a:lstStyle/>
          <a:p>
            <a:r>
              <a:rPr lang="sv-SE" dirty="0"/>
              <a:t>Allmänna valen 2026 </a:t>
            </a:r>
            <a:br>
              <a:rPr lang="sv-SE" dirty="0"/>
            </a:br>
            <a:r>
              <a:rPr lang="sv-SE" dirty="0"/>
              <a:t>- hur går det till i  Sölvesborgs kommun?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v-SE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Allmänna valen 2026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Sölvesborgs kommun i valet</a:t>
            </a:r>
          </a:p>
          <a:p>
            <a:r>
              <a:rPr lang="sv-SE" dirty="0"/>
              <a:t>Förtidsröstning – nyheter</a:t>
            </a:r>
          </a:p>
          <a:p>
            <a:r>
              <a:rPr lang="sv-SE" dirty="0"/>
              <a:t>Valdagen och Onsdagsräkningen</a:t>
            </a:r>
          </a:p>
          <a:p>
            <a:r>
              <a:rPr lang="sv-SE" dirty="0"/>
              <a:t>Utmaningar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2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93652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A9075-0199-B3F8-D5FF-C0412909B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5D81722-0200-2942-D261-E2B26F09E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Sölvesborgs kommun i valet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0070C9-5E97-7992-3460-0A557A787C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3 </a:t>
            </a:r>
            <a:r>
              <a:rPr lang="sv-SE" dirty="0" err="1"/>
              <a:t>st</a:t>
            </a:r>
            <a:r>
              <a:rPr lang="sv-SE" dirty="0"/>
              <a:t> förtidsröstningslokaler: Stadshuset, Mjällby och </a:t>
            </a:r>
            <a:r>
              <a:rPr lang="sv-SE" dirty="0" err="1"/>
              <a:t>Norje</a:t>
            </a:r>
            <a:endParaRPr lang="sv-SE" dirty="0"/>
          </a:p>
          <a:p>
            <a:r>
              <a:rPr lang="sv-SE" dirty="0"/>
              <a:t>Ambulerande röstmottagning – privatpersoner</a:t>
            </a:r>
          </a:p>
          <a:p>
            <a:r>
              <a:rPr lang="sv-SE" dirty="0"/>
              <a:t>Ambulerande röstmottagning – </a:t>
            </a:r>
            <a:r>
              <a:rPr lang="sv-SE" dirty="0" err="1"/>
              <a:t>säbo</a:t>
            </a:r>
            <a:r>
              <a:rPr lang="sv-SE" dirty="0"/>
              <a:t> och Valjeviken</a:t>
            </a:r>
          </a:p>
          <a:p>
            <a:r>
              <a:rPr lang="sv-SE" dirty="0"/>
              <a:t>10 </a:t>
            </a:r>
            <a:r>
              <a:rPr lang="sv-SE" dirty="0" err="1"/>
              <a:t>st</a:t>
            </a:r>
            <a:r>
              <a:rPr lang="sv-SE" dirty="0"/>
              <a:t> valdistrikt bestående av 1000-2000 personer (några få som geografiskt tillhör annat distrikt än det där de bor):</a:t>
            </a:r>
          </a:p>
          <a:p>
            <a:pPr marL="0" indent="0">
              <a:buNone/>
            </a:pPr>
            <a:r>
              <a:rPr lang="sv-SE" dirty="0"/>
              <a:t>    </a:t>
            </a:r>
            <a:r>
              <a:rPr lang="sv-SE" dirty="0" err="1"/>
              <a:t>Furulund</a:t>
            </a:r>
            <a:r>
              <a:rPr lang="sv-SE" dirty="0"/>
              <a:t>, Möllebacken, Falkvik, </a:t>
            </a:r>
            <a:r>
              <a:rPr lang="sv-SE" dirty="0" err="1"/>
              <a:t>Hjortakroken</a:t>
            </a:r>
            <a:r>
              <a:rPr lang="sv-SE" dirty="0"/>
              <a:t>, </a:t>
            </a:r>
            <a:r>
              <a:rPr lang="sv-SE" dirty="0" err="1"/>
              <a:t>Hörvik</a:t>
            </a:r>
            <a:r>
              <a:rPr lang="sv-SE" dirty="0"/>
              <a:t>, Hällevik, </a:t>
            </a:r>
            <a:r>
              <a:rPr lang="sv-SE" dirty="0" err="1"/>
              <a:t>Norje</a:t>
            </a:r>
            <a:r>
              <a:rPr lang="sv-SE" dirty="0"/>
              <a:t>, Mjällby,</a:t>
            </a:r>
          </a:p>
          <a:p>
            <a:pPr marL="0" indent="0">
              <a:buNone/>
            </a:pPr>
            <a:r>
              <a:rPr lang="sv-SE" dirty="0"/>
              <a:t>    </a:t>
            </a:r>
            <a:r>
              <a:rPr lang="sv-SE" dirty="0" err="1"/>
              <a:t>Siretorp</a:t>
            </a:r>
            <a:r>
              <a:rPr lang="sv-SE" dirty="0"/>
              <a:t> och Gammalstorp</a:t>
            </a:r>
          </a:p>
          <a:p>
            <a:r>
              <a:rPr lang="sv-SE" dirty="0"/>
              <a:t>Valkansli i Stadshuset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9E76B08-64D9-542B-6DCE-9EFB0420349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2FFB4FC4-BA33-3A09-2A1C-77D7B0889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F6EF0AE-06E4-313F-849A-E5DB2763F6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3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017993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02C4EF-54EC-4AEF-1E21-D52857FB9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BD55F47-AB4D-ACC4-DEDE-4577B29E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Förtidsröstningen - nyheter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C23DA9-A490-0CB1-0967-E6C09099B1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Stadshusets cafeteria ersätter foajén/Lageråssalen</a:t>
            </a:r>
          </a:p>
          <a:p>
            <a:r>
              <a:rPr lang="sv-SE" dirty="0"/>
              <a:t>Röstkorten utgår som intyg, blir digitala informationsbärare</a:t>
            </a:r>
          </a:p>
          <a:p>
            <a:r>
              <a:rPr lang="sv-SE" dirty="0"/>
              <a:t>Digitala väljarförteckningar – legitimationen scannas</a:t>
            </a:r>
          </a:p>
          <a:p>
            <a:r>
              <a:rPr lang="sv-SE" dirty="0"/>
              <a:t>Koppling </a:t>
            </a:r>
            <a:r>
              <a:rPr lang="sv-SE" dirty="0" err="1"/>
              <a:t>qr-kod</a:t>
            </a:r>
            <a:r>
              <a:rPr lang="sv-SE" dirty="0"/>
              <a:t> och kuvert</a:t>
            </a:r>
          </a:p>
          <a:p>
            <a:r>
              <a:rPr lang="sv-SE" dirty="0"/>
              <a:t>PostNord sorterar ALLA förtidsröstkuvert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AF384462-FCD0-133F-2CDA-5A533D6DB5D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018800F-349E-FD62-ECB2-E24A96108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70D8570-6338-7E52-643D-AF3395FFF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86123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5D6349-0D97-A8F2-193B-3BE86863E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CE689D-F0DC-D9E9-72FF-3FD3C3E8BB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Valdagen och Onsdagsräkningen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58DCB62-6E5B-ABC3-0C2E-B4A184B58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Valdagen, öppettider: 08:00-20:00</a:t>
            </a:r>
          </a:p>
          <a:p>
            <a:r>
              <a:rPr lang="sv-SE" dirty="0"/>
              <a:t>Räkningen är offentlig på såväl valdag som på valnämndens preliminära rösträkning på onsdagen efter valet (kl.10:00 i Lageråssalen)</a:t>
            </a:r>
          </a:p>
          <a:p>
            <a:r>
              <a:rPr lang="sv-SE" dirty="0"/>
              <a:t>Länsstyrelsen i Blekinge gör vår slutliga räkning</a:t>
            </a:r>
          </a:p>
          <a:p>
            <a:endParaRPr lang="sv-SE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F9D705E-0813-B4BF-A596-891A2394A33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0E96F88-93AF-5885-72D0-EBFEDA07B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55B0209-FBC3-5FC6-C968-2EB236400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5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08040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744FA1-738E-AA66-D427-FA018E2FEA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99F0833-6166-D368-C3B6-A18B2C243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Utmaningar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9C063ED-8E11-0887-43F0-EE8750874E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Tillgänglighet – vilken ambitionsnivå ska vi ha?</a:t>
            </a:r>
          </a:p>
          <a:p>
            <a:r>
              <a:rPr lang="sv-SE" dirty="0"/>
              <a:t>Stort nationellt fokus på säkerhet – men hur möter vi det i verkligheten?</a:t>
            </a:r>
          </a:p>
          <a:p>
            <a:r>
              <a:rPr lang="sv-SE" dirty="0"/>
              <a:t>Svårt att möta s k ”</a:t>
            </a:r>
            <a:r>
              <a:rPr lang="sv-SE" dirty="0" err="1"/>
              <a:t>fake</a:t>
            </a:r>
            <a:r>
              <a:rPr lang="sv-SE" dirty="0"/>
              <a:t> </a:t>
            </a:r>
            <a:r>
              <a:rPr lang="sv-SE" dirty="0" err="1"/>
              <a:t>news</a:t>
            </a:r>
            <a:r>
              <a:rPr lang="sv-SE" dirty="0"/>
              <a:t>” och konspirationsteorier i sociala medier.</a:t>
            </a:r>
          </a:p>
          <a:p>
            <a:r>
              <a:rPr lang="sv-SE" dirty="0"/>
              <a:t>Eventuellt svårt för mindre kommuner att rekrytera röstmottagare framöver m a </a:t>
            </a:r>
            <a:r>
              <a:rPr lang="sv-SE" dirty="0" err="1"/>
              <a:t>a</a:t>
            </a:r>
            <a:r>
              <a:rPr lang="sv-SE" dirty="0"/>
              <a:t> Valmyndighetens ställningstagande.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E58C004-C54B-9F80-0C17-2245F1A968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210667" y="6520260"/>
            <a:ext cx="1357941" cy="216000"/>
          </a:xfrm>
        </p:spPr>
        <p:txBody>
          <a:bodyPr/>
          <a:lstStyle/>
          <a:p>
            <a:fld id="{CB64A262-F1D6-4386-BF9C-E8B8D023E4C8}" type="datetime1">
              <a:rPr lang="sv-SE" smtClean="0"/>
              <a:t>2026-05-22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A1C6E89-DA82-E441-436A-04BDC50960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99656" y="6308731"/>
            <a:ext cx="6192688" cy="427529"/>
          </a:xfrm>
        </p:spPr>
        <p:txBody>
          <a:bodyPr/>
          <a:lstStyle/>
          <a:p>
            <a:r>
              <a:rPr lang="sv-SE" dirty="0"/>
              <a:t>solvesborg.se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21396EEE-15A5-A1FE-40E6-ABF6BFD5C7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224459" y="6309344"/>
            <a:ext cx="1344149" cy="216000"/>
          </a:xfrm>
        </p:spPr>
        <p:txBody>
          <a:bodyPr/>
          <a:lstStyle/>
          <a:p>
            <a:r>
              <a:rPr lang="sv-SE"/>
              <a:t>Sida </a:t>
            </a:r>
            <a:fld id="{442FF2AC-5952-4A76-A4C8-7FBE2B124180}" type="slidenum">
              <a:rPr lang="sv-SE" smtClean="0"/>
              <a:pPr/>
              <a:t>6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49607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62C4DBE-2535-4694-9D42-0F496FDFA8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b="1" dirty="0"/>
              <a:t>Johanna Lilja</a:t>
            </a:r>
          </a:p>
          <a:p>
            <a:r>
              <a:rPr lang="sv-SE" dirty="0"/>
              <a:t>Valsamordnare</a:t>
            </a:r>
          </a:p>
          <a:p>
            <a:r>
              <a:rPr lang="sv-SE" dirty="0"/>
              <a:t>0456-81 61 21</a:t>
            </a:r>
          </a:p>
          <a:p>
            <a:r>
              <a:rPr lang="sv-SE" dirty="0"/>
              <a:t>E-post: johanna.lilja@solvesborg.se</a:t>
            </a:r>
          </a:p>
          <a:p>
            <a:endParaRPr lang="sv-SE" dirty="0"/>
          </a:p>
        </p:txBody>
      </p:sp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9D8EE225-43BD-468E-AA45-C5D0709AB880}"/>
              </a:ext>
            </a:extLst>
          </p:cNvPr>
          <p:cNvSpPr>
            <a:spLocks noGrp="1"/>
          </p:cNvSpPr>
          <p:nvPr>
            <p:ph type="pic" sz="quarter" idx="4294967295"/>
          </p:nvPr>
        </p:nvSpPr>
        <p:spPr>
          <a:xfrm>
            <a:off x="6096000" y="0"/>
            <a:ext cx="6096000" cy="6858000"/>
          </a:xfrm>
        </p:spPr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0750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9741EC-60DE-485E-9EBE-5EA7CEE37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solvesborg.se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Sölvesborg 20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A6444"/>
      </a:accent1>
      <a:accent2>
        <a:srgbClr val="243861"/>
      </a:accent2>
      <a:accent3>
        <a:srgbClr val="A1D1C3"/>
      </a:accent3>
      <a:accent4>
        <a:srgbClr val="FCE400"/>
      </a:accent4>
      <a:accent5>
        <a:srgbClr val="8D343B"/>
      </a:accent5>
      <a:accent6>
        <a:srgbClr val="8EAD39"/>
      </a:accent6>
      <a:hlink>
        <a:srgbClr val="0563C1"/>
      </a:hlink>
      <a:folHlink>
        <a:srgbClr val="954F72"/>
      </a:folHlink>
    </a:clrScheme>
    <a:fontScheme name="Overpass">
      <a:majorFont>
        <a:latin typeface="Overpass"/>
        <a:ea typeface=""/>
        <a:cs typeface=""/>
      </a:majorFont>
      <a:minorFont>
        <a:latin typeface="Overpas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, enkel" id="{A5027470-9F00-4B25-B7F8-CF4FDA94C9B5}" vid="{B112F373-CE32-434D-A061-E17C06EA2901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7312457CCEEACA4DB3403CC775478724" ma:contentTypeVersion="23" ma:contentTypeDescription="Skapa ett nytt dokument." ma:contentTypeScope="" ma:versionID="61a7aaf32837ac63aee8e830fd159067">
  <xsd:schema xmlns:xsd="http://www.w3.org/2001/XMLSchema" xmlns:xs="http://www.w3.org/2001/XMLSchema" xmlns:p="http://schemas.microsoft.com/office/2006/metadata/properties" xmlns:ns1="http://schemas.microsoft.com/sharepoint/v3" xmlns:ns2="7901851b-c293-47dc-aef4-bace369b921b" xmlns:ns3="d546ba07-42ee-4362-95ed-00904e4cf1e4" targetNamespace="http://schemas.microsoft.com/office/2006/metadata/properties" ma:root="true" ma:fieldsID="c5ef7638a923775dc4f935a4e77fbfa8" ns1:_="" ns2:_="" ns3:_="">
    <xsd:import namespace="http://schemas.microsoft.com/sharepoint/v3"/>
    <xsd:import namespace="7901851b-c293-47dc-aef4-bace369b921b"/>
    <xsd:import namespace="d546ba07-42ee-4362-95ed-00904e4cf1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E-postadress" minOccurs="0"/>
                <xsd:element ref="ns3:Förvaltning" minOccurs="0"/>
                <xsd:element ref="ns1:WorkPhone" minOccurs="0"/>
                <xsd:element ref="ns3:Visningsnamn" minOccurs="0"/>
                <xsd:element ref="ns3:Jobbtitel" minOccurs="0"/>
                <xsd:element ref="ns3:Datum" minOccurs="0"/>
                <xsd:element ref="ns3:MobilePhone1" minOccurs="0"/>
                <xsd:element ref="ns3:currentYea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WorkPhone" ma:index="14" nillable="true" ma:displayName="Telefon, arbete" ma:internalName="WorkPhone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01851b-c293-47dc-aef4-bace369b921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46ba07-42ee-4362-95ed-00904e4cf1e4" elementFormDefault="qualified">
    <xsd:import namespace="http://schemas.microsoft.com/office/2006/documentManagement/types"/>
    <xsd:import namespace="http://schemas.microsoft.com/office/infopath/2007/PartnerControls"/>
    <xsd:element name="E-postadress" ma:index="12" nillable="true" ma:displayName="E-postadress" ma:internalName="E_x002d_postadress">
      <xsd:simpleType>
        <xsd:restriction base="dms:Text">
          <xsd:maxLength value="255"/>
        </xsd:restriction>
      </xsd:simpleType>
    </xsd:element>
    <xsd:element name="Förvaltning" ma:index="13" nillable="true" ma:displayName="Förvaltning" ma:internalName="F_x00f6_rvaltning">
      <xsd:simpleType>
        <xsd:restriction base="dms:Text">
          <xsd:maxLength value="255"/>
        </xsd:restriction>
      </xsd:simpleType>
    </xsd:element>
    <xsd:element name="Visningsnamn" ma:index="15" nillable="true" ma:displayName="Visningsnamn" ma:internalName="Visningsnamn">
      <xsd:simpleType>
        <xsd:restriction base="dms:Text">
          <xsd:maxLength value="255"/>
        </xsd:restriction>
      </xsd:simpleType>
    </xsd:element>
    <xsd:element name="Jobbtitel" ma:index="16" nillable="true" ma:displayName="Jobbtitel" ma:internalName="Jobbtitel">
      <xsd:simpleType>
        <xsd:restriction base="dms:Text">
          <xsd:maxLength value="255"/>
        </xsd:restriction>
      </xsd:simpleType>
    </xsd:element>
    <xsd:element name="Datum" ma:index="17" nillable="true" ma:displayName="Datum" ma:format="Dropdown" ma:internalName="Datum">
      <xsd:simpleType>
        <xsd:restriction base="dms:Text">
          <xsd:maxLength value="255"/>
        </xsd:restriction>
      </xsd:simpleType>
    </xsd:element>
    <xsd:element name="MobilePhone1" ma:index="18" nillable="true" ma:displayName="Mobiltelefon" ma:internalName="MobilePhone1">
      <xsd:simpleType>
        <xsd:restriction base="dms:Text">
          <xsd:maxLength value="255"/>
        </xsd:restriction>
      </xsd:simpleType>
    </xsd:element>
    <xsd:element name="currentYear" ma:index="19" nillable="true" ma:displayName="currentYear" ma:internalName="currentYear">
      <xsd:simpleType>
        <xsd:restriction base="dms:Text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örvaltning xmlns="d546ba07-42ee-4362-95ed-00904e4cf1e4" xsi:nil="true"/>
    <E-postadress xmlns="d546ba07-42ee-4362-95ed-00904e4cf1e4" xsi:nil="true"/>
    <Jobbtitel xmlns="d546ba07-42ee-4362-95ed-00904e4cf1e4" xsi:nil="true"/>
    <Visningsnamn xmlns="d546ba07-42ee-4362-95ed-00904e4cf1e4" xsi:nil="true"/>
    <WorkPhone xmlns="http://schemas.microsoft.com/sharepoint/v3" xsi:nil="true"/>
    <Datum xmlns="d546ba07-42ee-4362-95ed-00904e4cf1e4" xsi:nil="true"/>
    <MobilePhone1 xmlns="d546ba07-42ee-4362-95ed-00904e4cf1e4" xsi:nil="true"/>
    <currentYear xmlns="d546ba07-42ee-4362-95ed-00904e4cf1e4" xsi:nil="true"/>
  </documentManagement>
</p:properties>
</file>

<file path=customXml/itemProps1.xml><?xml version="1.0" encoding="utf-8"?>
<ds:datastoreItem xmlns:ds="http://schemas.openxmlformats.org/officeDocument/2006/customXml" ds:itemID="{B8330427-F27D-466D-91A6-9534237805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901851b-c293-47dc-aef4-bace369b921b"/>
    <ds:schemaRef ds:uri="d546ba07-42ee-4362-95ed-00904e4cf1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A7279A4-AB93-48B8-AA04-79ACF0EB4B1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2473D2-85C2-415C-A3F0-A05ABBE1AF1B}">
  <ds:schemaRefs>
    <ds:schemaRef ds:uri="http://schemas.microsoft.com/sharepoint/v3"/>
    <ds:schemaRef ds:uri="http://purl.org/dc/terms/"/>
    <ds:schemaRef ds:uri="http://www.w3.org/XML/1998/namespace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7901851b-c293-47dc-aef4-bace369b921b"/>
    <ds:schemaRef ds:uri="http://purl.org/dc/dcmitype/"/>
    <ds:schemaRef ds:uri="http://schemas.microsoft.com/office/2006/documentManagement/types"/>
    <ds:schemaRef ds:uri="http://schemas.microsoft.com/office/infopath/2007/PartnerControls"/>
    <ds:schemaRef ds:uri="d546ba07-42ee-4362-95ed-00904e4cf1e4"/>
  </ds:schemaRefs>
</ds:datastoreItem>
</file>

<file path=docMetadata/LabelInfo.xml><?xml version="1.0" encoding="utf-8"?>
<clbl:labelList xmlns:clbl="http://schemas.microsoft.com/office/2020/mipLabelMetadata">
  <clbl:label id="{99f16fea-013b-4bbc-96a6-e72efdd9f50a}" enabled="1" method="Privileged" siteId="{65f51067-7d65-4aa9-b996-4cc43a0d7111}" removed="0"/>
  <clbl:label id="{defa4170-0d19-0005-0000-bc88714345d2}" enabled="1" method="Privileged" siteId="{b10f92d0-ff31-4778-928d-b7c79eb599c1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Presentation</Template>
  <TotalTime>56</TotalTime>
  <Words>263</Words>
  <Application>Microsoft Office PowerPoint</Application>
  <PresentationFormat>Bredbild</PresentationFormat>
  <Paragraphs>49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2" baseType="lpstr">
      <vt:lpstr>Arial</vt:lpstr>
      <vt:lpstr>Calibri</vt:lpstr>
      <vt:lpstr>Overpass</vt:lpstr>
      <vt:lpstr>Office-tema</vt:lpstr>
      <vt:lpstr>Allmänna valen 2026  - hur går det till i  Sölvesborgs kommun?</vt:lpstr>
      <vt:lpstr>Allmänna valen 2026</vt:lpstr>
      <vt:lpstr>Sölvesborgs kommun i valet</vt:lpstr>
      <vt:lpstr>Förtidsröstningen - nyheter</vt:lpstr>
      <vt:lpstr>Valdagen och Onsdagsräkningen</vt:lpstr>
      <vt:lpstr>Utmaningar</vt:lpstr>
      <vt:lpstr>PowerPoint-presentation</vt:lpstr>
      <vt:lpstr>solvesborg.se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Johanna Lilja</dc:creator>
  <cp:lastModifiedBy>Johanna Lilja</cp:lastModifiedBy>
  <cp:revision>4</cp:revision>
  <dcterms:created xsi:type="dcterms:W3CDTF">2026-05-15T09:20:00Z</dcterms:created>
  <dcterms:modified xsi:type="dcterms:W3CDTF">2026-05-22T05:23:02Z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0x0101007312457CCEEACA4DB3403CC775478724</vt:lpwstr>
  </property>
  <property fmtid="{D5CDD505-2E9C-101B-9397-08002B2CF9AE}" pid="3" name="ClassificationContentMarkingFooterLocations">
    <vt:lpwstr>Office-tema:9</vt:lpwstr>
  </property>
  <property fmtid="{D5CDD505-2E9C-101B-9397-08002B2CF9AE}" pid="4" name="ClassificationContentMarkingFooterText">
    <vt:lpwstr>Informationsklass: 1- Intern</vt:lpwstr>
  </property>
</Properties>
</file>