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0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1FD27E-F1DA-4523-9AD8-536AE74F6DC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73C0274B-F7DB-4D89-A3C0-CBA18CEDB4F9}">
      <dgm:prSet phldrT="[Text]"/>
      <dgm:spPr/>
      <dgm:t>
        <a:bodyPr/>
        <a:lstStyle/>
        <a:p>
          <a:r>
            <a:rPr lang="sv-SE" dirty="0" smtClean="0"/>
            <a:t>Hyra</a:t>
          </a:r>
          <a:endParaRPr lang="sv-SE" dirty="0"/>
        </a:p>
      </dgm:t>
    </dgm:pt>
    <dgm:pt modelId="{9F21E3CD-D1E5-4CBB-881B-2034C31F2CD6}" type="parTrans" cxnId="{B6D6F62F-D5E3-4D23-BCE7-C671EF892C63}">
      <dgm:prSet/>
      <dgm:spPr/>
      <dgm:t>
        <a:bodyPr/>
        <a:lstStyle/>
        <a:p>
          <a:endParaRPr lang="sv-SE"/>
        </a:p>
      </dgm:t>
    </dgm:pt>
    <dgm:pt modelId="{56DF0E06-44D2-45D1-96F1-6C854A89417D}" type="sibTrans" cxnId="{B6D6F62F-D5E3-4D23-BCE7-C671EF892C63}">
      <dgm:prSet/>
      <dgm:spPr/>
      <dgm:t>
        <a:bodyPr/>
        <a:lstStyle/>
        <a:p>
          <a:endParaRPr lang="sv-SE"/>
        </a:p>
      </dgm:t>
    </dgm:pt>
    <dgm:pt modelId="{38880283-4684-40A4-BEF6-B35198EBE934}">
      <dgm:prSet phldrT="[Text]"/>
      <dgm:spPr/>
      <dgm:t>
        <a:bodyPr/>
        <a:lstStyle/>
        <a:p>
          <a:r>
            <a:rPr lang="sv-SE" dirty="0" err="1" smtClean="0"/>
            <a:t>Ev</a:t>
          </a:r>
          <a:r>
            <a:rPr lang="sv-SE" dirty="0" smtClean="0"/>
            <a:t> bostadstillägg</a:t>
          </a:r>
          <a:endParaRPr lang="sv-SE" dirty="0"/>
        </a:p>
      </dgm:t>
    </dgm:pt>
    <dgm:pt modelId="{84ECA653-A62C-444C-BBC8-B1B1FFD3F982}" type="parTrans" cxnId="{AF0EAB62-ED07-4781-9DF2-73FFC4145AA9}">
      <dgm:prSet/>
      <dgm:spPr/>
      <dgm:t>
        <a:bodyPr/>
        <a:lstStyle/>
        <a:p>
          <a:endParaRPr lang="sv-SE"/>
        </a:p>
      </dgm:t>
    </dgm:pt>
    <dgm:pt modelId="{8A14AADF-DA4B-4890-BDDB-DC21D5DAF526}" type="sibTrans" cxnId="{AF0EAB62-ED07-4781-9DF2-73FFC4145AA9}">
      <dgm:prSet/>
      <dgm:spPr/>
      <dgm:t>
        <a:bodyPr/>
        <a:lstStyle/>
        <a:p>
          <a:endParaRPr lang="sv-SE"/>
        </a:p>
      </dgm:t>
    </dgm:pt>
    <dgm:pt modelId="{20C1DFFB-34B4-4E1B-8861-8B9C6A9B9590}">
      <dgm:prSet phldrT="[Text]"/>
      <dgm:spPr/>
      <dgm:t>
        <a:bodyPr/>
        <a:lstStyle/>
        <a:p>
          <a:r>
            <a:rPr lang="sv-SE" dirty="0" smtClean="0"/>
            <a:t>Förbehållsbelopp</a:t>
          </a:r>
        </a:p>
        <a:p>
          <a:r>
            <a:rPr lang="sv-SE" dirty="0" smtClean="0"/>
            <a:t>(6142tkr)</a:t>
          </a:r>
          <a:endParaRPr lang="sv-SE" dirty="0"/>
        </a:p>
      </dgm:t>
    </dgm:pt>
    <dgm:pt modelId="{A01B19A3-2E8E-4205-B7A3-00BD3997F145}" type="parTrans" cxnId="{28BC0C74-82C1-4173-A59E-3F925FA9D294}">
      <dgm:prSet/>
      <dgm:spPr/>
      <dgm:t>
        <a:bodyPr/>
        <a:lstStyle/>
        <a:p>
          <a:endParaRPr lang="sv-SE"/>
        </a:p>
      </dgm:t>
    </dgm:pt>
    <dgm:pt modelId="{ACCA6943-1CD0-4566-BEF1-070F0DA74441}" type="sibTrans" cxnId="{28BC0C74-82C1-4173-A59E-3F925FA9D294}">
      <dgm:prSet/>
      <dgm:spPr/>
      <dgm:t>
        <a:bodyPr/>
        <a:lstStyle/>
        <a:p>
          <a:endParaRPr lang="sv-SE"/>
        </a:p>
      </dgm:t>
    </dgm:pt>
    <dgm:pt modelId="{EAE3C87C-BA51-4613-BB4B-33D4C3A2CAF5}">
      <dgm:prSet phldrT="[Text]"/>
      <dgm:spPr/>
      <dgm:t>
        <a:bodyPr/>
        <a:lstStyle/>
        <a:p>
          <a:r>
            <a:rPr lang="sv-SE" dirty="0" smtClean="0"/>
            <a:t>= Möjlighet att betala Omsorgsavgift</a:t>
          </a:r>
          <a:endParaRPr lang="sv-SE" dirty="0"/>
        </a:p>
      </dgm:t>
    </dgm:pt>
    <dgm:pt modelId="{3D5021E1-BDA6-4F09-B6AB-B069233933FB}" type="parTrans" cxnId="{0AF65538-AEF7-4F93-91DF-5BF3C6724479}">
      <dgm:prSet/>
      <dgm:spPr/>
      <dgm:t>
        <a:bodyPr/>
        <a:lstStyle/>
        <a:p>
          <a:endParaRPr lang="sv-SE"/>
        </a:p>
      </dgm:t>
    </dgm:pt>
    <dgm:pt modelId="{2B2A093A-9D1A-4506-81FA-386B392FA098}" type="sibTrans" cxnId="{0AF65538-AEF7-4F93-91DF-5BF3C6724479}">
      <dgm:prSet/>
      <dgm:spPr/>
      <dgm:t>
        <a:bodyPr/>
        <a:lstStyle/>
        <a:p>
          <a:endParaRPr lang="sv-SE"/>
        </a:p>
      </dgm:t>
    </dgm:pt>
    <dgm:pt modelId="{BFE792B3-3F69-40E6-9FFA-A2A5CCAD2253}" type="pres">
      <dgm:prSet presAssocID="{D11FD27E-F1DA-4523-9AD8-536AE74F6DC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EE20B98C-0FA8-4A90-B2F5-7E488EAF0066}" type="pres">
      <dgm:prSet presAssocID="{73C0274B-F7DB-4D89-A3C0-CBA18CEDB4F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1857DB99-EFD0-44E1-8D14-54073B9F97EC}" type="pres">
      <dgm:prSet presAssocID="{56DF0E06-44D2-45D1-96F1-6C854A89417D}" presName="sibTrans" presStyleCnt="0"/>
      <dgm:spPr/>
    </dgm:pt>
    <dgm:pt modelId="{2A05DA2A-EF3E-4D4E-909B-F7E477AC9473}" type="pres">
      <dgm:prSet presAssocID="{38880283-4684-40A4-BEF6-B35198EBE934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B512CD63-917E-4053-A053-DEBDB49F7644}" type="pres">
      <dgm:prSet presAssocID="{8A14AADF-DA4B-4890-BDDB-DC21D5DAF526}" presName="sibTrans" presStyleCnt="0"/>
      <dgm:spPr/>
    </dgm:pt>
    <dgm:pt modelId="{C33DD30F-E365-46EC-BF4D-33E065027DFF}" type="pres">
      <dgm:prSet presAssocID="{20C1DFFB-34B4-4E1B-8861-8B9C6A9B959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9B1354B1-9E8A-4DD4-84D2-F110EA68B17B}" type="pres">
      <dgm:prSet presAssocID="{ACCA6943-1CD0-4566-BEF1-070F0DA74441}" presName="sibTrans" presStyleCnt="0"/>
      <dgm:spPr/>
    </dgm:pt>
    <dgm:pt modelId="{98E3163A-746C-494A-80C4-7EEAFB7B4176}" type="pres">
      <dgm:prSet presAssocID="{EAE3C87C-BA51-4613-BB4B-33D4C3A2CAF5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AF0EAB62-ED07-4781-9DF2-73FFC4145AA9}" srcId="{D11FD27E-F1DA-4523-9AD8-536AE74F6DC7}" destId="{38880283-4684-40A4-BEF6-B35198EBE934}" srcOrd="1" destOrd="0" parTransId="{84ECA653-A62C-444C-BBC8-B1B1FFD3F982}" sibTransId="{8A14AADF-DA4B-4890-BDDB-DC21D5DAF526}"/>
    <dgm:cxn modelId="{AFA6A803-C6DA-41B4-877B-9AFEE76289A7}" type="presOf" srcId="{EAE3C87C-BA51-4613-BB4B-33D4C3A2CAF5}" destId="{98E3163A-746C-494A-80C4-7EEAFB7B4176}" srcOrd="0" destOrd="0" presId="urn:microsoft.com/office/officeart/2005/8/layout/default"/>
    <dgm:cxn modelId="{28BC0C74-82C1-4173-A59E-3F925FA9D294}" srcId="{D11FD27E-F1DA-4523-9AD8-536AE74F6DC7}" destId="{20C1DFFB-34B4-4E1B-8861-8B9C6A9B9590}" srcOrd="2" destOrd="0" parTransId="{A01B19A3-2E8E-4205-B7A3-00BD3997F145}" sibTransId="{ACCA6943-1CD0-4566-BEF1-070F0DA74441}"/>
    <dgm:cxn modelId="{79425F03-64A4-4F4A-A114-F5B6369E56FA}" type="presOf" srcId="{D11FD27E-F1DA-4523-9AD8-536AE74F6DC7}" destId="{BFE792B3-3F69-40E6-9FFA-A2A5CCAD2253}" srcOrd="0" destOrd="0" presId="urn:microsoft.com/office/officeart/2005/8/layout/default"/>
    <dgm:cxn modelId="{4C51F537-0542-4DA1-BBB0-3BE88195D83F}" type="presOf" srcId="{73C0274B-F7DB-4D89-A3C0-CBA18CEDB4F9}" destId="{EE20B98C-0FA8-4A90-B2F5-7E488EAF0066}" srcOrd="0" destOrd="0" presId="urn:microsoft.com/office/officeart/2005/8/layout/default"/>
    <dgm:cxn modelId="{0AF65538-AEF7-4F93-91DF-5BF3C6724479}" srcId="{D11FD27E-F1DA-4523-9AD8-536AE74F6DC7}" destId="{EAE3C87C-BA51-4613-BB4B-33D4C3A2CAF5}" srcOrd="3" destOrd="0" parTransId="{3D5021E1-BDA6-4F09-B6AB-B069233933FB}" sibTransId="{2B2A093A-9D1A-4506-81FA-386B392FA098}"/>
    <dgm:cxn modelId="{E24D7EBD-EC9C-493C-B69A-B4BE1E062391}" type="presOf" srcId="{38880283-4684-40A4-BEF6-B35198EBE934}" destId="{2A05DA2A-EF3E-4D4E-909B-F7E477AC9473}" srcOrd="0" destOrd="0" presId="urn:microsoft.com/office/officeart/2005/8/layout/default"/>
    <dgm:cxn modelId="{B6D6F62F-D5E3-4D23-BCE7-C671EF892C63}" srcId="{D11FD27E-F1DA-4523-9AD8-536AE74F6DC7}" destId="{73C0274B-F7DB-4D89-A3C0-CBA18CEDB4F9}" srcOrd="0" destOrd="0" parTransId="{9F21E3CD-D1E5-4CBB-881B-2034C31F2CD6}" sibTransId="{56DF0E06-44D2-45D1-96F1-6C854A89417D}"/>
    <dgm:cxn modelId="{A5CF5C6F-E56F-48AA-A2F0-6DF793718766}" type="presOf" srcId="{20C1DFFB-34B4-4E1B-8861-8B9C6A9B9590}" destId="{C33DD30F-E365-46EC-BF4D-33E065027DFF}" srcOrd="0" destOrd="0" presId="urn:microsoft.com/office/officeart/2005/8/layout/default"/>
    <dgm:cxn modelId="{882A8F8C-CFBF-483C-AA45-D215CEE9C416}" type="presParOf" srcId="{BFE792B3-3F69-40E6-9FFA-A2A5CCAD2253}" destId="{EE20B98C-0FA8-4A90-B2F5-7E488EAF0066}" srcOrd="0" destOrd="0" presId="urn:microsoft.com/office/officeart/2005/8/layout/default"/>
    <dgm:cxn modelId="{0A43F88D-9AB0-4CB7-8A43-90FC7877DF6B}" type="presParOf" srcId="{BFE792B3-3F69-40E6-9FFA-A2A5CCAD2253}" destId="{1857DB99-EFD0-44E1-8D14-54073B9F97EC}" srcOrd="1" destOrd="0" presId="urn:microsoft.com/office/officeart/2005/8/layout/default"/>
    <dgm:cxn modelId="{2DEC1E47-091A-4F69-BE93-0438A7D21672}" type="presParOf" srcId="{BFE792B3-3F69-40E6-9FFA-A2A5CCAD2253}" destId="{2A05DA2A-EF3E-4D4E-909B-F7E477AC9473}" srcOrd="2" destOrd="0" presId="urn:microsoft.com/office/officeart/2005/8/layout/default"/>
    <dgm:cxn modelId="{4499B372-CF43-4668-95C3-8F67E782EE21}" type="presParOf" srcId="{BFE792B3-3F69-40E6-9FFA-A2A5CCAD2253}" destId="{B512CD63-917E-4053-A053-DEBDB49F7644}" srcOrd="3" destOrd="0" presId="urn:microsoft.com/office/officeart/2005/8/layout/default"/>
    <dgm:cxn modelId="{A4056EC4-0E04-4EF3-9AAE-984994F5849D}" type="presParOf" srcId="{BFE792B3-3F69-40E6-9FFA-A2A5CCAD2253}" destId="{C33DD30F-E365-46EC-BF4D-33E065027DFF}" srcOrd="4" destOrd="0" presId="urn:microsoft.com/office/officeart/2005/8/layout/default"/>
    <dgm:cxn modelId="{739BAED3-11FB-4BD2-9BA5-3F22423E3212}" type="presParOf" srcId="{BFE792B3-3F69-40E6-9FFA-A2A5CCAD2253}" destId="{9B1354B1-9E8A-4DD4-84D2-F110EA68B17B}" srcOrd="5" destOrd="0" presId="urn:microsoft.com/office/officeart/2005/8/layout/default"/>
    <dgm:cxn modelId="{61255BEA-B531-46B8-8CC0-703747B5FD9F}" type="presParOf" srcId="{BFE792B3-3F69-40E6-9FFA-A2A5CCAD2253}" destId="{98E3163A-746C-494A-80C4-7EEAFB7B4176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20B98C-0FA8-4A90-B2F5-7E488EAF0066}">
      <dsp:nvSpPr>
        <dsp:cNvPr id="0" name=""/>
        <dsp:cNvSpPr/>
      </dsp:nvSpPr>
      <dsp:spPr>
        <a:xfrm>
          <a:off x="992" y="194138"/>
          <a:ext cx="3869531" cy="23217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3900" kern="1200" dirty="0" smtClean="0"/>
            <a:t>Hyra</a:t>
          </a:r>
          <a:endParaRPr lang="sv-SE" sz="3900" kern="1200" dirty="0"/>
        </a:p>
      </dsp:txBody>
      <dsp:txXfrm>
        <a:off x="992" y="194138"/>
        <a:ext cx="3869531" cy="2321718"/>
      </dsp:txXfrm>
    </dsp:sp>
    <dsp:sp modelId="{2A05DA2A-EF3E-4D4E-909B-F7E477AC9473}">
      <dsp:nvSpPr>
        <dsp:cNvPr id="0" name=""/>
        <dsp:cNvSpPr/>
      </dsp:nvSpPr>
      <dsp:spPr>
        <a:xfrm>
          <a:off x="4257476" y="194138"/>
          <a:ext cx="3869531" cy="23217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3900" kern="1200" dirty="0" err="1" smtClean="0"/>
            <a:t>Ev</a:t>
          </a:r>
          <a:r>
            <a:rPr lang="sv-SE" sz="3900" kern="1200" dirty="0" smtClean="0"/>
            <a:t> bostadstillägg</a:t>
          </a:r>
          <a:endParaRPr lang="sv-SE" sz="3900" kern="1200" dirty="0"/>
        </a:p>
      </dsp:txBody>
      <dsp:txXfrm>
        <a:off x="4257476" y="194138"/>
        <a:ext cx="3869531" cy="2321718"/>
      </dsp:txXfrm>
    </dsp:sp>
    <dsp:sp modelId="{C33DD30F-E365-46EC-BF4D-33E065027DFF}">
      <dsp:nvSpPr>
        <dsp:cNvPr id="0" name=""/>
        <dsp:cNvSpPr/>
      </dsp:nvSpPr>
      <dsp:spPr>
        <a:xfrm>
          <a:off x="992" y="2902810"/>
          <a:ext cx="3869531" cy="23217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3900" kern="1200" dirty="0" smtClean="0"/>
            <a:t>Förbehållsbelopp</a:t>
          </a:r>
        </a:p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3900" kern="1200" dirty="0" smtClean="0"/>
            <a:t>(6142tkr)</a:t>
          </a:r>
          <a:endParaRPr lang="sv-SE" sz="3900" kern="1200" dirty="0"/>
        </a:p>
      </dsp:txBody>
      <dsp:txXfrm>
        <a:off x="992" y="2902810"/>
        <a:ext cx="3869531" cy="2321718"/>
      </dsp:txXfrm>
    </dsp:sp>
    <dsp:sp modelId="{98E3163A-746C-494A-80C4-7EEAFB7B4176}">
      <dsp:nvSpPr>
        <dsp:cNvPr id="0" name=""/>
        <dsp:cNvSpPr/>
      </dsp:nvSpPr>
      <dsp:spPr>
        <a:xfrm>
          <a:off x="4257476" y="2902810"/>
          <a:ext cx="3869531" cy="23217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3900" kern="1200" dirty="0" smtClean="0"/>
            <a:t>= Möjlighet att betala Omsorgsavgift</a:t>
          </a:r>
          <a:endParaRPr lang="sv-SE" sz="3900" kern="1200" dirty="0"/>
        </a:p>
      </dsp:txBody>
      <dsp:txXfrm>
        <a:off x="4257476" y="2902810"/>
        <a:ext cx="3869531" cy="23217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4E61-21A7-468A-8D02-8046EC2DD517}" type="datetimeFigureOut">
              <a:rPr lang="sv-SE" smtClean="0"/>
              <a:t>2021-03-16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9747E-D17C-41DF-9419-76098E594B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1122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4E61-21A7-468A-8D02-8046EC2DD517}" type="datetimeFigureOut">
              <a:rPr lang="sv-SE" smtClean="0"/>
              <a:t>2021-03-16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9747E-D17C-41DF-9419-76098E594B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1798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4E61-21A7-468A-8D02-8046EC2DD517}" type="datetimeFigureOut">
              <a:rPr lang="sv-SE" smtClean="0"/>
              <a:t>2021-03-16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9747E-D17C-41DF-9419-76098E594B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8059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4E61-21A7-468A-8D02-8046EC2DD517}" type="datetimeFigureOut">
              <a:rPr lang="sv-SE" smtClean="0"/>
              <a:t>2021-03-16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9747E-D17C-41DF-9419-76098E594B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0294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4E61-21A7-468A-8D02-8046EC2DD517}" type="datetimeFigureOut">
              <a:rPr lang="sv-SE" smtClean="0"/>
              <a:t>2021-03-16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9747E-D17C-41DF-9419-76098E594B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3553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4E61-21A7-468A-8D02-8046EC2DD517}" type="datetimeFigureOut">
              <a:rPr lang="sv-SE" smtClean="0"/>
              <a:t>2021-03-16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9747E-D17C-41DF-9419-76098E594B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4538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4E61-21A7-468A-8D02-8046EC2DD517}" type="datetimeFigureOut">
              <a:rPr lang="sv-SE" smtClean="0"/>
              <a:t>2021-03-16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9747E-D17C-41DF-9419-76098E594B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8831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4E61-21A7-468A-8D02-8046EC2DD517}" type="datetimeFigureOut">
              <a:rPr lang="sv-SE" smtClean="0"/>
              <a:t>2021-03-16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9747E-D17C-41DF-9419-76098E594B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1748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4E61-21A7-468A-8D02-8046EC2DD517}" type="datetimeFigureOut">
              <a:rPr lang="sv-SE" smtClean="0"/>
              <a:t>2021-03-16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9747E-D17C-41DF-9419-76098E594B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2416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4E61-21A7-468A-8D02-8046EC2DD517}" type="datetimeFigureOut">
              <a:rPr lang="sv-SE" smtClean="0"/>
              <a:t>2021-03-16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9747E-D17C-41DF-9419-76098E594B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3593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E4E61-21A7-468A-8D02-8046EC2DD517}" type="datetimeFigureOut">
              <a:rPr lang="sv-SE" smtClean="0"/>
              <a:t>2021-03-16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9747E-D17C-41DF-9419-76098E594B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90417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E4E61-21A7-468A-8D02-8046EC2DD517}" type="datetimeFigureOut">
              <a:rPr lang="sv-SE" smtClean="0"/>
              <a:t>2021-03-16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D9747E-D17C-41DF-9419-76098E594BC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9701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36949564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93321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Avgiftsutrymme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  Inkomst</a:t>
            </a:r>
          </a:p>
          <a:p>
            <a:r>
              <a:rPr lang="sv-SE" dirty="0" smtClean="0"/>
              <a:t>  </a:t>
            </a:r>
            <a:r>
              <a:rPr lang="sv-SE" dirty="0" err="1" smtClean="0"/>
              <a:t>Ev</a:t>
            </a:r>
            <a:r>
              <a:rPr lang="sv-SE" dirty="0" smtClean="0"/>
              <a:t> bostadstillägg</a:t>
            </a:r>
          </a:p>
          <a:p>
            <a:r>
              <a:rPr lang="sv-SE" dirty="0" smtClean="0"/>
              <a:t>- Hyra</a:t>
            </a:r>
          </a:p>
          <a:p>
            <a:r>
              <a:rPr lang="sv-SE" dirty="0" smtClean="0"/>
              <a:t>- Förbehållsbelopp 6142:- på </a:t>
            </a:r>
            <a:r>
              <a:rPr lang="sv-SE" dirty="0" err="1" smtClean="0"/>
              <a:t>Säbo</a:t>
            </a:r>
            <a:r>
              <a:rPr lang="sv-SE" dirty="0" smtClean="0"/>
              <a:t>  </a:t>
            </a:r>
          </a:p>
          <a:p>
            <a:r>
              <a:rPr lang="sv-SE" dirty="0" smtClean="0"/>
              <a:t>= Avgiftsutrymme</a:t>
            </a:r>
          </a:p>
          <a:p>
            <a:endParaRPr lang="sv-SE" dirty="0"/>
          </a:p>
          <a:p>
            <a:r>
              <a:rPr lang="sv-SE" dirty="0" smtClean="0"/>
              <a:t>Förbehållsbeloppet ska täcka tex, mat, mediciner, sjukvård, telefon kläder, tidning, tandläkare, fritid mm.</a:t>
            </a:r>
          </a:p>
          <a:p>
            <a:r>
              <a:rPr lang="sv-SE" dirty="0" smtClean="0"/>
              <a:t>Mat 130:- X 30dgr = 3900:-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95396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</a:t>
            </a:r>
            <a:r>
              <a:rPr lang="sv-SE" dirty="0" smtClean="0"/>
              <a:t>örutsättningar 10 000 kr pension och utan BTP.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69834" y="169068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sv-SE" b="1" i="0" u="none" strike="noStrike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                          </a:t>
            </a:r>
          </a:p>
          <a:p>
            <a:pPr marL="0" indent="0">
              <a:buNone/>
            </a:pPr>
            <a:r>
              <a:rPr lang="sv-SE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sv-SE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                          </a:t>
            </a:r>
            <a:r>
              <a:rPr lang="sv-SE" b="1" i="0" u="none" strike="noStrike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sv-SE" i="0" u="none" strike="noStrike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Hyra                        </a:t>
            </a:r>
            <a:r>
              <a:rPr lang="sv-SE" i="0" u="none" strike="noStrike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Omsorgsavg</a:t>
            </a:r>
            <a:r>
              <a:rPr lang="sv-SE" i="0" u="none" strike="noStrike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                   Netto:   </a:t>
            </a:r>
          </a:p>
          <a:p>
            <a:r>
              <a:rPr lang="sv-SE" i="0" u="none" strike="noStrike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Gerbogården</a:t>
            </a:r>
            <a:r>
              <a:rPr lang="sv-SE" dirty="0" smtClean="0"/>
              <a:t>    </a:t>
            </a:r>
            <a:r>
              <a:rPr lang="sv-SE" b="0" i="0" u="none" strike="noStrike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4 533:-</a:t>
            </a:r>
            <a:r>
              <a:rPr lang="sv-SE" dirty="0" smtClean="0"/>
              <a:t>                         </a:t>
            </a:r>
            <a:r>
              <a:rPr lang="sv-SE" b="0" i="0" u="none" strike="noStrike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</a:t>
            </a:r>
            <a:r>
              <a:rPr lang="sv-SE" dirty="0" smtClean="0"/>
              <a:t>                                   </a:t>
            </a:r>
            <a:r>
              <a:rPr lang="sv-SE" b="0" i="0" u="none" strike="noStrike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-2170:-</a:t>
            </a:r>
            <a:r>
              <a:rPr lang="sv-SE" dirty="0" smtClean="0"/>
              <a:t> </a:t>
            </a:r>
            <a:endParaRPr lang="sv-SE" dirty="0"/>
          </a:p>
          <a:p>
            <a:r>
              <a:rPr lang="sv-SE" dirty="0" smtClean="0"/>
              <a:t>Svalan                6 238:-                         0                                  </a:t>
            </a:r>
            <a:r>
              <a:rPr lang="sv-SE" dirty="0" smtClean="0">
                <a:solidFill>
                  <a:srgbClr val="FF0000"/>
                </a:solidFill>
              </a:rPr>
              <a:t>- 3875:-</a:t>
            </a:r>
          </a:p>
          <a:p>
            <a:r>
              <a:rPr lang="sv-SE" dirty="0" err="1" smtClean="0"/>
              <a:t>Timansstenar</a:t>
            </a:r>
            <a:r>
              <a:rPr lang="sv-SE" dirty="0" smtClean="0"/>
              <a:t>   8 078:-                         	0                                  </a:t>
            </a:r>
            <a:r>
              <a:rPr lang="sv-SE" dirty="0" smtClean="0">
                <a:solidFill>
                  <a:srgbClr val="FF0000"/>
                </a:solidFill>
              </a:rPr>
              <a:t>-</a:t>
            </a:r>
            <a:r>
              <a:rPr lang="sv-SE" dirty="0" smtClean="0"/>
              <a:t> </a:t>
            </a:r>
            <a:r>
              <a:rPr lang="sv-SE" dirty="0" smtClean="0">
                <a:solidFill>
                  <a:srgbClr val="FF0000"/>
                </a:solidFill>
              </a:rPr>
              <a:t>5715:-</a:t>
            </a:r>
            <a:endParaRPr lang="sv-SE" dirty="0">
              <a:solidFill>
                <a:srgbClr val="FF0000"/>
              </a:solidFill>
            </a:endParaRPr>
          </a:p>
          <a:p>
            <a:endParaRPr lang="sv-S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v-SE" dirty="0" smtClean="0"/>
              <a:t>Konsekvens den enskilda får använda sitt kapital till nettounderskott </a:t>
            </a:r>
          </a:p>
          <a:p>
            <a:pPr marL="0" indent="0">
              <a:buNone/>
            </a:pPr>
            <a:r>
              <a:rPr lang="sv-SE" dirty="0"/>
              <a:t>v</a:t>
            </a:r>
            <a:r>
              <a:rPr lang="sv-SE" dirty="0" smtClean="0"/>
              <a:t>arje månad. Betalar ingen omsorgsavgift.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89206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Förutsättningar 10 000 kronor i pension med beviljad BTP.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 smtClean="0"/>
              <a:t>                                Hyra                     </a:t>
            </a:r>
            <a:r>
              <a:rPr lang="sv-SE" dirty="0" err="1" smtClean="0"/>
              <a:t>Omsorgsavg</a:t>
            </a:r>
            <a:r>
              <a:rPr lang="sv-SE" dirty="0" smtClean="0"/>
              <a:t>                      Netto:</a:t>
            </a:r>
          </a:p>
          <a:p>
            <a:r>
              <a:rPr lang="sv-SE" dirty="0" err="1" smtClean="0"/>
              <a:t>Gerbogården</a:t>
            </a:r>
            <a:r>
              <a:rPr lang="sv-SE" dirty="0" smtClean="0"/>
              <a:t>     4 533:-                    1904:-                                26:-</a:t>
            </a:r>
          </a:p>
          <a:p>
            <a:r>
              <a:rPr lang="sv-SE" dirty="0" smtClean="0"/>
              <a:t>Svalan                 6 238:-                    1525:-                                  0:-</a:t>
            </a:r>
          </a:p>
          <a:p>
            <a:r>
              <a:rPr lang="sv-SE" dirty="0" err="1" smtClean="0"/>
              <a:t>Timansstenar</a:t>
            </a:r>
            <a:r>
              <a:rPr lang="sv-SE" dirty="0" smtClean="0"/>
              <a:t>     8 078:-                      385:-                                  0:-</a:t>
            </a:r>
          </a:p>
          <a:p>
            <a:pPr marL="0" indent="0">
              <a:buNone/>
            </a:pPr>
            <a:r>
              <a:rPr lang="sv-SE" dirty="0" smtClean="0">
                <a:solidFill>
                  <a:srgbClr val="FF0000"/>
                </a:solidFill>
              </a:rPr>
              <a:t> </a:t>
            </a:r>
            <a:endParaRPr lang="sv-SE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v-SE" dirty="0" smtClean="0"/>
              <a:t>Konsekvens för den enskilde med beviljad BTP blir att de ej har egna medel att tillskjuta därav beviljas BTP (pensionsmyndigheten). Den enskilde betalar omsorgsavgift. </a:t>
            </a:r>
            <a:endParaRPr lang="sv-SE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37043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Förutsättningar 14 000.- i pension och utan BTP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 smtClean="0"/>
              <a:t>                                 Hyra                    </a:t>
            </a:r>
            <a:r>
              <a:rPr lang="sv-SE" dirty="0" err="1" smtClean="0"/>
              <a:t>Omsorgsavg</a:t>
            </a:r>
            <a:r>
              <a:rPr lang="sv-SE" dirty="0" smtClean="0"/>
              <a:t>               Netto:</a:t>
            </a:r>
          </a:p>
          <a:p>
            <a:r>
              <a:rPr lang="sv-SE" dirty="0" err="1" smtClean="0"/>
              <a:t>Gerbogården</a:t>
            </a:r>
            <a:r>
              <a:rPr lang="sv-SE" dirty="0" smtClean="0"/>
              <a:t>     4 533:-                          787:-                          0:-</a:t>
            </a:r>
          </a:p>
          <a:p>
            <a:r>
              <a:rPr lang="sv-SE" dirty="0" smtClean="0"/>
              <a:t>Svalan                 6 238:-                              0:-                    </a:t>
            </a:r>
            <a:r>
              <a:rPr lang="sv-SE" dirty="0" smtClean="0">
                <a:solidFill>
                  <a:srgbClr val="FF0000"/>
                </a:solidFill>
              </a:rPr>
              <a:t>- 918:-</a:t>
            </a:r>
          </a:p>
          <a:p>
            <a:r>
              <a:rPr lang="sv-SE" dirty="0" err="1" smtClean="0"/>
              <a:t>Timansstenar</a:t>
            </a:r>
            <a:r>
              <a:rPr lang="sv-SE" dirty="0" smtClean="0"/>
              <a:t>     8 078:-                             0:-                   </a:t>
            </a:r>
            <a:r>
              <a:rPr lang="sv-SE" dirty="0" smtClean="0">
                <a:solidFill>
                  <a:srgbClr val="FF0000"/>
                </a:solidFill>
              </a:rPr>
              <a:t>- 2758:-</a:t>
            </a:r>
            <a:r>
              <a:rPr lang="sv-SE" dirty="0" smtClean="0">
                <a:solidFill>
                  <a:prstClr val="black"/>
                </a:solidFill>
              </a:rPr>
              <a:t> </a:t>
            </a:r>
          </a:p>
          <a:p>
            <a:pPr marL="0" lvl="0" indent="0">
              <a:buNone/>
            </a:pPr>
            <a:endParaRPr lang="sv-SE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sv-SE" dirty="0" smtClean="0">
                <a:solidFill>
                  <a:prstClr val="black"/>
                </a:solidFill>
              </a:rPr>
              <a:t>Konsekvens </a:t>
            </a:r>
            <a:r>
              <a:rPr lang="sv-SE" dirty="0">
                <a:solidFill>
                  <a:prstClr val="black"/>
                </a:solidFill>
              </a:rPr>
              <a:t>den enskilda får använda sitt kapital till nettounderskott </a:t>
            </a:r>
          </a:p>
          <a:p>
            <a:pPr marL="0" lvl="0" indent="0">
              <a:buNone/>
            </a:pPr>
            <a:r>
              <a:rPr lang="sv-SE" dirty="0">
                <a:solidFill>
                  <a:prstClr val="black"/>
                </a:solidFill>
              </a:rPr>
              <a:t>varje </a:t>
            </a:r>
            <a:r>
              <a:rPr lang="sv-SE" dirty="0" smtClean="0">
                <a:solidFill>
                  <a:prstClr val="black"/>
                </a:solidFill>
              </a:rPr>
              <a:t>månad på Svalan och </a:t>
            </a:r>
            <a:r>
              <a:rPr lang="sv-SE" dirty="0" err="1" smtClean="0">
                <a:solidFill>
                  <a:prstClr val="black"/>
                </a:solidFill>
              </a:rPr>
              <a:t>Timansstenar</a:t>
            </a:r>
            <a:r>
              <a:rPr lang="sv-SE" dirty="0" smtClean="0">
                <a:solidFill>
                  <a:prstClr val="black"/>
                </a:solidFill>
              </a:rPr>
              <a:t>. Betalar ingen omsorgsavgift.</a:t>
            </a:r>
            <a:endParaRPr lang="sv-SE" dirty="0" smtClean="0">
              <a:solidFill>
                <a:srgbClr val="FF0000"/>
              </a:solidFill>
            </a:endParaRPr>
          </a:p>
          <a:p>
            <a:endParaRPr lang="sv-SE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v-S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343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Förutsättningar 14 000:- pension med beviljad BTP.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sv-SE" dirty="0" smtClean="0">
                <a:solidFill>
                  <a:prstClr val="black"/>
                </a:solidFill>
              </a:rPr>
              <a:t>                                 </a:t>
            </a:r>
            <a:r>
              <a:rPr lang="sv-SE" dirty="0">
                <a:solidFill>
                  <a:prstClr val="black"/>
                </a:solidFill>
              </a:rPr>
              <a:t>Hyra                    </a:t>
            </a:r>
            <a:r>
              <a:rPr lang="sv-SE" dirty="0" err="1">
                <a:solidFill>
                  <a:prstClr val="black"/>
                </a:solidFill>
              </a:rPr>
              <a:t>Omsorgsavg</a:t>
            </a:r>
            <a:r>
              <a:rPr lang="sv-SE" dirty="0">
                <a:solidFill>
                  <a:prstClr val="black"/>
                </a:solidFill>
              </a:rPr>
              <a:t>               Netto:</a:t>
            </a:r>
          </a:p>
          <a:p>
            <a:pPr lvl="0"/>
            <a:r>
              <a:rPr lang="sv-SE" dirty="0" err="1">
                <a:solidFill>
                  <a:prstClr val="black"/>
                </a:solidFill>
              </a:rPr>
              <a:t>Gerbogården</a:t>
            </a:r>
            <a:r>
              <a:rPr lang="sv-SE" dirty="0">
                <a:solidFill>
                  <a:prstClr val="black"/>
                </a:solidFill>
              </a:rPr>
              <a:t>     4 </a:t>
            </a:r>
            <a:r>
              <a:rPr lang="sv-SE" dirty="0" smtClean="0">
                <a:solidFill>
                  <a:prstClr val="black"/>
                </a:solidFill>
              </a:rPr>
              <a:t>533:-                         1904:-                      683:-                       </a:t>
            </a:r>
          </a:p>
          <a:p>
            <a:pPr lvl="0"/>
            <a:r>
              <a:rPr lang="sv-SE" dirty="0" smtClean="0">
                <a:solidFill>
                  <a:prstClr val="black"/>
                </a:solidFill>
              </a:rPr>
              <a:t> Svalan                6 238:-                         1904:-                      278:-     </a:t>
            </a:r>
            <a:endParaRPr lang="sv-SE" dirty="0">
              <a:solidFill>
                <a:srgbClr val="FF0000"/>
              </a:solidFill>
            </a:endParaRPr>
          </a:p>
          <a:p>
            <a:r>
              <a:rPr lang="sv-SE" dirty="0" err="1">
                <a:solidFill>
                  <a:prstClr val="black"/>
                </a:solidFill>
              </a:rPr>
              <a:t>Timansstenar</a:t>
            </a:r>
            <a:r>
              <a:rPr lang="sv-SE" dirty="0">
                <a:solidFill>
                  <a:prstClr val="black"/>
                </a:solidFill>
              </a:rPr>
              <a:t>    </a:t>
            </a:r>
            <a:r>
              <a:rPr lang="sv-SE" dirty="0" smtClean="0">
                <a:solidFill>
                  <a:prstClr val="black"/>
                </a:solidFill>
              </a:rPr>
              <a:t>8 078:-                         1042:-                	    </a:t>
            </a:r>
            <a:r>
              <a:rPr lang="sv-SE" dirty="0" smtClean="0"/>
              <a:t>0:-  </a:t>
            </a:r>
          </a:p>
          <a:p>
            <a:pPr marL="0" indent="0">
              <a:buNone/>
            </a:pPr>
            <a:r>
              <a:rPr lang="sv-SE" dirty="0" smtClean="0">
                <a:solidFill>
                  <a:prstClr val="black"/>
                </a:solidFill>
              </a:rPr>
              <a:t>Konsekvens </a:t>
            </a:r>
            <a:r>
              <a:rPr lang="sv-SE" dirty="0">
                <a:solidFill>
                  <a:prstClr val="black"/>
                </a:solidFill>
              </a:rPr>
              <a:t>för den enskilde med beviljad BTP blir att de ej har egna medel att tillskjuta därav beviljas BTP (pensionsmyndigheten). Den enskilde </a:t>
            </a:r>
            <a:r>
              <a:rPr lang="sv-SE" dirty="0" smtClean="0">
                <a:solidFill>
                  <a:prstClr val="black"/>
                </a:solidFill>
              </a:rPr>
              <a:t>betalar omsorgsavgift.</a:t>
            </a:r>
            <a:endParaRPr lang="sv-SE" dirty="0" smtClean="0">
              <a:solidFill>
                <a:srgbClr val="FF0000"/>
              </a:solidFill>
            </a:endParaRPr>
          </a:p>
          <a:p>
            <a:pPr lvl="0"/>
            <a:endParaRPr lang="sv-SE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endParaRPr lang="sv-SE" dirty="0" smtClean="0">
              <a:solidFill>
                <a:srgbClr val="FF0000"/>
              </a:solidFill>
            </a:endParaRPr>
          </a:p>
          <a:p>
            <a:pPr marL="0" lvl="0" indent="0">
              <a:buNone/>
            </a:pPr>
            <a:endParaRPr lang="sv-S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265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Förutsättningar </a:t>
            </a:r>
            <a:r>
              <a:rPr lang="sv-SE" dirty="0" smtClean="0"/>
              <a:t>16 </a:t>
            </a:r>
            <a:r>
              <a:rPr lang="sv-SE" dirty="0"/>
              <a:t>000.- i pension och utan BTP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			Hyra                    </a:t>
            </a:r>
            <a:r>
              <a:rPr lang="sv-SE" err="1"/>
              <a:t>Omsorgsavg</a:t>
            </a:r>
            <a:r>
              <a:rPr lang="sv-SE"/>
              <a:t>               </a:t>
            </a:r>
            <a:r>
              <a:rPr lang="sv-SE" smtClean="0"/>
              <a:t>Netto:</a:t>
            </a:r>
            <a:endParaRPr lang="sv-SE" dirty="0"/>
          </a:p>
          <a:p>
            <a:r>
              <a:rPr lang="sv-SE" dirty="0" err="1"/>
              <a:t>Gerbogården</a:t>
            </a:r>
            <a:r>
              <a:rPr lang="sv-SE" dirty="0"/>
              <a:t>     4 533:-                          </a:t>
            </a:r>
            <a:r>
              <a:rPr lang="sv-SE" dirty="0" smtClean="0"/>
              <a:t>1904:-                     263:-</a:t>
            </a:r>
            <a:endParaRPr lang="sv-SE" dirty="0"/>
          </a:p>
          <a:p>
            <a:r>
              <a:rPr lang="sv-SE" dirty="0"/>
              <a:t>Svalan                 6 238:-                          </a:t>
            </a:r>
            <a:r>
              <a:rPr lang="sv-SE" dirty="0" smtClean="0"/>
              <a:t>  462:-                          0:-</a:t>
            </a:r>
            <a:endParaRPr lang="sv-SE" dirty="0"/>
          </a:p>
          <a:p>
            <a:r>
              <a:rPr lang="sv-SE" dirty="0" err="1"/>
              <a:t>Timansstenar</a:t>
            </a:r>
            <a:r>
              <a:rPr lang="sv-SE" dirty="0"/>
              <a:t>   </a:t>
            </a:r>
            <a:r>
              <a:rPr lang="sv-SE" dirty="0" smtClean="0"/>
              <a:t> </a:t>
            </a:r>
            <a:r>
              <a:rPr lang="sv-SE" dirty="0"/>
              <a:t>8 078:-                         </a:t>
            </a:r>
            <a:r>
              <a:rPr lang="sv-SE" dirty="0" smtClean="0"/>
              <a:t>        0:-                 </a:t>
            </a:r>
            <a:r>
              <a:rPr lang="sv-SE" dirty="0">
                <a:solidFill>
                  <a:srgbClr val="FF0000"/>
                </a:solidFill>
              </a:rPr>
              <a:t>- </a:t>
            </a:r>
            <a:r>
              <a:rPr lang="sv-SE" dirty="0" smtClean="0">
                <a:solidFill>
                  <a:srgbClr val="FF0000"/>
                </a:solidFill>
              </a:rPr>
              <a:t>1378:-</a:t>
            </a:r>
            <a:r>
              <a:rPr lang="sv-SE" dirty="0" smtClean="0">
                <a:solidFill>
                  <a:prstClr val="black"/>
                </a:solidFill>
              </a:rPr>
              <a:t> </a:t>
            </a:r>
            <a:endParaRPr lang="sv-SE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sv-SE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sv-SE" dirty="0">
                <a:solidFill>
                  <a:prstClr val="black"/>
                </a:solidFill>
              </a:rPr>
              <a:t>Konsekvens den enskilda får använda sitt kapital till nettounderskott </a:t>
            </a:r>
          </a:p>
          <a:p>
            <a:pPr marL="0" lvl="0" indent="0">
              <a:buNone/>
            </a:pPr>
            <a:r>
              <a:rPr lang="sv-SE" dirty="0">
                <a:solidFill>
                  <a:prstClr val="black"/>
                </a:solidFill>
              </a:rPr>
              <a:t>varje </a:t>
            </a:r>
            <a:r>
              <a:rPr lang="sv-SE" dirty="0" smtClean="0">
                <a:solidFill>
                  <a:prstClr val="black"/>
                </a:solidFill>
              </a:rPr>
              <a:t>månad på </a:t>
            </a:r>
            <a:r>
              <a:rPr lang="sv-SE" dirty="0" err="1" smtClean="0">
                <a:solidFill>
                  <a:prstClr val="black"/>
                </a:solidFill>
              </a:rPr>
              <a:t>Timansstenar</a:t>
            </a:r>
            <a:r>
              <a:rPr lang="sv-SE" dirty="0" smtClean="0">
                <a:solidFill>
                  <a:prstClr val="black"/>
                </a:solidFill>
              </a:rPr>
              <a:t>. </a:t>
            </a:r>
            <a:r>
              <a:rPr lang="sv-SE" dirty="0">
                <a:solidFill>
                  <a:prstClr val="black"/>
                </a:solidFill>
              </a:rPr>
              <a:t>Betalar ingen omsorgsavgift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4473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Förutsättningar </a:t>
            </a:r>
            <a:r>
              <a:rPr lang="sv-SE" dirty="0" smtClean="0"/>
              <a:t>16 </a:t>
            </a:r>
            <a:r>
              <a:rPr lang="sv-SE" dirty="0"/>
              <a:t>000:- pension med beviljad BTP.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sv-SE" dirty="0">
                <a:solidFill>
                  <a:prstClr val="black"/>
                </a:solidFill>
              </a:rPr>
              <a:t> </a:t>
            </a:r>
            <a:r>
              <a:rPr lang="sv-SE" dirty="0" smtClean="0">
                <a:solidFill>
                  <a:prstClr val="black"/>
                </a:solidFill>
              </a:rPr>
              <a:t>			Hyra                    </a:t>
            </a:r>
            <a:r>
              <a:rPr lang="sv-SE" dirty="0" err="1">
                <a:solidFill>
                  <a:prstClr val="black"/>
                </a:solidFill>
              </a:rPr>
              <a:t>Omsorgsavg</a:t>
            </a:r>
            <a:r>
              <a:rPr lang="sv-SE" dirty="0">
                <a:solidFill>
                  <a:prstClr val="black"/>
                </a:solidFill>
              </a:rPr>
              <a:t>               </a:t>
            </a:r>
            <a:r>
              <a:rPr lang="sv-SE" dirty="0" smtClean="0">
                <a:solidFill>
                  <a:prstClr val="black"/>
                </a:solidFill>
              </a:rPr>
              <a:t>Netto</a:t>
            </a:r>
            <a:endParaRPr lang="sv-SE" dirty="0">
              <a:solidFill>
                <a:prstClr val="black"/>
              </a:solidFill>
            </a:endParaRPr>
          </a:p>
          <a:p>
            <a:pPr lvl="0"/>
            <a:r>
              <a:rPr lang="sv-SE" dirty="0" err="1">
                <a:solidFill>
                  <a:prstClr val="black"/>
                </a:solidFill>
              </a:rPr>
              <a:t>Gerbogården</a:t>
            </a:r>
            <a:r>
              <a:rPr lang="sv-SE" dirty="0">
                <a:solidFill>
                  <a:prstClr val="black"/>
                </a:solidFill>
              </a:rPr>
              <a:t>     4 533:-                         </a:t>
            </a:r>
            <a:r>
              <a:rPr lang="sv-SE" dirty="0" smtClean="0">
                <a:solidFill>
                  <a:prstClr val="black"/>
                </a:solidFill>
              </a:rPr>
              <a:t> 1904</a:t>
            </a:r>
            <a:r>
              <a:rPr lang="sv-SE" dirty="0">
                <a:solidFill>
                  <a:prstClr val="black"/>
                </a:solidFill>
              </a:rPr>
              <a:t>:-                  </a:t>
            </a:r>
            <a:r>
              <a:rPr lang="sv-SE" dirty="0" smtClean="0">
                <a:solidFill>
                  <a:prstClr val="black"/>
                </a:solidFill>
              </a:rPr>
              <a:t>963:-                       </a:t>
            </a:r>
            <a:endParaRPr lang="sv-SE" dirty="0">
              <a:solidFill>
                <a:prstClr val="black"/>
              </a:solidFill>
            </a:endParaRPr>
          </a:p>
          <a:p>
            <a:pPr lvl="0"/>
            <a:r>
              <a:rPr lang="sv-SE" dirty="0">
                <a:solidFill>
                  <a:prstClr val="black"/>
                </a:solidFill>
              </a:rPr>
              <a:t> Svalan                6 238:-                       </a:t>
            </a:r>
            <a:r>
              <a:rPr lang="sv-SE" dirty="0" smtClean="0">
                <a:solidFill>
                  <a:prstClr val="black"/>
                </a:solidFill>
              </a:rPr>
              <a:t>   1904:-                  558:-     </a:t>
            </a:r>
            <a:endParaRPr lang="sv-SE" dirty="0">
              <a:solidFill>
                <a:srgbClr val="FF0000"/>
              </a:solidFill>
            </a:endParaRPr>
          </a:p>
          <a:p>
            <a:r>
              <a:rPr lang="sv-SE" dirty="0" err="1">
                <a:solidFill>
                  <a:prstClr val="black"/>
                </a:solidFill>
              </a:rPr>
              <a:t>Timansstenar</a:t>
            </a:r>
            <a:r>
              <a:rPr lang="sv-SE" dirty="0">
                <a:solidFill>
                  <a:prstClr val="black"/>
                </a:solidFill>
              </a:rPr>
              <a:t>    8 078:-                   </a:t>
            </a:r>
            <a:r>
              <a:rPr lang="sv-SE" dirty="0" smtClean="0">
                <a:solidFill>
                  <a:prstClr val="black"/>
                </a:solidFill>
              </a:rPr>
              <a:t>        1222:-                      </a:t>
            </a:r>
            <a:r>
              <a:rPr lang="sv-SE" dirty="0" smtClean="0"/>
              <a:t>0:-  </a:t>
            </a:r>
            <a:endParaRPr lang="sv-SE" dirty="0"/>
          </a:p>
          <a:p>
            <a:pPr marL="0" indent="0">
              <a:buNone/>
            </a:pPr>
            <a:r>
              <a:rPr lang="sv-SE" dirty="0">
                <a:solidFill>
                  <a:prstClr val="black"/>
                </a:solidFill>
              </a:rPr>
              <a:t>Konsekvens för den enskilde med beviljad BTP blir att de ej har egna medel att tillskjuta därav beviljas BTP (pensionsmyndigheten). Den enskilde </a:t>
            </a:r>
            <a:r>
              <a:rPr lang="sv-SE" dirty="0" smtClean="0">
                <a:solidFill>
                  <a:prstClr val="black"/>
                </a:solidFill>
              </a:rPr>
              <a:t>betalar </a:t>
            </a:r>
            <a:r>
              <a:rPr lang="sv-SE" dirty="0">
                <a:solidFill>
                  <a:prstClr val="black"/>
                </a:solidFill>
              </a:rPr>
              <a:t>omsorgsavgift på </a:t>
            </a:r>
            <a:r>
              <a:rPr lang="sv-SE" dirty="0" err="1" smtClean="0">
                <a:solidFill>
                  <a:prstClr val="black"/>
                </a:solidFill>
              </a:rPr>
              <a:t>Gerbogården</a:t>
            </a:r>
            <a:r>
              <a:rPr lang="sv-SE" dirty="0" smtClean="0">
                <a:solidFill>
                  <a:prstClr val="black"/>
                </a:solidFill>
              </a:rPr>
              <a:t>, Svalan och </a:t>
            </a:r>
            <a:r>
              <a:rPr lang="sv-SE" dirty="0" err="1" smtClean="0">
                <a:solidFill>
                  <a:prstClr val="black"/>
                </a:solidFill>
              </a:rPr>
              <a:t>Timansstenar</a:t>
            </a:r>
            <a:r>
              <a:rPr lang="sv-SE" dirty="0" smtClean="0">
                <a:solidFill>
                  <a:prstClr val="black"/>
                </a:solidFill>
              </a:rPr>
              <a:t> .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811778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276</Words>
  <Application>Microsoft Office PowerPoint</Application>
  <PresentationFormat>Bredbild</PresentationFormat>
  <Paragraphs>59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Office-tema</vt:lpstr>
      <vt:lpstr>PowerPoint-presentation</vt:lpstr>
      <vt:lpstr>Avgiftsutrymme</vt:lpstr>
      <vt:lpstr>Förutsättningar 10 000 kr pension och utan BTP.</vt:lpstr>
      <vt:lpstr>Förutsättningar 10 000 kronor i pension med beviljad BTP.</vt:lpstr>
      <vt:lpstr>Förutsättningar 14 000.- i pension och utan BTP </vt:lpstr>
      <vt:lpstr>Förutsättningar 14 000:- pension med beviljad BTP.</vt:lpstr>
      <vt:lpstr>Förutsättningar 16 000.- i pension och utan BTP </vt:lpstr>
      <vt:lpstr>Förutsättningar 16 000:- pension med beviljad BTP.</vt:lpstr>
    </vt:vector>
  </TitlesOfParts>
  <Company>SBKF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Hur räknas avgifter fram för den enskilda.</dc:title>
  <dc:creator>Lena Wilson-Ericsson</dc:creator>
  <cp:lastModifiedBy>Camilla Eriksson</cp:lastModifiedBy>
  <cp:revision>33</cp:revision>
  <dcterms:created xsi:type="dcterms:W3CDTF">2020-09-22T11:47:31Z</dcterms:created>
  <dcterms:modified xsi:type="dcterms:W3CDTF">2021-03-16T11:21:48Z</dcterms:modified>
</cp:coreProperties>
</file>