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56" r:id="rId2"/>
    <p:sldId id="268" r:id="rId3"/>
    <p:sldId id="310" r:id="rId4"/>
    <p:sldId id="263" r:id="rId5"/>
    <p:sldId id="264" r:id="rId6"/>
    <p:sldId id="265" r:id="rId7"/>
    <p:sldId id="266" r:id="rId8"/>
    <p:sldId id="308" r:id="rId9"/>
    <p:sldId id="269" r:id="rId10"/>
    <p:sldId id="296" r:id="rId11"/>
    <p:sldId id="297" r:id="rId12"/>
    <p:sldId id="274" r:id="rId13"/>
    <p:sldId id="298" r:id="rId14"/>
    <p:sldId id="299" r:id="rId15"/>
    <p:sldId id="273" r:id="rId16"/>
    <p:sldId id="278" r:id="rId17"/>
    <p:sldId id="279" r:id="rId18"/>
    <p:sldId id="313" r:id="rId19"/>
    <p:sldId id="280" r:id="rId20"/>
    <p:sldId id="281" r:id="rId21"/>
    <p:sldId id="284" r:id="rId22"/>
    <p:sldId id="285" r:id="rId23"/>
    <p:sldId id="286" r:id="rId24"/>
    <p:sldId id="287" r:id="rId25"/>
    <p:sldId id="315" r:id="rId26"/>
    <p:sldId id="288" r:id="rId27"/>
    <p:sldId id="292" r:id="rId28"/>
    <p:sldId id="294" r:id="rId29"/>
    <p:sldId id="291" r:id="rId30"/>
    <p:sldId id="295" r:id="rId31"/>
    <p:sldId id="300" r:id="rId32"/>
    <p:sldId id="301" r:id="rId33"/>
    <p:sldId id="311" r:id="rId34"/>
    <p:sldId id="302" r:id="rId35"/>
    <p:sldId id="303" r:id="rId36"/>
    <p:sldId id="304" r:id="rId37"/>
    <p:sldId id="312" r:id="rId38"/>
    <p:sldId id="305" r:id="rId39"/>
    <p:sldId id="316" r:id="rId4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0900"/>
    <a:srgbClr val="7F1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046" autoAdjust="0"/>
  </p:normalViewPr>
  <p:slideViewPr>
    <p:cSldViewPr>
      <p:cViewPr varScale="1">
        <p:scale>
          <a:sx n="111" d="100"/>
          <a:sy n="111" d="100"/>
        </p:scale>
        <p:origin x="726" y="7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las Johansson" userId="508d6fafd68a2615" providerId="LiveId" clId="{41C560BB-B904-4D06-BF31-1BD8DF2B344A}"/>
    <pc:docChg chg="undo redo custSel modSld modMainMaster">
      <pc:chgData name="Niklas Johansson" userId="508d6fafd68a2615" providerId="LiveId" clId="{41C560BB-B904-4D06-BF31-1BD8DF2B344A}" dt="2019-09-10T11:16:17.315" v="265" actId="6549"/>
      <pc:docMkLst>
        <pc:docMk/>
      </pc:docMkLst>
      <pc:sldChg chg="modSp">
        <pc:chgData name="Niklas Johansson" userId="508d6fafd68a2615" providerId="LiveId" clId="{41C560BB-B904-4D06-BF31-1BD8DF2B344A}" dt="2019-09-10T11:16:17.315" v="265" actId="6549"/>
        <pc:sldMkLst>
          <pc:docMk/>
          <pc:sldMk cId="0" sldId="256"/>
        </pc:sldMkLst>
        <pc:spChg chg="mod">
          <ac:chgData name="Niklas Johansson" userId="508d6fafd68a2615" providerId="LiveId" clId="{41C560BB-B904-4D06-BF31-1BD8DF2B344A}" dt="2019-09-10T11:16:17.315" v="265" actId="6549"/>
          <ac:spMkLst>
            <pc:docMk/>
            <pc:sldMk cId="0" sldId="256"/>
            <ac:spMk id="3" creationId="{00000000-0000-0000-0000-000000000000}"/>
          </ac:spMkLst>
        </pc:spChg>
        <pc:spChg chg="mod">
          <ac:chgData name="Niklas Johansson" userId="508d6fafd68a2615" providerId="LiveId" clId="{41C560BB-B904-4D06-BF31-1BD8DF2B344A}" dt="2019-09-10T08:54:16.796" v="243" actId="20577"/>
          <ac:spMkLst>
            <pc:docMk/>
            <pc:sldMk cId="0" sldId="256"/>
            <ac:spMk id="4" creationId="{1F071EC3-F6C0-4E82-B2F9-CA51D81FC13F}"/>
          </ac:spMkLst>
        </pc:spChg>
      </pc:sldChg>
      <pc:sldChg chg="modSp">
        <pc:chgData name="Niklas Johansson" userId="508d6fafd68a2615" providerId="LiveId" clId="{41C560BB-B904-4D06-BF31-1BD8DF2B344A}" dt="2019-09-06T13:18:15.249" v="241" actId="313"/>
        <pc:sldMkLst>
          <pc:docMk/>
          <pc:sldMk cId="0" sldId="258"/>
        </pc:sldMkLst>
        <pc:spChg chg="mod">
          <ac:chgData name="Niklas Johansson" userId="508d6fafd68a2615" providerId="LiveId" clId="{41C560BB-B904-4D06-BF31-1BD8DF2B344A}" dt="2019-09-06T13:18:15.249" v="241" actId="313"/>
          <ac:spMkLst>
            <pc:docMk/>
            <pc:sldMk cId="0" sldId="258"/>
            <ac:spMk id="2" creationId="{429741EC-60DE-485E-9EBE-5EA7CEE376E6}"/>
          </ac:spMkLst>
        </pc:spChg>
      </pc:sldChg>
      <pc:sldChg chg="addSp delSp modSp">
        <pc:chgData name="Niklas Johansson" userId="508d6fafd68a2615" providerId="LiveId" clId="{41C560BB-B904-4D06-BF31-1BD8DF2B344A}" dt="2019-09-10T11:15:58.440" v="260"/>
        <pc:sldMkLst>
          <pc:docMk/>
          <pc:sldMk cId="2407504274" sldId="261"/>
        </pc:sldMkLst>
        <pc:spChg chg="add del mod">
          <ac:chgData name="Niklas Johansson" userId="508d6fafd68a2615" providerId="LiveId" clId="{41C560BB-B904-4D06-BF31-1BD8DF2B344A}" dt="2019-09-10T11:15:35.948" v="251"/>
          <ac:spMkLst>
            <pc:docMk/>
            <pc:sldMk cId="2407504274" sldId="261"/>
            <ac:spMk id="2" creationId="{26C29AFF-6C00-4E9D-AADE-64E669A8F0E4}"/>
          </ac:spMkLst>
        </pc:spChg>
        <pc:spChg chg="mod">
          <ac:chgData name="Niklas Johansson" userId="508d6fafd68a2615" providerId="LiveId" clId="{41C560BB-B904-4D06-BF31-1BD8DF2B344A}" dt="2019-09-10T11:15:58.440" v="260"/>
          <ac:spMkLst>
            <pc:docMk/>
            <pc:sldMk cId="2407504274" sldId="261"/>
            <ac:spMk id="3" creationId="{F62C4DBE-2535-4694-9D42-0F496FDFA898}"/>
          </ac:spMkLst>
        </pc:spChg>
        <pc:spChg chg="add del mod">
          <ac:chgData name="Niklas Johansson" userId="508d6fafd68a2615" providerId="LiveId" clId="{41C560BB-B904-4D06-BF31-1BD8DF2B344A}" dt="2019-09-10T11:15:35.948" v="251"/>
          <ac:spMkLst>
            <pc:docMk/>
            <pc:sldMk cId="2407504274" sldId="261"/>
            <ac:spMk id="4" creationId="{9D1F603D-0D94-407A-B03B-094D6CACA3CD}"/>
          </ac:spMkLst>
        </pc:spChg>
        <pc:spChg chg="add del mod">
          <ac:chgData name="Niklas Johansson" userId="508d6fafd68a2615" providerId="LiveId" clId="{41C560BB-B904-4D06-BF31-1BD8DF2B344A}" dt="2019-09-10T11:15:54.187" v="259"/>
          <ac:spMkLst>
            <pc:docMk/>
            <pc:sldMk cId="2407504274" sldId="261"/>
            <ac:spMk id="6" creationId="{287767C8-7346-449F-BDF9-FDB5CBDC3E30}"/>
          </ac:spMkLst>
        </pc:spChg>
        <pc:spChg chg="add del mod">
          <ac:chgData name="Niklas Johansson" userId="508d6fafd68a2615" providerId="LiveId" clId="{41C560BB-B904-4D06-BF31-1BD8DF2B344A}" dt="2019-09-10T11:15:54.187" v="259"/>
          <ac:spMkLst>
            <pc:docMk/>
            <pc:sldMk cId="2407504274" sldId="261"/>
            <ac:spMk id="7" creationId="{9D8EE225-43BD-468E-AA45-C5D0709AB880}"/>
          </ac:spMkLst>
        </pc:spChg>
        <pc:picChg chg="del">
          <ac:chgData name="Niklas Johansson" userId="508d6fafd68a2615" providerId="LiveId" clId="{41C560BB-B904-4D06-BF31-1BD8DF2B344A}" dt="2019-09-10T11:14:45.520" v="245"/>
          <ac:picMkLst>
            <pc:docMk/>
            <pc:sldMk cId="2407504274" sldId="261"/>
            <ac:picMk id="5" creationId="{1B334229-A804-4AC6-83B5-38AE146D4AB2}"/>
          </ac:picMkLst>
        </pc:picChg>
      </pc:sldChg>
      <pc:sldChg chg="addSp delSp modSp">
        <pc:chgData name="Niklas Johansson" userId="508d6fafd68a2615" providerId="LiveId" clId="{41C560BB-B904-4D06-BF31-1BD8DF2B344A}" dt="2019-09-06T13:18:13.425" v="240" actId="313"/>
        <pc:sldMkLst>
          <pc:docMk/>
          <pc:sldMk cId="2593652725" sldId="263"/>
        </pc:sldMkLst>
        <pc:spChg chg="add del mod">
          <ac:chgData name="Niklas Johansson" userId="508d6fafd68a2615" providerId="LiveId" clId="{41C560BB-B904-4D06-BF31-1BD8DF2B344A}" dt="2019-09-06T13:14:56.030" v="226" actId="20577"/>
          <ac:spMkLst>
            <pc:docMk/>
            <pc:sldMk cId="2593652725" sldId="263"/>
            <ac:spMk id="2" creationId="{00000000-0000-0000-0000-000000000000}"/>
          </ac:spMkLst>
        </pc:spChg>
        <pc:spChg chg="add del">
          <ac:chgData name="Niklas Johansson" userId="508d6fafd68a2615" providerId="LiveId" clId="{41C560BB-B904-4D06-BF31-1BD8DF2B344A}" dt="2019-09-06T13:14:49.225" v="224"/>
          <ac:spMkLst>
            <pc:docMk/>
            <pc:sldMk cId="2593652725" sldId="263"/>
            <ac:spMk id="3" creationId="{00000000-0000-0000-0000-000000000000}"/>
          </ac:spMkLst>
        </pc:spChg>
        <pc:spChg chg="mod">
          <ac:chgData name="Niklas Johansson" userId="508d6fafd68a2615" providerId="LiveId" clId="{41C560BB-B904-4D06-BF31-1BD8DF2B344A}" dt="2019-09-06T13:18:13.425" v="240" actId="313"/>
          <ac:spMkLst>
            <pc:docMk/>
            <pc:sldMk cId="2593652725" sldId="263"/>
            <ac:spMk id="5" creationId="{00000000-0000-0000-0000-000000000000}"/>
          </ac:spMkLst>
        </pc:spChg>
        <pc:spChg chg="add del mod">
          <ac:chgData name="Niklas Johansson" userId="508d6fafd68a2615" providerId="LiveId" clId="{41C560BB-B904-4D06-BF31-1BD8DF2B344A}" dt="2019-09-06T13:14:49.225" v="224"/>
          <ac:spMkLst>
            <pc:docMk/>
            <pc:sldMk cId="2593652725" sldId="263"/>
            <ac:spMk id="7" creationId="{9C0C95E9-7582-43F8-99E6-2B6F8684A739}"/>
          </ac:spMkLst>
        </pc:spChg>
        <pc:spChg chg="add del mod">
          <ac:chgData name="Niklas Johansson" userId="508d6fafd68a2615" providerId="LiveId" clId="{41C560BB-B904-4D06-BF31-1BD8DF2B344A}" dt="2019-09-06T13:14:49.225" v="224"/>
          <ac:spMkLst>
            <pc:docMk/>
            <pc:sldMk cId="2593652725" sldId="263"/>
            <ac:spMk id="8" creationId="{B7B39F34-F610-4F02-A69D-145078EE8153}"/>
          </ac:spMkLst>
        </pc:spChg>
        <pc:spChg chg="add del mod">
          <ac:chgData name="Niklas Johansson" userId="508d6fafd68a2615" providerId="LiveId" clId="{41C560BB-B904-4D06-BF31-1BD8DF2B344A}" dt="2019-09-06T13:14:49.225" v="224"/>
          <ac:spMkLst>
            <pc:docMk/>
            <pc:sldMk cId="2593652725" sldId="263"/>
            <ac:spMk id="9" creationId="{B8801414-C685-499D-BBAA-051E7EDE03E3}"/>
          </ac:spMkLst>
        </pc:spChg>
        <pc:spChg chg="add del mod">
          <ac:chgData name="Niklas Johansson" userId="508d6fafd68a2615" providerId="LiveId" clId="{41C560BB-B904-4D06-BF31-1BD8DF2B344A}" dt="2019-09-06T13:14:49.225" v="224"/>
          <ac:spMkLst>
            <pc:docMk/>
            <pc:sldMk cId="2593652725" sldId="263"/>
            <ac:spMk id="10" creationId="{B31C1FC0-894A-4118-BA77-9695489AFEEA}"/>
          </ac:spMkLst>
        </pc:spChg>
        <pc:spChg chg="add del mod">
          <ac:chgData name="Niklas Johansson" userId="508d6fafd68a2615" providerId="LiveId" clId="{41C560BB-B904-4D06-BF31-1BD8DF2B344A}" dt="2019-09-06T13:14:49.225" v="224"/>
          <ac:spMkLst>
            <pc:docMk/>
            <pc:sldMk cId="2593652725" sldId="263"/>
            <ac:spMk id="11" creationId="{72C3B8BD-BCD6-4033-BC88-49CBF41C07CC}"/>
          </ac:spMkLst>
        </pc:spChg>
      </pc:sldChg>
      <pc:sldMasterChg chg="modSp modSldLayout">
        <pc:chgData name="Niklas Johansson" userId="508d6fafd68a2615" providerId="LiveId" clId="{41C560BB-B904-4D06-BF31-1BD8DF2B344A}" dt="2019-09-10T11:15:51.214" v="258" actId="14100"/>
        <pc:sldMasterMkLst>
          <pc:docMk/>
          <pc:sldMasterMk cId="0" sldId="2147483648"/>
        </pc:sldMasterMkLst>
        <pc:spChg chg="mod">
          <ac:chgData name="Niklas Johansson" userId="508d6fafd68a2615" providerId="LiveId" clId="{41C560BB-B904-4D06-BF31-1BD8DF2B344A}" dt="2019-09-06T13:17:51.198" v="228" actId="20577"/>
          <ac:spMkLst>
            <pc:docMk/>
            <pc:sldMasterMk cId="0" sldId="2147483648"/>
            <ac:spMk id="5" creationId="{00000000-0000-0000-0000-000000000000}"/>
          </ac:spMkLst>
        </pc:spChg>
        <pc:picChg chg="mod">
          <ac:chgData name="Niklas Johansson" userId="508d6fafd68a2615" providerId="LiveId" clId="{41C560BB-B904-4D06-BF31-1BD8DF2B344A}" dt="2019-09-04T07:48:04.021" v="38" actId="962"/>
          <ac:picMkLst>
            <pc:docMk/>
            <pc:sldMasterMk cId="0" sldId="2147483648"/>
            <ac:picMk id="7" creationId="{00000000-0000-0000-0000-000000000000}"/>
          </ac:picMkLst>
        </pc:picChg>
        <pc:sldLayoutChg chg="modSp">
          <pc:chgData name="Niklas Johansson" userId="508d6fafd68a2615" providerId="LiveId" clId="{41C560BB-B904-4D06-BF31-1BD8DF2B344A}" dt="2019-09-04T07:48:39.917" v="78" actId="962"/>
          <pc:sldLayoutMkLst>
            <pc:docMk/>
            <pc:sldMasterMk cId="0" sldId="2147483648"/>
            <pc:sldLayoutMk cId="0" sldId="2147483649"/>
          </pc:sldLayoutMkLst>
          <pc:picChg chg="mod">
            <ac:chgData name="Niklas Johansson" userId="508d6fafd68a2615" providerId="LiveId" clId="{41C560BB-B904-4D06-BF31-1BD8DF2B344A}" dt="2019-09-04T07:48:39.917" v="78" actId="962"/>
            <ac:picMkLst>
              <pc:docMk/>
              <pc:sldMasterMk cId="0" sldId="2147483648"/>
              <pc:sldLayoutMk cId="0" sldId="2147483649"/>
              <ac:picMk id="7" creationId="{00000000-0000-0000-0000-000000000000}"/>
            </ac:picMkLst>
          </pc:picChg>
        </pc:sldLayoutChg>
        <pc:sldLayoutChg chg="modSp">
          <pc:chgData name="Niklas Johansson" userId="508d6fafd68a2615" providerId="LiveId" clId="{41C560BB-B904-4D06-BF31-1BD8DF2B344A}" dt="2019-09-06T13:18:07.732" v="230" actId="313"/>
          <pc:sldLayoutMkLst>
            <pc:docMk/>
            <pc:sldMasterMk cId="0" sldId="2147483648"/>
            <pc:sldLayoutMk cId="0" sldId="2147483650"/>
          </pc:sldLayoutMkLst>
          <pc:spChg chg="mod">
            <ac:chgData name="Niklas Johansson" userId="508d6fafd68a2615" providerId="LiveId" clId="{41C560BB-B904-4D06-BF31-1BD8DF2B344A}" dt="2019-09-06T13:18:07.732" v="230" actId="313"/>
            <ac:spMkLst>
              <pc:docMk/>
              <pc:sldMasterMk cId="0" sldId="2147483648"/>
              <pc:sldLayoutMk cId="0" sldId="2147483650"/>
              <ac:spMk id="5" creationId="{00000000-0000-0000-0000-000000000000}"/>
            </ac:spMkLst>
          </pc:spChg>
        </pc:sldLayoutChg>
        <pc:sldLayoutChg chg="modSp">
          <pc:chgData name="Niklas Johansson" userId="508d6fafd68a2615" providerId="LiveId" clId="{41C560BB-B904-4D06-BF31-1BD8DF2B344A}" dt="2019-09-06T13:18:06.894" v="229" actId="313"/>
          <pc:sldLayoutMkLst>
            <pc:docMk/>
            <pc:sldMasterMk cId="0" sldId="2147483648"/>
            <pc:sldLayoutMk cId="0" sldId="2147483651"/>
          </pc:sldLayoutMkLst>
          <pc:spChg chg="mod">
            <ac:chgData name="Niklas Johansson" userId="508d6fafd68a2615" providerId="LiveId" clId="{41C560BB-B904-4D06-BF31-1BD8DF2B344A}" dt="2019-09-06T13:18:06.894" v="229" actId="313"/>
            <ac:spMkLst>
              <pc:docMk/>
              <pc:sldMasterMk cId="0" sldId="2147483648"/>
              <pc:sldLayoutMk cId="0" sldId="2147483651"/>
              <ac:spMk id="5" creationId="{00000000-0000-0000-0000-000000000000}"/>
            </ac:spMkLst>
          </pc:spChg>
        </pc:sldLayoutChg>
        <pc:sldLayoutChg chg="modSp">
          <pc:chgData name="Niklas Johansson" userId="508d6fafd68a2615" providerId="LiveId" clId="{41C560BB-B904-4D06-BF31-1BD8DF2B344A}" dt="2019-09-06T13:18:09.145" v="232" actId="313"/>
          <pc:sldLayoutMkLst>
            <pc:docMk/>
            <pc:sldMasterMk cId="0" sldId="2147483648"/>
            <pc:sldLayoutMk cId="0" sldId="2147483652"/>
          </pc:sldLayoutMkLst>
          <pc:spChg chg="mod">
            <ac:chgData name="Niklas Johansson" userId="508d6fafd68a2615" providerId="LiveId" clId="{41C560BB-B904-4D06-BF31-1BD8DF2B344A}" dt="2019-09-06T13:18:09.145" v="232" actId="313"/>
            <ac:spMkLst>
              <pc:docMk/>
              <pc:sldMasterMk cId="0" sldId="2147483648"/>
              <pc:sldLayoutMk cId="0" sldId="2147483652"/>
              <ac:spMk id="6" creationId="{00000000-0000-0000-0000-000000000000}"/>
            </ac:spMkLst>
          </pc:spChg>
        </pc:sldLayoutChg>
        <pc:sldLayoutChg chg="modSp">
          <pc:chgData name="Niklas Johansson" userId="508d6fafd68a2615" providerId="LiveId" clId="{41C560BB-B904-4D06-BF31-1BD8DF2B344A}" dt="2019-09-06T13:18:10.302" v="234" actId="313"/>
          <pc:sldLayoutMkLst>
            <pc:docMk/>
            <pc:sldMasterMk cId="0" sldId="2147483648"/>
            <pc:sldLayoutMk cId="0" sldId="2147483653"/>
          </pc:sldLayoutMkLst>
          <pc:spChg chg="mod">
            <ac:chgData name="Niklas Johansson" userId="508d6fafd68a2615" providerId="LiveId" clId="{41C560BB-B904-4D06-BF31-1BD8DF2B344A}" dt="2019-09-06T13:18:10.302" v="234" actId="313"/>
            <ac:spMkLst>
              <pc:docMk/>
              <pc:sldMasterMk cId="0" sldId="2147483648"/>
              <pc:sldLayoutMk cId="0" sldId="2147483653"/>
              <ac:spMk id="8" creationId="{00000000-0000-0000-0000-000000000000}"/>
            </ac:spMkLst>
          </pc:spChg>
        </pc:sldLayoutChg>
        <pc:sldLayoutChg chg="modSp">
          <pc:chgData name="Niklas Johansson" userId="508d6fafd68a2615" providerId="LiveId" clId="{41C560BB-B904-4D06-BF31-1BD8DF2B344A}" dt="2019-09-06T13:18:10.844" v="235" actId="313"/>
          <pc:sldLayoutMkLst>
            <pc:docMk/>
            <pc:sldMasterMk cId="0" sldId="2147483648"/>
            <pc:sldLayoutMk cId="0" sldId="2147483654"/>
          </pc:sldLayoutMkLst>
          <pc:spChg chg="mod">
            <ac:chgData name="Niklas Johansson" userId="508d6fafd68a2615" providerId="LiveId" clId="{41C560BB-B904-4D06-BF31-1BD8DF2B344A}" dt="2019-09-06T13:18:10.844" v="235" actId="313"/>
            <ac:spMkLst>
              <pc:docMk/>
              <pc:sldMasterMk cId="0" sldId="2147483648"/>
              <pc:sldLayoutMk cId="0" sldId="2147483654"/>
              <ac:spMk id="4" creationId="{00000000-0000-0000-0000-000000000000}"/>
            </ac:spMkLst>
          </pc:spChg>
        </pc:sldLayoutChg>
        <pc:sldLayoutChg chg="modSp">
          <pc:chgData name="Niklas Johansson" userId="508d6fafd68a2615" providerId="LiveId" clId="{41C560BB-B904-4D06-BF31-1BD8DF2B344A}" dt="2019-09-06T13:18:11.385" v="236" actId="313"/>
          <pc:sldLayoutMkLst>
            <pc:docMk/>
            <pc:sldMasterMk cId="0" sldId="2147483648"/>
            <pc:sldLayoutMk cId="0" sldId="2147483656"/>
          </pc:sldLayoutMkLst>
          <pc:spChg chg="mod">
            <ac:chgData name="Niklas Johansson" userId="508d6fafd68a2615" providerId="LiveId" clId="{41C560BB-B904-4D06-BF31-1BD8DF2B344A}" dt="2019-09-06T13:18:11.385" v="236" actId="313"/>
            <ac:spMkLst>
              <pc:docMk/>
              <pc:sldMasterMk cId="0" sldId="2147483648"/>
              <pc:sldLayoutMk cId="0" sldId="2147483656"/>
              <ac:spMk id="6" creationId="{00000000-0000-0000-0000-000000000000}"/>
            </ac:spMkLst>
          </pc:spChg>
        </pc:sldLayoutChg>
        <pc:sldLayoutChg chg="modSp">
          <pc:chgData name="Niklas Johansson" userId="508d6fafd68a2615" providerId="LiveId" clId="{41C560BB-B904-4D06-BF31-1BD8DF2B344A}" dt="2019-09-06T13:18:11.869" v="237" actId="313"/>
          <pc:sldLayoutMkLst>
            <pc:docMk/>
            <pc:sldMasterMk cId="0" sldId="2147483648"/>
            <pc:sldLayoutMk cId="0" sldId="2147483657"/>
          </pc:sldLayoutMkLst>
          <pc:spChg chg="mod">
            <ac:chgData name="Niklas Johansson" userId="508d6fafd68a2615" providerId="LiveId" clId="{41C560BB-B904-4D06-BF31-1BD8DF2B344A}" dt="2019-09-06T13:18:11.869" v="237" actId="313"/>
            <ac:spMkLst>
              <pc:docMk/>
              <pc:sldMasterMk cId="0" sldId="2147483648"/>
              <pc:sldLayoutMk cId="0" sldId="2147483657"/>
              <ac:spMk id="6" creationId="{00000000-0000-0000-0000-000000000000}"/>
            </ac:spMkLst>
          </pc:spChg>
        </pc:sldLayoutChg>
        <pc:sldLayoutChg chg="modSp">
          <pc:chgData name="Niklas Johansson" userId="508d6fafd68a2615" providerId="LiveId" clId="{41C560BB-B904-4D06-BF31-1BD8DF2B344A}" dt="2019-09-06T13:18:12.405" v="238" actId="313"/>
          <pc:sldLayoutMkLst>
            <pc:docMk/>
            <pc:sldMasterMk cId="0" sldId="2147483648"/>
            <pc:sldLayoutMk cId="0" sldId="2147483658"/>
          </pc:sldLayoutMkLst>
          <pc:spChg chg="mod">
            <ac:chgData name="Niklas Johansson" userId="508d6fafd68a2615" providerId="LiveId" clId="{41C560BB-B904-4D06-BF31-1BD8DF2B344A}" dt="2019-09-06T13:18:12.405" v="238" actId="313"/>
            <ac:spMkLst>
              <pc:docMk/>
              <pc:sldMasterMk cId="0" sldId="2147483648"/>
              <pc:sldLayoutMk cId="0" sldId="2147483658"/>
              <ac:spMk id="11" creationId="{00000000-0000-0000-0000-000000000000}"/>
            </ac:spMkLst>
          </pc:spChg>
        </pc:sldLayoutChg>
        <pc:sldLayoutChg chg="modSp">
          <pc:chgData name="Niklas Johansson" userId="508d6fafd68a2615" providerId="LiveId" clId="{41C560BB-B904-4D06-BF31-1BD8DF2B344A}" dt="2019-09-06T13:18:12.908" v="239" actId="313"/>
          <pc:sldLayoutMkLst>
            <pc:docMk/>
            <pc:sldMasterMk cId="0" sldId="2147483648"/>
            <pc:sldLayoutMk cId="0" sldId="2147483659"/>
          </pc:sldLayoutMkLst>
          <pc:spChg chg="mod">
            <ac:chgData name="Niklas Johansson" userId="508d6fafd68a2615" providerId="LiveId" clId="{41C560BB-B904-4D06-BF31-1BD8DF2B344A}" dt="2019-09-06T13:18:12.908" v="239" actId="313"/>
            <ac:spMkLst>
              <pc:docMk/>
              <pc:sldMasterMk cId="0" sldId="2147483648"/>
              <pc:sldLayoutMk cId="0" sldId="2147483659"/>
              <ac:spMk id="5" creationId="{00000000-0000-0000-0000-000000000000}"/>
            </ac:spMkLst>
          </pc:spChg>
        </pc:sldLayoutChg>
        <pc:sldLayoutChg chg="modSp">
          <pc:chgData name="Niklas Johansson" userId="508d6fafd68a2615" providerId="LiveId" clId="{41C560BB-B904-4D06-BF31-1BD8DF2B344A}" dt="2019-09-04T07:49:44.129" v="222" actId="962"/>
          <pc:sldLayoutMkLst>
            <pc:docMk/>
            <pc:sldMasterMk cId="0" sldId="2147483648"/>
            <pc:sldLayoutMk cId="0" sldId="2147483660"/>
          </pc:sldLayoutMkLst>
          <pc:picChg chg="mod">
            <ac:chgData name="Niklas Johansson" userId="508d6fafd68a2615" providerId="LiveId" clId="{41C560BB-B904-4D06-BF31-1BD8DF2B344A}" dt="2019-09-04T07:49:44.129" v="222" actId="962"/>
            <ac:picMkLst>
              <pc:docMk/>
              <pc:sldMasterMk cId="0" sldId="2147483648"/>
              <pc:sldLayoutMk cId="0" sldId="2147483660"/>
              <ac:picMk id="6" creationId="{00000000-0000-0000-0000-000000000000}"/>
            </ac:picMkLst>
          </pc:picChg>
        </pc:sldLayoutChg>
        <pc:sldLayoutChg chg="modSp">
          <pc:chgData name="Niklas Johansson" userId="508d6fafd68a2615" providerId="LiveId" clId="{41C560BB-B904-4D06-BF31-1BD8DF2B344A}" dt="2019-09-06T13:18:08.493" v="231" actId="313"/>
          <pc:sldLayoutMkLst>
            <pc:docMk/>
            <pc:sldMasterMk cId="0" sldId="2147483648"/>
            <pc:sldLayoutMk cId="3785783036" sldId="2147483663"/>
          </pc:sldLayoutMkLst>
          <pc:spChg chg="mod">
            <ac:chgData name="Niklas Johansson" userId="508d6fafd68a2615" providerId="LiveId" clId="{41C560BB-B904-4D06-BF31-1BD8DF2B344A}" dt="2019-09-06T13:18:08.493" v="231" actId="313"/>
            <ac:spMkLst>
              <pc:docMk/>
              <pc:sldMasterMk cId="0" sldId="2147483648"/>
              <pc:sldLayoutMk cId="3785783036" sldId="2147483663"/>
              <ac:spMk id="7" creationId="{00000000-0000-0000-0000-000000000000}"/>
            </ac:spMkLst>
          </pc:spChg>
        </pc:sldLayoutChg>
        <pc:sldLayoutChg chg="addSp delSp modSp">
          <pc:chgData name="Niklas Johansson" userId="508d6fafd68a2615" providerId="LiveId" clId="{41C560BB-B904-4D06-BF31-1BD8DF2B344A}" dt="2019-09-10T11:15:51.214" v="258" actId="14100"/>
          <pc:sldLayoutMkLst>
            <pc:docMk/>
            <pc:sldMasterMk cId="0" sldId="2147483648"/>
            <pc:sldLayoutMk cId="3188933023" sldId="2147483666"/>
          </pc:sldLayoutMkLst>
          <pc:spChg chg="add del">
            <ac:chgData name="Niklas Johansson" userId="508d6fafd68a2615" providerId="LiveId" clId="{41C560BB-B904-4D06-BF31-1BD8DF2B344A}" dt="2019-09-10T11:14:30.936" v="244" actId="11529"/>
            <ac:spMkLst>
              <pc:docMk/>
              <pc:sldMasterMk cId="0" sldId="2147483648"/>
              <pc:sldLayoutMk cId="3188933023" sldId="2147483666"/>
              <ac:spMk id="2" creationId="{90678122-922E-444A-92EB-698DFA3CEC46}"/>
            </ac:spMkLst>
          </pc:spChg>
          <pc:spChg chg="add mod">
            <ac:chgData name="Niklas Johansson" userId="508d6fafd68a2615" providerId="LiveId" clId="{41C560BB-B904-4D06-BF31-1BD8DF2B344A}" dt="2019-09-10T11:14:30.936" v="244" actId="11529"/>
            <ac:spMkLst>
              <pc:docMk/>
              <pc:sldMasterMk cId="0" sldId="2147483648"/>
              <pc:sldLayoutMk cId="3188933023" sldId="2147483666"/>
              <ac:spMk id="5" creationId="{A2BA9A23-32C2-4627-9291-1A43C4961BD8}"/>
            </ac:spMkLst>
          </pc:spChg>
          <pc:picChg chg="add mod ord">
            <ac:chgData name="Niklas Johansson" userId="508d6fafd68a2615" providerId="LiveId" clId="{41C560BB-B904-4D06-BF31-1BD8DF2B344A}" dt="2019-09-10T11:15:51.214" v="258" actId="14100"/>
            <ac:picMkLst>
              <pc:docMk/>
              <pc:sldMasterMk cId="0" sldId="2147483648"/>
              <pc:sldLayoutMk cId="3188933023" sldId="2147483666"/>
              <ac:picMk id="7" creationId="{517B50C4-ADE2-4F23-931C-F02A6655D980}"/>
            </ac:picMkLst>
          </pc:picChg>
          <pc:picChg chg="mod">
            <ac:chgData name="Niklas Johansson" userId="508d6fafd68a2615" providerId="LiveId" clId="{41C560BB-B904-4D06-BF31-1BD8DF2B344A}" dt="2019-09-04T07:49:20.200" v="168" actId="1036"/>
            <ac:picMkLst>
              <pc:docMk/>
              <pc:sldMasterMk cId="0" sldId="2147483648"/>
              <pc:sldLayoutMk cId="3188933023" sldId="2147483666"/>
              <ac:picMk id="9" creationId="{00000000-0000-0000-0000-000000000000}"/>
            </ac:picMkLst>
          </pc:picChg>
        </pc:sldLayoutChg>
        <pc:sldLayoutChg chg="modSp">
          <pc:chgData name="Niklas Johansson" userId="508d6fafd68a2615" providerId="LiveId" clId="{41C560BB-B904-4D06-BF31-1BD8DF2B344A}" dt="2019-09-06T13:18:09.742" v="233" actId="313"/>
          <pc:sldLayoutMkLst>
            <pc:docMk/>
            <pc:sldMasterMk cId="0" sldId="2147483648"/>
            <pc:sldLayoutMk cId="1126950965" sldId="2147483672"/>
          </pc:sldLayoutMkLst>
          <pc:spChg chg="mod">
            <ac:chgData name="Niklas Johansson" userId="508d6fafd68a2615" providerId="LiveId" clId="{41C560BB-B904-4D06-BF31-1BD8DF2B344A}" dt="2019-09-06T13:18:09.742" v="233" actId="313"/>
            <ac:spMkLst>
              <pc:docMk/>
              <pc:sldMasterMk cId="0" sldId="2147483648"/>
              <pc:sldLayoutMk cId="1126950965" sldId="2147483672"/>
              <ac:spMk id="14"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kalkylblad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kalkylblad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2.xml"/><Relationship Id="rId4" Type="http://schemas.openxmlformats.org/officeDocument/2006/relationships/package" Target="../embeddings/Microsoft_Excel-kalkylblad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047569803516028E-2"/>
          <c:y val="0.1271186440677966"/>
          <c:w val="0.70837642192347461"/>
          <c:h val="0.80338983050847457"/>
        </c:manualLayout>
      </c:layout>
      <c:barChart>
        <c:barDir val="col"/>
        <c:grouping val="clustered"/>
        <c:varyColors val="0"/>
        <c:ser>
          <c:idx val="1"/>
          <c:order val="0"/>
          <c:tx>
            <c:strRef>
              <c:f>'Beviljade timmar'!$A$1</c:f>
              <c:strCache>
                <c:ptCount val="1"/>
                <c:pt idx="0">
                  <c:v>Vht 515 hemtjänst -beviljade timmar inkl. avdrag för ej utförda timmar 2019</c:v>
                </c:pt>
              </c:strCache>
            </c:strRef>
          </c:tx>
          <c:spPr>
            <a:solidFill>
              <a:srgbClr val="FFFF99"/>
            </a:solidFill>
            <a:ln w="12700">
              <a:solidFill>
                <a:srgbClr val="000000"/>
              </a:solidFill>
              <a:prstDash val="solid"/>
            </a:ln>
          </c:spPr>
          <c:invertIfNegative val="0"/>
          <c:dLbls>
            <c:spPr>
              <a:noFill/>
              <a:ln w="25400">
                <a:noFill/>
              </a:ln>
            </c:spPr>
            <c:txPr>
              <a:bodyPr/>
              <a:lstStyle/>
              <a:p>
                <a:pPr>
                  <a:defRPr sz="1000" b="1" i="0" u="none" strike="noStrike" baseline="0">
                    <a:solidFill>
                      <a:srgbClr val="000000"/>
                    </a:solidFill>
                    <a:latin typeface="Times New Roman"/>
                    <a:ea typeface="Times New Roman"/>
                    <a:cs typeface="Times New Roman"/>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'Beviljade timmar fg år'!$C$3:$N$3</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'Beviljade timmar'!$C$11:$N$11</c:f>
              <c:numCache>
                <c:formatCode>#,##0</c:formatCode>
                <c:ptCount val="12"/>
                <c:pt idx="0">
                  <c:v>9863</c:v>
                </c:pt>
                <c:pt idx="1">
                  <c:v>9685</c:v>
                </c:pt>
                <c:pt idx="2">
                  <c:v>9480</c:v>
                </c:pt>
                <c:pt idx="3">
                  <c:v>9396</c:v>
                </c:pt>
                <c:pt idx="4">
                  <c:v>9510</c:v>
                </c:pt>
                <c:pt idx="5">
                  <c:v>9083</c:v>
                </c:pt>
                <c:pt idx="6">
                  <c:v>9253</c:v>
                </c:pt>
                <c:pt idx="7">
                  <c:v>9330</c:v>
                </c:pt>
                <c:pt idx="8">
                  <c:v>8966</c:v>
                </c:pt>
                <c:pt idx="9">
                  <c:v>9002</c:v>
                </c:pt>
                <c:pt idx="10">
                  <c:v>8930</c:v>
                </c:pt>
                <c:pt idx="11">
                  <c:v>8956</c:v>
                </c:pt>
              </c:numCache>
            </c:numRef>
          </c:val>
        </c:ser>
        <c:ser>
          <c:idx val="0"/>
          <c:order val="1"/>
          <c:tx>
            <c:strRef>
              <c:f>'Antal personer'!$A$1</c:f>
              <c:strCache>
                <c:ptCount val="1"/>
                <c:pt idx="0">
                  <c:v>Vht 515 hemtjänst -Antal personer 2019</c:v>
                </c:pt>
              </c:strCache>
            </c:strRef>
          </c:tx>
          <c:spPr>
            <a:solidFill>
              <a:srgbClr val="9999FF"/>
            </a:solidFill>
            <a:ln w="12700">
              <a:solidFill>
                <a:srgbClr val="000000"/>
              </a:solidFill>
              <a:prstDash val="solid"/>
            </a:ln>
          </c:spPr>
          <c:invertIfNegative val="0"/>
          <c:dLbls>
            <c:spPr>
              <a:noFill/>
              <a:ln w="25400">
                <a:noFill/>
              </a:ln>
            </c:spPr>
            <c:txPr>
              <a:bodyPr/>
              <a:lstStyle/>
              <a:p>
                <a:pPr>
                  <a:defRPr sz="1000" b="0" i="0" u="none" strike="noStrike" baseline="0">
                    <a:solidFill>
                      <a:srgbClr val="000000"/>
                    </a:solidFill>
                    <a:latin typeface="Times New Roman"/>
                    <a:ea typeface="Times New Roman"/>
                    <a:cs typeface="Times New Roman"/>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'Beviljade timmar fg år'!$C$3:$N$3</c:f>
              <c:strCache>
                <c:ptCount val="12"/>
                <c:pt idx="0">
                  <c:v>jan</c:v>
                </c:pt>
                <c:pt idx="1">
                  <c:v>feb</c:v>
                </c:pt>
                <c:pt idx="2">
                  <c:v>mar</c:v>
                </c:pt>
                <c:pt idx="3">
                  <c:v>apr</c:v>
                </c:pt>
                <c:pt idx="4">
                  <c:v>maj</c:v>
                </c:pt>
                <c:pt idx="5">
                  <c:v>jun</c:v>
                </c:pt>
                <c:pt idx="6">
                  <c:v>jul</c:v>
                </c:pt>
                <c:pt idx="7">
                  <c:v>aug</c:v>
                </c:pt>
                <c:pt idx="8">
                  <c:v>sep</c:v>
                </c:pt>
                <c:pt idx="9">
                  <c:v>okt</c:v>
                </c:pt>
                <c:pt idx="10">
                  <c:v>nov</c:v>
                </c:pt>
                <c:pt idx="11">
                  <c:v>dec</c:v>
                </c:pt>
              </c:strCache>
            </c:strRef>
          </c:cat>
          <c:val>
            <c:numRef>
              <c:f>'Antal personer'!$C$10:$N$10</c:f>
              <c:numCache>
                <c:formatCode>#,##0</c:formatCode>
                <c:ptCount val="12"/>
                <c:pt idx="0">
                  <c:v>562</c:v>
                </c:pt>
                <c:pt idx="1">
                  <c:v>570</c:v>
                </c:pt>
                <c:pt idx="2">
                  <c:v>573</c:v>
                </c:pt>
                <c:pt idx="3">
                  <c:v>569</c:v>
                </c:pt>
                <c:pt idx="4">
                  <c:v>577</c:v>
                </c:pt>
                <c:pt idx="5">
                  <c:v>582</c:v>
                </c:pt>
                <c:pt idx="6">
                  <c:v>587</c:v>
                </c:pt>
                <c:pt idx="7">
                  <c:v>582</c:v>
                </c:pt>
                <c:pt idx="8">
                  <c:v>571</c:v>
                </c:pt>
                <c:pt idx="9">
                  <c:v>565</c:v>
                </c:pt>
                <c:pt idx="10">
                  <c:v>572</c:v>
                </c:pt>
                <c:pt idx="11">
                  <c:v>558</c:v>
                </c:pt>
              </c:numCache>
            </c:numRef>
          </c:val>
        </c:ser>
        <c:dLbls>
          <c:showLegendKey val="0"/>
          <c:showVal val="0"/>
          <c:showCatName val="0"/>
          <c:showSerName val="0"/>
          <c:showPercent val="0"/>
          <c:showBubbleSize val="0"/>
        </c:dLbls>
        <c:gapWidth val="150"/>
        <c:axId val="492696728"/>
        <c:axId val="492692808"/>
      </c:barChart>
      <c:lineChart>
        <c:grouping val="standard"/>
        <c:varyColors val="0"/>
        <c:ser>
          <c:idx val="2"/>
          <c:order val="2"/>
          <c:tx>
            <c:v>Budget 2019 11 000 timmar</c:v>
          </c:tx>
          <c:spPr>
            <a:ln w="25400">
              <a:solidFill>
                <a:srgbClr val="FF0000"/>
              </a:solidFill>
              <a:prstDash val="solid"/>
            </a:ln>
          </c:spPr>
          <c:marker>
            <c:symbol val="triangle"/>
            <c:size val="7"/>
            <c:spPr>
              <a:solidFill>
                <a:srgbClr val="FFFF00"/>
              </a:solidFill>
              <a:ln>
                <a:solidFill>
                  <a:srgbClr val="FFFF00"/>
                </a:solidFill>
                <a:prstDash val="solid"/>
              </a:ln>
            </c:spPr>
          </c:marker>
          <c:val>
            <c:numRef>
              <c:f>'Beviljade timmar'!$C$13:$N$13</c:f>
              <c:numCache>
                <c:formatCode>General</c:formatCode>
                <c:ptCount val="12"/>
                <c:pt idx="0">
                  <c:v>11000</c:v>
                </c:pt>
                <c:pt idx="1">
                  <c:v>11000</c:v>
                </c:pt>
                <c:pt idx="2">
                  <c:v>11000</c:v>
                </c:pt>
                <c:pt idx="3">
                  <c:v>11000</c:v>
                </c:pt>
                <c:pt idx="4">
                  <c:v>11000</c:v>
                </c:pt>
                <c:pt idx="5">
                  <c:v>11000</c:v>
                </c:pt>
                <c:pt idx="6">
                  <c:v>11000</c:v>
                </c:pt>
                <c:pt idx="7">
                  <c:v>11000</c:v>
                </c:pt>
                <c:pt idx="8">
                  <c:v>11000</c:v>
                </c:pt>
                <c:pt idx="9">
                  <c:v>11000</c:v>
                </c:pt>
                <c:pt idx="10">
                  <c:v>11000</c:v>
                </c:pt>
                <c:pt idx="11">
                  <c:v>11000</c:v>
                </c:pt>
              </c:numCache>
            </c:numRef>
          </c:val>
          <c:smooth val="0"/>
        </c:ser>
        <c:ser>
          <c:idx val="3"/>
          <c:order val="3"/>
          <c:tx>
            <c:v>Beviljade timmar 2018</c:v>
          </c:tx>
          <c:spPr>
            <a:ln w="25400">
              <a:solidFill>
                <a:srgbClr val="339966"/>
              </a:solidFill>
              <a:prstDash val="solid"/>
            </a:ln>
          </c:spPr>
          <c:marker>
            <c:symbol val="x"/>
            <c:size val="7"/>
            <c:spPr>
              <a:noFill/>
              <a:ln>
                <a:solidFill>
                  <a:srgbClr val="339966"/>
                </a:solidFill>
                <a:prstDash val="solid"/>
              </a:ln>
            </c:spPr>
          </c:marker>
          <c:dLbls>
            <c:spPr>
              <a:noFill/>
              <a:ln w="25400">
                <a:noFill/>
              </a:ln>
            </c:spPr>
            <c:txPr>
              <a:bodyPr/>
              <a:lstStyle/>
              <a:p>
                <a:pPr>
                  <a:defRPr sz="1000" b="0" i="1" u="none" strike="noStrike" baseline="0">
                    <a:solidFill>
                      <a:srgbClr val="008000"/>
                    </a:solidFill>
                    <a:latin typeface="Arial"/>
                    <a:ea typeface="Arial"/>
                    <a:cs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'Beviljade timmar fg år'!$C$11:$N$11</c:f>
              <c:numCache>
                <c:formatCode>#,##0</c:formatCode>
                <c:ptCount val="12"/>
                <c:pt idx="0">
                  <c:v>9994</c:v>
                </c:pt>
                <c:pt idx="1">
                  <c:v>10219</c:v>
                </c:pt>
                <c:pt idx="2">
                  <c:v>10538</c:v>
                </c:pt>
                <c:pt idx="3">
                  <c:v>10619</c:v>
                </c:pt>
                <c:pt idx="4">
                  <c:v>10607</c:v>
                </c:pt>
                <c:pt idx="5">
                  <c:v>10417</c:v>
                </c:pt>
                <c:pt idx="6">
                  <c:v>10717</c:v>
                </c:pt>
                <c:pt idx="7">
                  <c:v>10797</c:v>
                </c:pt>
                <c:pt idx="8">
                  <c:v>10762</c:v>
                </c:pt>
                <c:pt idx="9">
                  <c:v>10284</c:v>
                </c:pt>
                <c:pt idx="10">
                  <c:v>9979</c:v>
                </c:pt>
                <c:pt idx="11">
                  <c:v>9663</c:v>
                </c:pt>
              </c:numCache>
            </c:numRef>
          </c:val>
          <c:smooth val="0"/>
        </c:ser>
        <c:dLbls>
          <c:showLegendKey val="0"/>
          <c:showVal val="0"/>
          <c:showCatName val="0"/>
          <c:showSerName val="0"/>
          <c:showPercent val="0"/>
          <c:showBubbleSize val="0"/>
        </c:dLbls>
        <c:marker val="1"/>
        <c:smooth val="0"/>
        <c:axId val="492697512"/>
        <c:axId val="492697904"/>
      </c:lineChart>
      <c:catAx>
        <c:axId val="492696728"/>
        <c:scaling>
          <c:orientation val="minMax"/>
        </c:scaling>
        <c:delete val="0"/>
        <c:axPos val="b"/>
        <c:numFmt formatCode="General"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492692808"/>
        <c:crosses val="autoZero"/>
        <c:auto val="0"/>
        <c:lblAlgn val="ctr"/>
        <c:lblOffset val="100"/>
        <c:tickLblSkip val="1"/>
        <c:tickMarkSkip val="1"/>
        <c:noMultiLvlLbl val="0"/>
      </c:catAx>
      <c:valAx>
        <c:axId val="492692808"/>
        <c:scaling>
          <c:orientation val="minMax"/>
        </c:scaling>
        <c:delete val="0"/>
        <c:axPos val="l"/>
        <c:numFmt formatCode="#,##0"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492696728"/>
        <c:crosses val="autoZero"/>
        <c:crossBetween val="between"/>
      </c:valAx>
      <c:catAx>
        <c:axId val="492697512"/>
        <c:scaling>
          <c:orientation val="minMax"/>
        </c:scaling>
        <c:delete val="1"/>
        <c:axPos val="b"/>
        <c:majorTickMark val="out"/>
        <c:minorTickMark val="none"/>
        <c:tickLblPos val="nextTo"/>
        <c:crossAx val="492697904"/>
        <c:crosses val="autoZero"/>
        <c:auto val="0"/>
        <c:lblAlgn val="ctr"/>
        <c:lblOffset val="100"/>
        <c:noMultiLvlLbl val="0"/>
      </c:catAx>
      <c:valAx>
        <c:axId val="492697904"/>
        <c:scaling>
          <c:orientation val="minMax"/>
        </c:scaling>
        <c:delete val="1"/>
        <c:axPos val="l"/>
        <c:numFmt formatCode="General" sourceLinked="1"/>
        <c:majorTickMark val="out"/>
        <c:minorTickMark val="none"/>
        <c:tickLblPos val="nextTo"/>
        <c:crossAx val="492697512"/>
        <c:crosses val="autoZero"/>
        <c:crossBetween val="between"/>
      </c:valAx>
      <c:spPr>
        <a:solidFill>
          <a:srgbClr val="C0C0C0"/>
        </a:solidFill>
        <a:ln w="12700">
          <a:solidFill>
            <a:srgbClr val="FFFFFF"/>
          </a:solidFill>
          <a:prstDash val="solid"/>
        </a:ln>
      </c:spPr>
    </c:plotArea>
    <c:legend>
      <c:legendPos val="r"/>
      <c:layout>
        <c:manualLayout>
          <c:xMode val="edge"/>
          <c:yMode val="edge"/>
          <c:x val="0.78386619603584029"/>
          <c:y val="0.42268111908681677"/>
          <c:w val="0.21199576432256317"/>
          <c:h val="0.36271180163462208"/>
        </c:manualLayout>
      </c:layout>
      <c:overlay val="0"/>
      <c:spPr>
        <a:solidFill>
          <a:srgbClr val="FFFFFF"/>
        </a:solidFill>
        <a:ln w="3175">
          <a:solidFill>
            <a:srgbClr val="000000"/>
          </a:solidFill>
          <a:prstDash val="solid"/>
        </a:ln>
      </c:spPr>
      <c:txPr>
        <a:bodyPr/>
        <a:lstStyle/>
        <a:p>
          <a:pPr>
            <a:defRPr sz="595" b="0" i="0" u="none" strike="noStrike" baseline="0">
              <a:solidFill>
                <a:srgbClr val="000000"/>
              </a:solidFill>
              <a:latin typeface="Times New Roman"/>
              <a:ea typeface="Times New Roman"/>
              <a:cs typeface="Times New Roman"/>
            </a:defRPr>
          </a:pPr>
          <a:endParaRPr lang="sv-SE"/>
        </a:p>
      </c:txPr>
    </c:legend>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sv-S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047569803516028E-2"/>
          <c:y val="0.1271186440677966"/>
          <c:w val="0.70837643225631264"/>
          <c:h val="0.62700797796098517"/>
        </c:manualLayout>
      </c:layout>
      <c:lineChart>
        <c:grouping val="standard"/>
        <c:varyColors val="0"/>
        <c:ser>
          <c:idx val="2"/>
          <c:order val="0"/>
          <c:tx>
            <c:strRef>
              <c:f>'Arbetad tid'!$A$1</c:f>
              <c:strCache>
                <c:ptCount val="1"/>
                <c:pt idx="0">
                  <c:v>Arbetad tid </c:v>
                </c:pt>
              </c:strCache>
            </c:strRef>
          </c:tx>
          <c:spPr>
            <a:ln>
              <a:solidFill>
                <a:srgbClr val="FF0000"/>
              </a:solidFill>
            </a:ln>
          </c:spPr>
          <c:marker>
            <c:symbol val="none"/>
          </c:marker>
          <c:val>
            <c:numRef>
              <c:f>'Arbetad tid'!$C$10:$N$10</c:f>
              <c:numCache>
                <c:formatCode>#,##0</c:formatCode>
                <c:ptCount val="12"/>
                <c:pt idx="0">
                  <c:v>17854</c:v>
                </c:pt>
                <c:pt idx="1">
                  <c:v>18714</c:v>
                </c:pt>
                <c:pt idx="2">
                  <c:v>16476</c:v>
                </c:pt>
                <c:pt idx="3">
                  <c:v>17814</c:v>
                </c:pt>
                <c:pt idx="4">
                  <c:v>17561</c:v>
                </c:pt>
                <c:pt idx="5">
                  <c:v>17091</c:v>
                </c:pt>
                <c:pt idx="6">
                  <c:v>16276</c:v>
                </c:pt>
                <c:pt idx="7">
                  <c:v>16267</c:v>
                </c:pt>
                <c:pt idx="8">
                  <c:v>16334</c:v>
                </c:pt>
                <c:pt idx="9">
                  <c:v>15663</c:v>
                </c:pt>
                <c:pt idx="10">
                  <c:v>16230</c:v>
                </c:pt>
                <c:pt idx="11">
                  <c:v>15250</c:v>
                </c:pt>
              </c:numCache>
            </c:numRef>
          </c:val>
          <c:smooth val="0"/>
          <c:extLst/>
        </c:ser>
        <c:ser>
          <c:idx val="3"/>
          <c:order val="1"/>
          <c:tx>
            <c:strRef>
              <c:f>'Planerad tid inkl kringtid'!$A$1</c:f>
              <c:strCache>
                <c:ptCount val="1"/>
                <c:pt idx="0">
                  <c:v>Planerad tid inkl kringtid. </c:v>
                </c:pt>
              </c:strCache>
            </c:strRef>
          </c:tx>
          <c:spPr>
            <a:ln w="38100">
              <a:solidFill>
                <a:srgbClr val="339966"/>
              </a:solidFill>
              <a:prstDash val="solid"/>
            </a:ln>
          </c:spPr>
          <c:marker>
            <c:symbol val="none"/>
          </c:marker>
          <c:dPt>
            <c:idx val="0"/>
            <c:bubble3D val="0"/>
          </c:dPt>
          <c:dPt>
            <c:idx val="2"/>
            <c:bubble3D val="0"/>
          </c:dPt>
          <c:dPt>
            <c:idx val="4"/>
            <c:bubble3D val="0"/>
          </c:dPt>
          <c:val>
            <c:numRef>
              <c:f>'Planerad tid inkl kringtid'!$C$10:$N$10</c:f>
              <c:numCache>
                <c:formatCode>#,##0</c:formatCode>
                <c:ptCount val="12"/>
                <c:pt idx="0">
                  <c:v>17592</c:v>
                </c:pt>
                <c:pt idx="1">
                  <c:v>18103</c:v>
                </c:pt>
                <c:pt idx="2">
                  <c:v>15975</c:v>
                </c:pt>
                <c:pt idx="3">
                  <c:v>17277</c:v>
                </c:pt>
                <c:pt idx="4">
                  <c:v>16890</c:v>
                </c:pt>
                <c:pt idx="5">
                  <c:v>16626</c:v>
                </c:pt>
                <c:pt idx="6">
                  <c:v>15757</c:v>
                </c:pt>
                <c:pt idx="7">
                  <c:v>16229</c:v>
                </c:pt>
                <c:pt idx="8">
                  <c:v>16085</c:v>
                </c:pt>
                <c:pt idx="9">
                  <c:v>15576</c:v>
                </c:pt>
                <c:pt idx="10">
                  <c:v>16000</c:v>
                </c:pt>
                <c:pt idx="11">
                  <c:v>14980</c:v>
                </c:pt>
              </c:numCache>
            </c:numRef>
          </c:val>
          <c:smooth val="0"/>
          <c:extLst/>
        </c:ser>
        <c:ser>
          <c:idx val="4"/>
          <c:order val="2"/>
          <c:tx>
            <c:strRef>
              <c:f>'Beviljade tim inkl budg kringti'!$A$1</c:f>
              <c:strCache>
                <c:ptCount val="1"/>
                <c:pt idx="0">
                  <c:v>Beviljade timmar inkl budgeterad kringtid </c:v>
                </c:pt>
              </c:strCache>
            </c:strRef>
          </c:tx>
          <c:spPr>
            <a:ln>
              <a:solidFill>
                <a:srgbClr val="FFC000"/>
              </a:solidFill>
            </a:ln>
          </c:spPr>
          <c:marker>
            <c:symbol val="none"/>
          </c:marker>
          <c:dPt>
            <c:idx val="2"/>
            <c:bubble3D val="0"/>
          </c:dPt>
          <c:dPt>
            <c:idx val="4"/>
            <c:bubble3D val="0"/>
          </c:dPt>
          <c:val>
            <c:numRef>
              <c:f>'Beviljade tim inkl budg kringti'!$C$12:$N$12</c:f>
              <c:numCache>
                <c:formatCode>#,##0</c:formatCode>
                <c:ptCount val="12"/>
                <c:pt idx="0">
                  <c:v>17276</c:v>
                </c:pt>
                <c:pt idx="1">
                  <c:v>16881</c:v>
                </c:pt>
                <c:pt idx="2">
                  <c:v>14871</c:v>
                </c:pt>
                <c:pt idx="3">
                  <c:v>16135</c:v>
                </c:pt>
                <c:pt idx="4">
                  <c:v>16046</c:v>
                </c:pt>
                <c:pt idx="5">
                  <c:v>15421</c:v>
                </c:pt>
                <c:pt idx="6">
                  <c:v>15656</c:v>
                </c:pt>
                <c:pt idx="7">
                  <c:v>16356</c:v>
                </c:pt>
                <c:pt idx="8">
                  <c:v>15883</c:v>
                </c:pt>
                <c:pt idx="9">
                  <c:v>15335</c:v>
                </c:pt>
                <c:pt idx="10">
                  <c:v>15686</c:v>
                </c:pt>
                <c:pt idx="11">
                  <c:v>15265</c:v>
                </c:pt>
              </c:numCache>
            </c:numRef>
          </c:val>
          <c:smooth val="0"/>
          <c:extLst/>
        </c:ser>
        <c:ser>
          <c:idx val="0"/>
          <c:order val="3"/>
          <c:tx>
            <c:strRef>
              <c:f>'Planerad tid hos brukare'!$A$1</c:f>
              <c:strCache>
                <c:ptCount val="1"/>
                <c:pt idx="0">
                  <c:v>Planerad tid hos brukare</c:v>
                </c:pt>
              </c:strCache>
            </c:strRef>
          </c:tx>
          <c:spPr>
            <a:ln>
              <a:solidFill>
                <a:srgbClr val="7030A0"/>
              </a:solidFill>
            </a:ln>
          </c:spPr>
          <c:marker>
            <c:symbol val="none"/>
          </c:marker>
          <c:dPt>
            <c:idx val="2"/>
            <c:bubble3D val="0"/>
          </c:dPt>
          <c:dPt>
            <c:idx val="4"/>
            <c:bubble3D val="0"/>
          </c:dPt>
          <c:cat>
            <c:strRef>
              <c:f>'Planerad tid inkl kringtid'!$C$3:$N$3</c:f>
              <c:strCache>
                <c:ptCount val="12"/>
                <c:pt idx="0">
                  <c:v>dec</c:v>
                </c:pt>
                <c:pt idx="1">
                  <c:v>jan</c:v>
                </c:pt>
                <c:pt idx="2">
                  <c:v>feb</c:v>
                </c:pt>
                <c:pt idx="3">
                  <c:v>mar</c:v>
                </c:pt>
                <c:pt idx="4">
                  <c:v>apr</c:v>
                </c:pt>
                <c:pt idx="5">
                  <c:v>maj</c:v>
                </c:pt>
                <c:pt idx="6">
                  <c:v>jun</c:v>
                </c:pt>
                <c:pt idx="7">
                  <c:v>jul</c:v>
                </c:pt>
                <c:pt idx="8">
                  <c:v>aug</c:v>
                </c:pt>
                <c:pt idx="9">
                  <c:v>sep</c:v>
                </c:pt>
                <c:pt idx="10">
                  <c:v>okt</c:v>
                </c:pt>
                <c:pt idx="11">
                  <c:v>nov</c:v>
                </c:pt>
              </c:strCache>
            </c:strRef>
          </c:cat>
          <c:val>
            <c:numRef>
              <c:f>'Planerad tid hos brukare'!$C$10:$N$10</c:f>
              <c:numCache>
                <c:formatCode>#,##0</c:formatCode>
                <c:ptCount val="12"/>
                <c:pt idx="0">
                  <c:v>10732</c:v>
                </c:pt>
                <c:pt idx="1">
                  <c:v>10796</c:v>
                </c:pt>
                <c:pt idx="2">
                  <c:v>9775</c:v>
                </c:pt>
                <c:pt idx="3">
                  <c:v>10601</c:v>
                </c:pt>
                <c:pt idx="4">
                  <c:v>10462</c:v>
                </c:pt>
                <c:pt idx="5">
                  <c:v>10440</c:v>
                </c:pt>
                <c:pt idx="6">
                  <c:v>10072</c:v>
                </c:pt>
                <c:pt idx="7">
                  <c:v>10595</c:v>
                </c:pt>
                <c:pt idx="8">
                  <c:v>10373</c:v>
                </c:pt>
                <c:pt idx="9">
                  <c:v>9968</c:v>
                </c:pt>
                <c:pt idx="10">
                  <c:v>9678</c:v>
                </c:pt>
                <c:pt idx="11">
                  <c:v>9251</c:v>
                </c:pt>
              </c:numCache>
            </c:numRef>
          </c:val>
          <c:smooth val="0"/>
          <c:extLst/>
        </c:ser>
        <c:ser>
          <c:idx val="1"/>
          <c:order val="4"/>
          <c:tx>
            <c:strRef>
              <c:f>'Beviljade timmar'!$A$1</c:f>
              <c:strCache>
                <c:ptCount val="1"/>
                <c:pt idx="0">
                  <c:v>Beviljade timmar inkl delegeringar och avdrag för ej utförda timmar </c:v>
                </c:pt>
              </c:strCache>
            </c:strRef>
          </c:tx>
          <c:spPr>
            <a:ln>
              <a:solidFill>
                <a:srgbClr val="4A7EBB"/>
              </a:solidFill>
            </a:ln>
          </c:spPr>
          <c:marker>
            <c:symbol val="none"/>
          </c:marker>
          <c:dPt>
            <c:idx val="2"/>
            <c:bubble3D val="0"/>
          </c:dPt>
          <c:dPt>
            <c:idx val="4"/>
            <c:bubble3D val="0"/>
          </c:dPt>
          <c:cat>
            <c:strRef>
              <c:f>'Planerad tid inkl kringtid'!$C$3:$N$3</c:f>
              <c:strCache>
                <c:ptCount val="12"/>
                <c:pt idx="0">
                  <c:v>dec</c:v>
                </c:pt>
                <c:pt idx="1">
                  <c:v>jan</c:v>
                </c:pt>
                <c:pt idx="2">
                  <c:v>feb</c:v>
                </c:pt>
                <c:pt idx="3">
                  <c:v>mar</c:v>
                </c:pt>
                <c:pt idx="4">
                  <c:v>apr</c:v>
                </c:pt>
                <c:pt idx="5">
                  <c:v>maj</c:v>
                </c:pt>
                <c:pt idx="6">
                  <c:v>jun</c:v>
                </c:pt>
                <c:pt idx="7">
                  <c:v>jul</c:v>
                </c:pt>
                <c:pt idx="8">
                  <c:v>aug</c:v>
                </c:pt>
                <c:pt idx="9">
                  <c:v>sep</c:v>
                </c:pt>
                <c:pt idx="10">
                  <c:v>okt</c:v>
                </c:pt>
                <c:pt idx="11">
                  <c:v>nov</c:v>
                </c:pt>
              </c:strCache>
            </c:strRef>
          </c:cat>
          <c:val>
            <c:numRef>
              <c:f>'Beviljade timmar'!$C$10:$N$10</c:f>
              <c:numCache>
                <c:formatCode>#,##0</c:formatCode>
                <c:ptCount val="12"/>
                <c:pt idx="0">
                  <c:v>11550</c:v>
                </c:pt>
                <c:pt idx="1">
                  <c:v>11287</c:v>
                </c:pt>
                <c:pt idx="2">
                  <c:v>9948</c:v>
                </c:pt>
                <c:pt idx="3">
                  <c:v>10808</c:v>
                </c:pt>
                <c:pt idx="4">
                  <c:v>10735</c:v>
                </c:pt>
                <c:pt idx="5">
                  <c:v>10299</c:v>
                </c:pt>
                <c:pt idx="6">
                  <c:v>10460</c:v>
                </c:pt>
                <c:pt idx="7">
                  <c:v>10922</c:v>
                </c:pt>
                <c:pt idx="8">
                  <c:v>10620</c:v>
                </c:pt>
                <c:pt idx="9">
                  <c:v>10266</c:v>
                </c:pt>
                <c:pt idx="10">
                  <c:v>10499</c:v>
                </c:pt>
                <c:pt idx="11">
                  <c:v>9948</c:v>
                </c:pt>
              </c:numCache>
            </c:numRef>
          </c:val>
          <c:smooth val="0"/>
          <c:extLst/>
        </c:ser>
        <c:dLbls>
          <c:showLegendKey val="0"/>
          <c:showVal val="0"/>
          <c:showCatName val="0"/>
          <c:showSerName val="0"/>
          <c:showPercent val="0"/>
          <c:showBubbleSize val="0"/>
        </c:dLbls>
        <c:smooth val="0"/>
        <c:axId val="491639024"/>
        <c:axId val="620000704"/>
      </c:lineChart>
      <c:catAx>
        <c:axId val="491639024"/>
        <c:scaling>
          <c:orientation val="minMax"/>
        </c:scaling>
        <c:delete val="0"/>
        <c:axPos val="b"/>
        <c:numFmt formatCode="General"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620000704"/>
        <c:crosses val="autoZero"/>
        <c:auto val="0"/>
        <c:lblAlgn val="ctr"/>
        <c:lblOffset val="100"/>
        <c:noMultiLvlLbl val="0"/>
      </c:catAx>
      <c:valAx>
        <c:axId val="620000704"/>
        <c:scaling>
          <c:orientation val="minMax"/>
          <c:min val="9000"/>
        </c:scaling>
        <c:delete val="0"/>
        <c:axPos val="l"/>
        <c:majorGridlines/>
        <c:numFmt formatCode="#,##0"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491639024"/>
        <c:crosses val="autoZero"/>
        <c:crossBetween val="between"/>
      </c:valAx>
    </c:plotArea>
    <c:legend>
      <c:legendPos val="r"/>
      <c:layout>
        <c:manualLayout>
          <c:xMode val="edge"/>
          <c:yMode val="edge"/>
          <c:x val="0.80640499592723325"/>
          <c:y val="0.20938795010174291"/>
          <c:w val="0.19359504053720275"/>
          <c:h val="0.44101292893943811"/>
        </c:manualLayout>
      </c:layout>
      <c:overlay val="0"/>
      <c:spPr>
        <a:solidFill>
          <a:srgbClr val="FFFFFF"/>
        </a:solidFill>
        <a:ln w="3175">
          <a:solidFill>
            <a:srgbClr val="000000"/>
          </a:solidFill>
          <a:prstDash val="solid"/>
        </a:ln>
      </c:spPr>
      <c:txPr>
        <a:bodyPr/>
        <a:lstStyle/>
        <a:p>
          <a:pPr>
            <a:defRPr sz="775" b="0" i="0" u="none" strike="noStrike" baseline="0">
              <a:solidFill>
                <a:srgbClr val="000000"/>
              </a:solidFill>
              <a:latin typeface="Times New Roman"/>
              <a:ea typeface="Times New Roman"/>
              <a:cs typeface="Times New Roman"/>
            </a:defRPr>
          </a:pPr>
          <a:endParaRPr lang="sv-SE"/>
        </a:p>
      </c:txPr>
    </c:legend>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sv-SE"/>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'Timmar inkl delegering'!$A$4</c:f>
              <c:strCache>
                <c:ptCount val="1"/>
                <c:pt idx="0">
                  <c:v>Beviljade timmar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'Timmar inkl delegering'!$B$3:$J$3</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'Timmar inkl delegering'!$B$4:$J$4</c:f>
              <c:numCache>
                <c:formatCode>#,##0</c:formatCode>
                <c:ptCount val="9"/>
                <c:pt idx="0">
                  <c:v>11774.833333333334</c:v>
                </c:pt>
                <c:pt idx="1">
                  <c:v>12227.25</c:v>
                </c:pt>
                <c:pt idx="2">
                  <c:v>9802.3333333333339</c:v>
                </c:pt>
                <c:pt idx="3">
                  <c:v>10412.666666666666</c:v>
                </c:pt>
                <c:pt idx="4">
                  <c:v>10135.083333333334</c:v>
                </c:pt>
                <c:pt idx="5">
                  <c:v>10526.25</c:v>
                </c:pt>
                <c:pt idx="6">
                  <c:v>10773.083333333334</c:v>
                </c:pt>
                <c:pt idx="7">
                  <c:v>10380.333333333334</c:v>
                </c:pt>
                <c:pt idx="8">
                  <c:v>9287.75</c:v>
                </c:pt>
              </c:numCache>
            </c:numRef>
          </c:val>
        </c:ser>
        <c:ser>
          <c:idx val="1"/>
          <c:order val="1"/>
          <c:tx>
            <c:strRef>
              <c:f>'Timmar inkl delegering'!$A$5</c:f>
              <c:strCache>
                <c:ptCount val="1"/>
                <c:pt idx="0">
                  <c:v>Delegerade timmar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'Timmar inkl delegering'!$B$3:$J$3</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'Timmar inkl delegering'!$B$5:$J$5</c:f>
              <c:numCache>
                <c:formatCode>#,##0</c:formatCode>
                <c:ptCount val="9"/>
                <c:pt idx="0">
                  <c:v>262.66666666666669</c:v>
                </c:pt>
                <c:pt idx="1">
                  <c:v>367.33333333333331</c:v>
                </c:pt>
                <c:pt idx="2">
                  <c:v>422.33333333333331</c:v>
                </c:pt>
                <c:pt idx="3">
                  <c:v>508.08333333333331</c:v>
                </c:pt>
                <c:pt idx="4">
                  <c:v>407.25</c:v>
                </c:pt>
                <c:pt idx="5">
                  <c:v>522</c:v>
                </c:pt>
                <c:pt idx="6" formatCode="General">
                  <c:v>878</c:v>
                </c:pt>
                <c:pt idx="7">
                  <c:v>1465.8333333333333</c:v>
                </c:pt>
                <c:pt idx="8">
                  <c:v>930.25</c:v>
                </c:pt>
              </c:numCache>
            </c:numRef>
          </c:val>
        </c:ser>
        <c:dLbls>
          <c:showLegendKey val="0"/>
          <c:showVal val="0"/>
          <c:showCatName val="0"/>
          <c:showSerName val="0"/>
          <c:showPercent val="0"/>
          <c:showBubbleSize val="0"/>
        </c:dLbls>
        <c:gapWidth val="150"/>
        <c:overlap val="100"/>
        <c:axId val="620001488"/>
        <c:axId val="620002272"/>
      </c:barChart>
      <c:catAx>
        <c:axId val="620001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620002272"/>
        <c:crosses val="autoZero"/>
        <c:auto val="1"/>
        <c:lblAlgn val="ctr"/>
        <c:lblOffset val="100"/>
        <c:noMultiLvlLbl val="0"/>
      </c:catAx>
      <c:valAx>
        <c:axId val="620002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v-SE"/>
          </a:p>
        </c:txPr>
        <c:crossAx val="620001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0.06667</cdr:x>
      <cdr:y>0.87437</cdr:y>
    </cdr:from>
    <cdr:to>
      <cdr:x>0.75172</cdr:x>
      <cdr:y>0.96231</cdr:y>
    </cdr:to>
    <cdr:sp macro="" textlink="">
      <cdr:nvSpPr>
        <cdr:cNvPr id="3" name="textruta 2"/>
        <cdr:cNvSpPr txBox="1"/>
      </cdr:nvSpPr>
      <cdr:spPr>
        <a:xfrm xmlns:a="http://schemas.openxmlformats.org/drawingml/2006/main">
          <a:off x="613833" y="4910667"/>
          <a:ext cx="6307667" cy="4938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sv-SE" sz="1100"/>
        </a:p>
      </cdr:txBody>
    </cdr:sp>
  </cdr:relSizeAnchor>
  <cdr:relSizeAnchor xmlns:cdr="http://schemas.openxmlformats.org/drawingml/2006/chartDrawing">
    <cdr:from>
      <cdr:x>0.06667</cdr:x>
      <cdr:y>0.84171</cdr:y>
    </cdr:from>
    <cdr:to>
      <cdr:x>0.77931</cdr:x>
      <cdr:y>0.94975</cdr:y>
    </cdr:to>
    <cdr:sp macro="" textlink="">
      <cdr:nvSpPr>
        <cdr:cNvPr id="4" name="textruta 3"/>
        <cdr:cNvSpPr txBox="1"/>
      </cdr:nvSpPr>
      <cdr:spPr>
        <a:xfrm xmlns:a="http://schemas.openxmlformats.org/drawingml/2006/main">
          <a:off x="613833" y="4727222"/>
          <a:ext cx="6561667" cy="6067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v-SE" sz="1100" baseline="0" dirty="0"/>
            <a:t>Budgeterad brukartid (genomsnitt samtliga grupper): 67%   </a:t>
          </a:r>
        </a:p>
        <a:p xmlns:a="http://schemas.openxmlformats.org/drawingml/2006/main">
          <a:r>
            <a:rPr lang="sv-SE" sz="1100" baseline="0" dirty="0"/>
            <a:t>Beviljad brukartid i förhållande till arbetad tid:  63</a:t>
          </a:r>
          <a:r>
            <a:rPr lang="sv-SE" sz="1100" baseline="0" dirty="0" smtClean="0"/>
            <a:t>%</a:t>
          </a:r>
          <a:endParaRPr lang="sv-SE" sz="1100" baseline="0" dirty="0"/>
        </a:p>
      </cdr:txBody>
    </cdr:sp>
  </cdr:relSizeAnchor>
</c:userShapes>
</file>

<file path=ppt/drawings/drawing2.xml><?xml version="1.0" encoding="utf-8"?>
<c:userShapes xmlns:c="http://schemas.openxmlformats.org/drawingml/2006/chart">
  <cdr:relSizeAnchor xmlns:cdr="http://schemas.openxmlformats.org/drawingml/2006/chartDrawing">
    <cdr:from>
      <cdr:x>0.89093</cdr:x>
      <cdr:y>0.16531</cdr:y>
    </cdr:from>
    <cdr:to>
      <cdr:x>0.9828</cdr:x>
      <cdr:y>0.236</cdr:y>
    </cdr:to>
    <cdr:sp macro="" textlink="">
      <cdr:nvSpPr>
        <cdr:cNvPr id="2" name="Rektangel 1"/>
        <cdr:cNvSpPr/>
      </cdr:nvSpPr>
      <cdr:spPr>
        <a:xfrm xmlns:a="http://schemas.openxmlformats.org/drawingml/2006/main">
          <a:off x="9775981" y="748176"/>
          <a:ext cx="1008112" cy="31995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sv-SE" sz="1400" b="1" dirty="0" smtClean="0">
              <a:solidFill>
                <a:schemeClr val="tx1"/>
              </a:solidFill>
              <a:latin typeface="Overpass" panose="00000500000000000000" pitchFamily="2" charset="0"/>
            </a:rPr>
            <a:t>10218</a:t>
          </a:r>
          <a:endParaRPr lang="sv-SE" sz="1400" b="1" dirty="0">
            <a:solidFill>
              <a:schemeClr val="tx1"/>
            </a:solidFill>
            <a:latin typeface="Overpass" panose="00000500000000000000" pitchFamily="2" charset="0"/>
          </a:endParaRPr>
        </a:p>
      </cdr:txBody>
    </cdr:sp>
  </cdr:relSizeAnchor>
  <cdr:relSizeAnchor xmlns:cdr="http://schemas.openxmlformats.org/drawingml/2006/chartDrawing">
    <cdr:from>
      <cdr:x>0.57875</cdr:x>
      <cdr:y>0.12564</cdr:y>
    </cdr:from>
    <cdr:to>
      <cdr:x>0.67062</cdr:x>
      <cdr:y>0.19634</cdr:y>
    </cdr:to>
    <cdr:sp macro="" textlink="">
      <cdr:nvSpPr>
        <cdr:cNvPr id="3" name="Rektangel 2"/>
        <cdr:cNvSpPr/>
      </cdr:nvSpPr>
      <cdr:spPr>
        <a:xfrm xmlns:a="http://schemas.openxmlformats.org/drawingml/2006/main">
          <a:off x="6350496" y="568660"/>
          <a:ext cx="1008112" cy="31995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sv-SE" sz="1400" b="1" dirty="0" smtClean="0">
              <a:solidFill>
                <a:schemeClr val="tx1"/>
              </a:solidFill>
              <a:latin typeface="Overpass" panose="00000500000000000000" pitchFamily="2" charset="0"/>
            </a:rPr>
            <a:t>11048</a:t>
          </a:r>
          <a:endParaRPr lang="sv-SE" sz="1400" b="1" dirty="0">
            <a:solidFill>
              <a:schemeClr val="tx1"/>
            </a:solidFill>
            <a:latin typeface="Overpass" panose="00000500000000000000" pitchFamily="2" charset="0"/>
          </a:endParaRPr>
        </a:p>
      </cdr:txBody>
    </cdr:sp>
  </cdr:relSizeAnchor>
  <cdr:relSizeAnchor xmlns:cdr="http://schemas.openxmlformats.org/drawingml/2006/chartDrawing">
    <cdr:from>
      <cdr:x>0.67719</cdr:x>
      <cdr:y>0.0845</cdr:y>
    </cdr:from>
    <cdr:to>
      <cdr:x>0.76906</cdr:x>
      <cdr:y>0.15519</cdr:y>
    </cdr:to>
    <cdr:sp macro="" textlink="">
      <cdr:nvSpPr>
        <cdr:cNvPr id="4" name="Rektangel 3"/>
        <cdr:cNvSpPr/>
      </cdr:nvSpPr>
      <cdr:spPr>
        <a:xfrm xmlns:a="http://schemas.openxmlformats.org/drawingml/2006/main">
          <a:off x="7430616" y="382422"/>
          <a:ext cx="1008112" cy="31995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sv-SE" sz="1400" b="1" dirty="0" smtClean="0">
              <a:solidFill>
                <a:schemeClr val="tx1"/>
              </a:solidFill>
              <a:latin typeface="Overpass" panose="00000500000000000000" pitchFamily="2" charset="0"/>
            </a:rPr>
            <a:t>11651</a:t>
          </a:r>
          <a:endParaRPr lang="sv-SE" sz="1400" b="1" dirty="0">
            <a:solidFill>
              <a:schemeClr val="tx1"/>
            </a:solidFill>
            <a:latin typeface="Overpass" panose="00000500000000000000" pitchFamily="2" charset="0"/>
          </a:endParaRPr>
        </a:p>
      </cdr:txBody>
    </cdr:sp>
  </cdr:relSizeAnchor>
  <cdr:relSizeAnchor xmlns:cdr="http://schemas.openxmlformats.org/drawingml/2006/chartDrawing">
    <cdr:from>
      <cdr:x>0.78218</cdr:x>
      <cdr:y>0.08165</cdr:y>
    </cdr:from>
    <cdr:to>
      <cdr:x>0.87406</cdr:x>
      <cdr:y>0.15234</cdr:y>
    </cdr:to>
    <cdr:sp macro="" textlink="">
      <cdr:nvSpPr>
        <cdr:cNvPr id="5" name="Rektangel 4"/>
        <cdr:cNvSpPr/>
      </cdr:nvSpPr>
      <cdr:spPr>
        <a:xfrm xmlns:a="http://schemas.openxmlformats.org/drawingml/2006/main">
          <a:off x="8582744" y="369543"/>
          <a:ext cx="1008112" cy="31995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sv-SE" sz="1400" b="1" dirty="0" smtClean="0">
              <a:solidFill>
                <a:schemeClr val="tx1"/>
              </a:solidFill>
              <a:latin typeface="Overpass" panose="00000500000000000000" pitchFamily="2" charset="0"/>
            </a:rPr>
            <a:t>11846</a:t>
          </a:r>
          <a:endParaRPr lang="sv-SE" sz="1400" b="1" dirty="0">
            <a:solidFill>
              <a:schemeClr val="tx1"/>
            </a:solidFill>
            <a:latin typeface="Overpass" panose="00000500000000000000" pitchFamily="2" charset="0"/>
          </a:endParaRPr>
        </a:p>
      </cdr:txBody>
    </cdr:sp>
  </cdr:relSizeAnchor>
  <cdr:relSizeAnchor xmlns:cdr="http://schemas.openxmlformats.org/drawingml/2006/chartDrawing">
    <cdr:from>
      <cdr:x>0.47375</cdr:x>
      <cdr:y>0.16542</cdr:y>
    </cdr:from>
    <cdr:to>
      <cdr:x>0.56562</cdr:x>
      <cdr:y>0.23611</cdr:y>
    </cdr:to>
    <cdr:sp macro="" textlink="">
      <cdr:nvSpPr>
        <cdr:cNvPr id="6" name="Rektangel 5"/>
        <cdr:cNvSpPr/>
      </cdr:nvSpPr>
      <cdr:spPr>
        <a:xfrm xmlns:a="http://schemas.openxmlformats.org/drawingml/2006/main">
          <a:off x="5198368" y="748680"/>
          <a:ext cx="1008112" cy="31995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sv-SE" sz="1400" b="1" kern="1200" dirty="0">
              <a:solidFill>
                <a:schemeClr val="tx1"/>
              </a:solidFill>
              <a:latin typeface="Overpass" panose="00000500000000000000" pitchFamily="2" charset="0"/>
            </a:rPr>
            <a:t>10542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9471DB-B463-4138-B557-DDCEE6EA1C90}" type="datetimeFigureOut">
              <a:rPr lang="sv-SE" smtClean="0"/>
              <a:pPr/>
              <a:t>2020-03-02</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8D18B-DEA0-4FA7-9201-3F2DF621C670}" type="slidenum">
              <a:rPr lang="sv-SE" smtClean="0"/>
              <a:pPr/>
              <a:t>‹#›</a:t>
            </a:fld>
            <a:endParaRPr lang="sv-SE"/>
          </a:p>
        </p:txBody>
      </p:sp>
    </p:spTree>
    <p:extLst>
      <p:ext uri="{BB962C8B-B14F-4D97-AF65-F5344CB8AC3E}">
        <p14:creationId xmlns:p14="http://schemas.microsoft.com/office/powerpoint/2010/main" val="370857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14621" y="446400"/>
            <a:ext cx="11025995" cy="2286000"/>
          </a:xfrm>
        </p:spPr>
        <p:txBody>
          <a:bodyPr lIns="0" tIns="0" rIns="0" bIns="0">
            <a:noAutofit/>
          </a:bodyPr>
          <a:lstStyle>
            <a:lvl1pPr>
              <a:defRPr sz="8800" b="1">
                <a:solidFill>
                  <a:schemeClr val="accent1"/>
                </a:solidFill>
                <a:latin typeface="+mj-lt"/>
                <a:cs typeface="Arial" pitchFamily="34" charset="0"/>
              </a:defRPr>
            </a:lvl1pPr>
          </a:lstStyle>
          <a:p>
            <a:r>
              <a:rPr lang="sv-SE" dirty="0"/>
              <a:t>Klicka här för att ändra format</a:t>
            </a:r>
          </a:p>
        </p:txBody>
      </p:sp>
      <p:sp>
        <p:nvSpPr>
          <p:cNvPr id="3" name="Underrubrik 2"/>
          <p:cNvSpPr>
            <a:spLocks noGrp="1"/>
          </p:cNvSpPr>
          <p:nvPr>
            <p:ph type="subTitle" idx="1" hasCustomPrompt="1"/>
          </p:nvPr>
        </p:nvSpPr>
        <p:spPr>
          <a:xfrm>
            <a:off x="6661680" y="5894840"/>
            <a:ext cx="4978936" cy="792088"/>
          </a:xfrm>
        </p:spPr>
        <p:txBody>
          <a:bodyPr lIns="0" tIns="0" rIns="0" bIns="0" anchor="b">
            <a:normAutofit/>
          </a:bodyPr>
          <a:lstStyle>
            <a:lvl1pPr marL="0" indent="0" algn="r">
              <a:buNone/>
              <a:defRPr sz="2000" b="1">
                <a:solidFill>
                  <a:schemeClr val="accent2"/>
                </a:solidFill>
                <a:latin typeface="+mj-lt"/>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ange förvaltning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2" y="273050"/>
            <a:ext cx="4011084"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2020-03-02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2020-03-02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8" name="Platshållare för datum 7"/>
          <p:cNvSpPr>
            <a:spLocks noGrp="1"/>
          </p:cNvSpPr>
          <p:nvPr>
            <p:ph type="dt" sz="half" idx="10"/>
          </p:nvPr>
        </p:nvSpPr>
        <p:spPr/>
        <p:txBody>
          <a:bodyPr/>
          <a:lstStyle/>
          <a:p>
            <a:fld id="{BFE3BB34-F4F6-4146-A5F6-86629616186C}" type="datetime1">
              <a:rPr lang="sv-SE" smtClean="0"/>
              <a:t>2020-03-02</a:t>
            </a:fld>
            <a:endParaRPr lang="sv-SE" dirty="0"/>
          </a:p>
        </p:txBody>
      </p:sp>
      <p:sp>
        <p:nvSpPr>
          <p:cNvPr id="11" name="Platshållare för sidfot 10"/>
          <p:cNvSpPr>
            <a:spLocks noGrp="1"/>
          </p:cNvSpPr>
          <p:nvPr>
            <p:ph type="ftr" sz="quarter" idx="11"/>
          </p:nvPr>
        </p:nvSpPr>
        <p:spPr/>
        <p:txBody>
          <a:bodyPr/>
          <a:lstStyle>
            <a:lvl1pPr>
              <a:defRPr/>
            </a:lvl1pPr>
          </a:lstStyle>
          <a:p>
            <a:r>
              <a:rPr lang="sv-SE" dirty="0"/>
              <a:t>solvesborg.se</a:t>
            </a:r>
          </a:p>
        </p:txBody>
      </p:sp>
      <p:sp>
        <p:nvSpPr>
          <p:cNvPr id="12" name="Platshållare för bildnummer 11"/>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1"/>
            <a:ext cx="27432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609600" y="274641"/>
            <a:ext cx="80264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 generell bild">
    <p:bg>
      <p:bgRef idx="1001">
        <a:schemeClr val="bg1"/>
      </p:bgRef>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xmlns="" id="{517B50C4-ADE2-4F23-931C-F02A6655D980}"/>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3719" y="0"/>
            <a:ext cx="6096000" cy="6858000"/>
          </a:xfrm>
          <a:prstGeom prst="rect">
            <a:avLst/>
          </a:prstGeom>
        </p:spPr>
      </p:pic>
      <p:sp>
        <p:nvSpPr>
          <p:cNvPr id="3" name="Platshållare för innehåll 2"/>
          <p:cNvSpPr>
            <a:spLocks noGrp="1"/>
          </p:cNvSpPr>
          <p:nvPr>
            <p:ph idx="1" hasCustomPrompt="1"/>
          </p:nvPr>
        </p:nvSpPr>
        <p:spPr>
          <a:xfrm>
            <a:off x="614621" y="1485816"/>
            <a:ext cx="5223894" cy="4031416"/>
          </a:xfrm>
        </p:spPr>
        <p:txBody>
          <a:bodyPr/>
          <a:lstStyle>
            <a:lvl1pPr marL="0" indent="0">
              <a:buNone/>
              <a:defRPr sz="2400" b="0"/>
            </a:lvl1pPr>
            <a:lvl2pPr marL="0" indent="0">
              <a:buNone/>
              <a:defRPr b="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textruta 3">
            <a:extLst>
              <a:ext uri="{FF2B5EF4-FFF2-40B4-BE49-F238E27FC236}">
                <a16:creationId xmlns:a16="http://schemas.microsoft.com/office/drawing/2014/main" xmlns="" id="{2502E936-5FB2-4EA0-94E7-E4FAAC8F492A}"/>
              </a:ext>
            </a:extLst>
          </p:cNvPr>
          <p:cNvSpPr txBox="1"/>
          <p:nvPr userDrawn="1"/>
        </p:nvSpPr>
        <p:spPr>
          <a:xfrm flipH="1">
            <a:off x="614621" y="470152"/>
            <a:ext cx="5223894" cy="1015663"/>
          </a:xfrm>
          <a:prstGeom prst="rect">
            <a:avLst/>
          </a:prstGeom>
          <a:noFill/>
        </p:spPr>
        <p:txBody>
          <a:bodyPr wrap="square" rtlCol="0">
            <a:spAutoFit/>
          </a:bodyPr>
          <a:lstStyle/>
          <a:p>
            <a:r>
              <a:rPr lang="sv-SE" sz="6000" b="1" dirty="0">
                <a:solidFill>
                  <a:schemeClr val="accent2"/>
                </a:solidFill>
              </a:rPr>
              <a:t>Kontakt</a:t>
            </a:r>
          </a:p>
        </p:txBody>
      </p:sp>
      <p:sp>
        <p:nvSpPr>
          <p:cNvPr id="5" name="Platshållare för bild 4">
            <a:extLst>
              <a:ext uri="{FF2B5EF4-FFF2-40B4-BE49-F238E27FC236}">
                <a16:creationId xmlns:a16="http://schemas.microsoft.com/office/drawing/2014/main" xmlns="" id="{A2BA9A23-32C2-4627-9291-1A43C4961BD8}"/>
              </a:ext>
            </a:extLst>
          </p:cNvPr>
          <p:cNvSpPr>
            <a:spLocks noGrp="1"/>
          </p:cNvSpPr>
          <p:nvPr>
            <p:ph type="pic" sz="quarter" idx="10"/>
          </p:nvPr>
        </p:nvSpPr>
        <p:spPr>
          <a:xfrm>
            <a:off x="6096000" y="0"/>
            <a:ext cx="6096000" cy="68580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31889330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ta sida">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D1397134-C98B-4CCD-9A3D-D8F682F639F4}"/>
              </a:ext>
            </a:extLst>
          </p:cNvPr>
          <p:cNvSpPr>
            <a:spLocks noGrp="1"/>
          </p:cNvSpPr>
          <p:nvPr>
            <p:ph type="title"/>
          </p:nvPr>
        </p:nvSpPr>
        <p:spPr>
          <a:xfrm>
            <a:off x="609600" y="2204864"/>
            <a:ext cx="10972800" cy="1867644"/>
          </a:xfrm>
        </p:spPr>
        <p:txBody>
          <a:bodyPr>
            <a:noAutofit/>
          </a:bodyPr>
          <a:lstStyle>
            <a:lvl1pPr algn="ctr">
              <a:defRPr sz="9600">
                <a:solidFill>
                  <a:schemeClr val="accent1"/>
                </a:solidFill>
              </a:defRPr>
            </a:lvl1pPr>
          </a:lstStyle>
          <a:p>
            <a:r>
              <a:rPr lang="sv-SE" smtClean="0"/>
              <a:t>Klicka här för att ändra format</a:t>
            </a:r>
            <a:endParaRPr lang="sv-SE"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3"/>
            <a:ext cx="10363200" cy="1362075"/>
          </a:xfrm>
        </p:spPr>
        <p:txBody>
          <a:bodyPr anchor="t"/>
          <a:lstStyle>
            <a:lvl1pPr algn="l">
              <a:defRPr sz="4000" b="1" cap="all"/>
            </a:lvl1pPr>
          </a:lstStyle>
          <a:p>
            <a:r>
              <a:rPr lang="sv-SE" smtClean="0"/>
              <a:t>Klicka här för att ändra format</a:t>
            </a:r>
            <a:endParaRPr lang="sv-SE" dirty="0"/>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4A087E4E-BD76-4147-A379-DBD2BE1EC4A2}"/>
              </a:ext>
            </a:extLst>
          </p:cNvPr>
          <p:cNvSpPr>
            <a:spLocks noGrp="1"/>
          </p:cNvSpPr>
          <p:nvPr>
            <p:ph type="title"/>
          </p:nvPr>
        </p:nvSpPr>
        <p:spPr/>
        <p:txBody>
          <a:bodyPr/>
          <a:lstStyle/>
          <a:p>
            <a:r>
              <a:rPr lang="sv-SE" smtClean="0"/>
              <a:t>Klicka här för att ändra format</a:t>
            </a:r>
            <a:endParaRPr lang="sv-SE"/>
          </a:p>
        </p:txBody>
      </p:sp>
      <p:sp>
        <p:nvSpPr>
          <p:cNvPr id="6" name="Platshållare för datum 5"/>
          <p:cNvSpPr>
            <a:spLocks noGrp="1"/>
          </p:cNvSpPr>
          <p:nvPr>
            <p:ph type="dt" sz="half" idx="10"/>
          </p:nvPr>
        </p:nvSpPr>
        <p:spPr/>
        <p:txBody>
          <a:bodyPr/>
          <a:lstStyle/>
          <a:p>
            <a:fld id="{BFE3BB34-F4F6-4146-A5F6-86629616186C}" type="datetime1">
              <a:rPr lang="sv-SE" smtClean="0"/>
              <a:t>2020-03-02</a:t>
            </a:fld>
            <a:endParaRPr lang="sv-SE" dirty="0"/>
          </a:p>
        </p:txBody>
      </p:sp>
      <p:sp>
        <p:nvSpPr>
          <p:cNvPr id="7" name="Platshållare för sidfot 6"/>
          <p:cNvSpPr>
            <a:spLocks noGrp="1"/>
          </p:cNvSpPr>
          <p:nvPr>
            <p:ph type="ftr" sz="quarter" idx="11"/>
          </p:nvPr>
        </p:nvSpPr>
        <p:spPr/>
        <p:txBody>
          <a:bodyPr/>
          <a:lstStyle>
            <a:lvl1pPr>
              <a:defRPr/>
            </a:lvl1pPr>
          </a:lstStyle>
          <a:p>
            <a:r>
              <a:rPr lang="sv-SE" dirty="0"/>
              <a:t>solvesborg.se</a:t>
            </a:r>
          </a:p>
        </p:txBody>
      </p:sp>
      <p:sp>
        <p:nvSpPr>
          <p:cNvPr id="8" name="Platshållare för bildnummer 7"/>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378578303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BFE3BB34-F4F6-4146-A5F6-86629616186C}" type="datetime1">
              <a:rPr lang="sv-SE" smtClean="0"/>
              <a:t>2020-03-02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ång rubrik och innehåll 2">
    <p:bg>
      <p:bgRef idx="1001">
        <a:schemeClr val="bg1"/>
      </p:bgRef>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353485" y="285646"/>
            <a:ext cx="5486400" cy="5591626"/>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Rubrik 3">
            <a:extLst>
              <a:ext uri="{FF2B5EF4-FFF2-40B4-BE49-F238E27FC236}">
                <a16:creationId xmlns:a16="http://schemas.microsoft.com/office/drawing/2014/main" xmlns="" id="{4E894920-4AE6-47BE-86BB-F16BE623C904}"/>
              </a:ext>
            </a:extLst>
          </p:cNvPr>
          <p:cNvSpPr>
            <a:spLocks noGrp="1"/>
          </p:cNvSpPr>
          <p:nvPr>
            <p:ph type="title"/>
          </p:nvPr>
        </p:nvSpPr>
        <p:spPr>
          <a:xfrm>
            <a:off x="352115" y="285646"/>
            <a:ext cx="5486400" cy="5591626"/>
          </a:xfrm>
        </p:spPr>
        <p:txBody>
          <a:bodyPr anchor="t">
            <a:normAutofit/>
          </a:bodyPr>
          <a:lstStyle>
            <a:lvl1pPr>
              <a:defRPr sz="3600">
                <a:solidFill>
                  <a:schemeClr val="accent1"/>
                </a:solidFill>
              </a:defRPr>
            </a:lvl1pPr>
          </a:lstStyle>
          <a:p>
            <a:r>
              <a:rPr lang="sv-SE" smtClean="0"/>
              <a:t>Klicka här för att ändra format</a:t>
            </a:r>
            <a:endParaRPr lang="sv-SE" dirty="0"/>
          </a:p>
        </p:txBody>
      </p:sp>
      <p:sp>
        <p:nvSpPr>
          <p:cNvPr id="13" name="Platshållare för datum 12"/>
          <p:cNvSpPr>
            <a:spLocks noGrp="1"/>
          </p:cNvSpPr>
          <p:nvPr>
            <p:ph type="dt" sz="half" idx="10"/>
          </p:nvPr>
        </p:nvSpPr>
        <p:spPr/>
        <p:txBody>
          <a:bodyPr/>
          <a:lstStyle/>
          <a:p>
            <a:fld id="{BFE3BB34-F4F6-4146-A5F6-86629616186C}" type="datetime1">
              <a:rPr lang="sv-SE" smtClean="0"/>
              <a:t>2020-03-02</a:t>
            </a:fld>
            <a:endParaRPr lang="sv-SE" dirty="0"/>
          </a:p>
        </p:txBody>
      </p:sp>
      <p:sp>
        <p:nvSpPr>
          <p:cNvPr id="14" name="Platshållare för sidfot 13"/>
          <p:cNvSpPr>
            <a:spLocks noGrp="1"/>
          </p:cNvSpPr>
          <p:nvPr>
            <p:ph type="ftr" sz="quarter" idx="11"/>
          </p:nvPr>
        </p:nvSpPr>
        <p:spPr/>
        <p:txBody>
          <a:bodyPr/>
          <a:lstStyle>
            <a:lvl1pPr>
              <a:defRPr/>
            </a:lvl1pPr>
          </a:lstStyle>
          <a:p>
            <a:r>
              <a:rPr lang="sv-SE" dirty="0"/>
              <a:t>solvesborg.se</a:t>
            </a:r>
          </a:p>
        </p:txBody>
      </p:sp>
      <p:sp>
        <p:nvSpPr>
          <p:cNvPr id="15" name="Platshållare för bildnummer 1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112695096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BFE3BB34-F4F6-4146-A5F6-86629616186C}" type="datetime1">
              <a:rPr lang="sv-SE" smtClean="0"/>
              <a:t>2020-03-02</a:t>
            </a:fld>
            <a:endParaRPr lang="sv-SE" dirty="0"/>
          </a:p>
        </p:txBody>
      </p:sp>
      <p:sp>
        <p:nvSpPr>
          <p:cNvPr id="8" name="Platshållare för sidfot 7"/>
          <p:cNvSpPr>
            <a:spLocks noGrp="1"/>
          </p:cNvSpPr>
          <p:nvPr>
            <p:ph type="ftr" sz="quarter" idx="11"/>
          </p:nvPr>
        </p:nvSpPr>
        <p:spPr/>
        <p:txBody>
          <a:bodyPr/>
          <a:lstStyle>
            <a:lvl1pPr>
              <a:defRPr/>
            </a:lvl1pPr>
          </a:lstStyle>
          <a:p>
            <a:r>
              <a:rPr lang="sv-SE" dirty="0"/>
              <a:t>solvesborg.se</a:t>
            </a:r>
          </a:p>
        </p:txBody>
      </p:sp>
      <p:sp>
        <p:nvSpPr>
          <p:cNvPr id="9" name="Platshållare för bildnummer 8"/>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BFE3BB34-F4F6-4146-A5F6-86629616186C}" type="datetime1">
              <a:rPr lang="sv-SE" smtClean="0"/>
              <a:t>2020-03-02</a:t>
            </a:fld>
            <a:endParaRPr lang="sv-SE" dirty="0"/>
          </a:p>
        </p:txBody>
      </p:sp>
      <p:sp>
        <p:nvSpPr>
          <p:cNvPr id="4" name="Platshållare för sidfot 3"/>
          <p:cNvSpPr>
            <a:spLocks noGrp="1"/>
          </p:cNvSpPr>
          <p:nvPr>
            <p:ph type="ftr" sz="quarter" idx="11"/>
          </p:nvPr>
        </p:nvSpPr>
        <p:spPr/>
        <p:txBody>
          <a:bodyPr/>
          <a:lstStyle>
            <a:lvl1pPr>
              <a:defRPr/>
            </a:lvl1pPr>
          </a:lstStyle>
          <a:p>
            <a:r>
              <a:rPr lang="sv-SE" dirty="0"/>
              <a:t>solvesborg.se</a:t>
            </a:r>
          </a:p>
        </p:txBody>
      </p:sp>
      <p:sp>
        <p:nvSpPr>
          <p:cNvPr id="5" name="Platshållare för bildnummer 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210667" y="6520260"/>
            <a:ext cx="1357941"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fld id="{BFE3BB34-F4F6-4146-A5F6-86629616186C}" type="datetime1">
              <a:rPr lang="sv-SE" smtClean="0"/>
              <a:t>2020-03-02</a:t>
            </a:fld>
            <a:endParaRPr lang="sv-SE" dirty="0"/>
          </a:p>
        </p:txBody>
      </p:sp>
      <p:sp>
        <p:nvSpPr>
          <p:cNvPr id="5" name="Platshållare för sidfot 4"/>
          <p:cNvSpPr>
            <a:spLocks noGrp="1"/>
          </p:cNvSpPr>
          <p:nvPr>
            <p:ph type="ftr" sz="quarter" idx="3"/>
          </p:nvPr>
        </p:nvSpPr>
        <p:spPr>
          <a:xfrm>
            <a:off x="2999656" y="6308731"/>
            <a:ext cx="6192688" cy="427529"/>
          </a:xfrm>
          <a:prstGeom prst="rect">
            <a:avLst/>
          </a:prstGeom>
        </p:spPr>
        <p:txBody>
          <a:bodyPr vert="horz" lIns="91440" tIns="45720" rIns="91440" bIns="45720" rtlCol="0" anchor="ctr"/>
          <a:lstStyle>
            <a:lvl1pPr algn="ctr">
              <a:defRPr sz="1200" b="1">
                <a:solidFill>
                  <a:schemeClr val="accent2"/>
                </a:solidFill>
                <a:latin typeface="+mj-lt"/>
                <a:cs typeface="Arial" pitchFamily="34" charset="0"/>
              </a:defRPr>
            </a:lvl1pPr>
          </a:lstStyle>
          <a:p>
            <a:r>
              <a:rPr lang="sv-SE" dirty="0"/>
              <a:t>solvesborg.se</a:t>
            </a:r>
          </a:p>
        </p:txBody>
      </p:sp>
      <p:sp>
        <p:nvSpPr>
          <p:cNvPr id="6" name="Platshållare för bildnummer 5"/>
          <p:cNvSpPr>
            <a:spLocks noGrp="1"/>
          </p:cNvSpPr>
          <p:nvPr>
            <p:ph type="sldNum" sz="quarter" idx="4"/>
          </p:nvPr>
        </p:nvSpPr>
        <p:spPr>
          <a:xfrm>
            <a:off x="10224459" y="6309344"/>
            <a:ext cx="1344149"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r>
              <a:rPr lang="sv-SE"/>
              <a:t>Sida </a:t>
            </a:r>
            <a:fld id="{442FF2AC-5952-4A76-A4C8-7FBE2B124180}" type="slidenum">
              <a:rPr lang="sv-SE" smtClean="0"/>
              <a:pPr/>
              <a:t>‹#›</a:t>
            </a:fld>
            <a:endParaRPr lang="sv-SE" dirty="0"/>
          </a:p>
        </p:txBody>
      </p:sp>
      <p:pic>
        <p:nvPicPr>
          <p:cNvPr id="7" name="Bildobjekt 6" descr="Sölvesborgs kommun"/>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614621" y="6181011"/>
            <a:ext cx="1875873" cy="50591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3" r:id="rId4"/>
    <p:sldLayoutId id="2147483652" r:id="rId5"/>
    <p:sldLayoutId id="2147483672" r:id="rId6"/>
    <p:sldLayoutId id="2147483653" r:id="rId7"/>
    <p:sldLayoutId id="2147483654" r:id="rId8"/>
    <p:sldLayoutId id="2147483655" r:id="rId9"/>
    <p:sldLayoutId id="2147483656" r:id="rId10"/>
    <p:sldLayoutId id="2147483657" r:id="rId11"/>
    <p:sldLayoutId id="2147483658" r:id="rId12"/>
    <p:sldLayoutId id="2147483659" r:id="rId13"/>
    <p:sldLayoutId id="2147483666" r:id="rId14"/>
    <p:sldLayoutId id="2147483660" r:id="rId15"/>
  </p:sldLayoutIdLst>
  <p:hf hdr="0"/>
  <p:txStyles>
    <p:titleStyle>
      <a:lvl1pPr algn="l" defTabSz="914400" rtl="0" eaLnBrk="1" latinLnBrk="0" hangingPunct="1">
        <a:spcBef>
          <a:spcPct val="0"/>
        </a:spcBef>
        <a:buNone/>
        <a:defRPr sz="4400" b="1" kern="1200">
          <a:solidFill>
            <a:schemeClr val="accent1"/>
          </a:solidFill>
          <a:latin typeface="+mj-lt"/>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2"/>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accent2"/>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2"/>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accent2"/>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1400" kern="1200">
          <a:solidFill>
            <a:schemeClr val="accent2"/>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xmlns="" id="{1F071EC3-F6C0-4E82-B2F9-CA51D81FC13F}"/>
              </a:ext>
            </a:extLst>
          </p:cNvPr>
          <p:cNvSpPr>
            <a:spLocks noGrp="1"/>
          </p:cNvSpPr>
          <p:nvPr>
            <p:ph type="ctrTitle"/>
          </p:nvPr>
        </p:nvSpPr>
        <p:spPr>
          <a:xfrm>
            <a:off x="612741" y="404664"/>
            <a:ext cx="11025995" cy="3312368"/>
          </a:xfrm>
        </p:spPr>
        <p:txBody>
          <a:bodyPr/>
          <a:lstStyle/>
          <a:p>
            <a:r>
              <a:rPr lang="sv-SE" sz="3600" dirty="0" smtClean="0"/>
              <a:t/>
            </a:r>
            <a:br>
              <a:rPr lang="sv-SE" sz="3600" dirty="0" smtClean="0"/>
            </a:br>
            <a:r>
              <a:rPr lang="sv-SE" sz="3600" dirty="0" smtClean="0"/>
              <a:t>Omsorgsnämnden</a:t>
            </a:r>
            <a:r>
              <a:rPr lang="sv-SE" sz="3200" dirty="0" smtClean="0"/>
              <a:t/>
            </a:r>
            <a:br>
              <a:rPr lang="sv-SE" sz="3200" dirty="0" smtClean="0"/>
            </a:br>
            <a:r>
              <a:rPr lang="sv-SE" sz="3200" dirty="0"/>
              <a:t/>
            </a:r>
            <a:br>
              <a:rPr lang="sv-SE" sz="3200" dirty="0"/>
            </a:br>
            <a:r>
              <a:rPr lang="sv-SE" sz="3200" dirty="0"/>
              <a:t/>
            </a:r>
            <a:br>
              <a:rPr lang="sv-SE" sz="3200" dirty="0"/>
            </a:br>
            <a:r>
              <a:rPr lang="sv-SE" dirty="0"/>
              <a:t>Bokslut </a:t>
            </a:r>
            <a:r>
              <a:rPr lang="sv-SE" dirty="0" smtClean="0"/>
              <a:t/>
            </a:r>
            <a:br>
              <a:rPr lang="sv-SE" dirty="0" smtClean="0"/>
            </a:br>
            <a:r>
              <a:rPr lang="sv-SE" dirty="0" smtClean="0"/>
              <a:t>2019</a:t>
            </a:r>
            <a:endParaRPr lang="sv-SE" dirty="0"/>
          </a:p>
        </p:txBody>
      </p:sp>
      <p:sp>
        <p:nvSpPr>
          <p:cNvPr id="3" name="Underrubrik 2"/>
          <p:cNvSpPr>
            <a:spLocks noGrp="1"/>
          </p:cNvSpPr>
          <p:nvPr>
            <p:ph type="subTitle" idx="1"/>
          </p:nvPr>
        </p:nvSpPr>
        <p:spPr>
          <a:xfrm>
            <a:off x="-960784" y="4797152"/>
            <a:ext cx="4978936" cy="792088"/>
          </a:xfrm>
        </p:spPr>
        <p:txBody>
          <a:bodyPr/>
          <a:lstStyle/>
          <a:p>
            <a:r>
              <a:rPr lang="sv-SE" dirty="0" smtClean="0"/>
              <a:t>Annelie Kjellström 20-02-11</a:t>
            </a:r>
            <a:endParaRPr lang="sv-SE" dirty="0"/>
          </a:p>
        </p:txBody>
      </p:sp>
      <p:pic>
        <p:nvPicPr>
          <p:cNvPr id="5" name="Picture 2" descr="1702b02689aa4e882281"/>
          <p:cNvPicPr>
            <a:picLocks noChangeAspect="1" noChangeArrowheads="1"/>
          </p:cNvPicPr>
          <p:nvPr/>
        </p:nvPicPr>
        <p:blipFill rotWithShape="1">
          <a:blip r:embed="rId2">
            <a:extLst>
              <a:ext uri="{28A0092B-C50C-407E-A947-70E740481C1C}">
                <a14:useLocalDpi xmlns:a14="http://schemas.microsoft.com/office/drawing/2010/main" val="0"/>
              </a:ext>
            </a:extLst>
          </a:blip>
          <a:srcRect t="15266" b="8869"/>
          <a:stretch/>
        </p:blipFill>
        <p:spPr bwMode="auto">
          <a:xfrm>
            <a:off x="6968594" y="0"/>
            <a:ext cx="5223794" cy="8609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95808" y="1340768"/>
            <a:ext cx="10972800" cy="4525963"/>
          </a:xfrm>
        </p:spPr>
        <p:txBody>
          <a:bodyPr>
            <a:normAutofit lnSpcReduction="10000"/>
          </a:bodyPr>
          <a:lstStyle/>
          <a:p>
            <a:pPr>
              <a:lnSpc>
                <a:spcPct val="110000"/>
              </a:lnSpc>
            </a:pPr>
            <a:r>
              <a:rPr lang="sv-SE" sz="2600" dirty="0"/>
              <a:t>Omsorgsnämnden beslutade i februari 2019 att internkontrollsmålen för 2019 skulle vara att följa omsorgsnämndens </a:t>
            </a:r>
            <a:r>
              <a:rPr lang="sv-SE" sz="2600" dirty="0" err="1"/>
              <a:t>årshjul</a:t>
            </a:r>
            <a:r>
              <a:rPr lang="sv-SE" sz="2600" dirty="0"/>
              <a:t> där olika kontrollmoment finns definierade. Redovisningarna har skett månadsvis. </a:t>
            </a:r>
            <a:endParaRPr lang="sv-SE" sz="2600" dirty="0" smtClean="0"/>
          </a:p>
          <a:p>
            <a:pPr marL="0" indent="0">
              <a:lnSpc>
                <a:spcPct val="110000"/>
              </a:lnSpc>
              <a:buNone/>
            </a:pPr>
            <a:r>
              <a:rPr lang="sv-SE" sz="2600" dirty="0" smtClean="0"/>
              <a:t>    * 100 </a:t>
            </a:r>
            <a:r>
              <a:rPr lang="sv-SE" sz="2600" dirty="0"/>
              <a:t>% rätt </a:t>
            </a:r>
            <a:r>
              <a:rPr lang="sv-SE" sz="2600" dirty="0" smtClean="0"/>
              <a:t>avgift</a:t>
            </a:r>
            <a:br>
              <a:rPr lang="sv-SE" sz="2600" dirty="0" smtClean="0"/>
            </a:br>
            <a:r>
              <a:rPr lang="sv-SE" sz="2600" dirty="0" smtClean="0"/>
              <a:t>    * Ekonomiska verksamhetsuppföljningar</a:t>
            </a:r>
            <a:br>
              <a:rPr lang="sv-SE" sz="2600" dirty="0" smtClean="0"/>
            </a:br>
            <a:r>
              <a:rPr lang="sv-SE" sz="2600" dirty="0" smtClean="0"/>
              <a:t>    * </a:t>
            </a:r>
            <a:r>
              <a:rPr lang="sv-SE" sz="2600" dirty="0"/>
              <a:t>S</a:t>
            </a:r>
            <a:r>
              <a:rPr lang="sv-SE" sz="2600" dirty="0" smtClean="0"/>
              <a:t>tickprov </a:t>
            </a:r>
            <a:r>
              <a:rPr lang="sv-SE" sz="2600" dirty="0"/>
              <a:t>av individärenden och bostadsanpassningsbeslut </a:t>
            </a:r>
            <a:r>
              <a:rPr lang="sv-SE" sz="2600" dirty="0" smtClean="0"/>
              <a:t/>
            </a:r>
            <a:br>
              <a:rPr lang="sv-SE" sz="2600" dirty="0" smtClean="0"/>
            </a:br>
            <a:r>
              <a:rPr lang="sv-SE" sz="2600" dirty="0" smtClean="0"/>
              <a:t>    * Olika </a:t>
            </a:r>
            <a:r>
              <a:rPr lang="sv-SE" sz="2600" dirty="0"/>
              <a:t>statistik och redovisningar med mera.  </a:t>
            </a:r>
            <a:endParaRPr lang="sv-SE" sz="2600" dirty="0" smtClean="0"/>
          </a:p>
          <a:p>
            <a:pPr>
              <a:lnSpc>
                <a:spcPct val="110000"/>
              </a:lnSpc>
            </a:pPr>
            <a:r>
              <a:rPr lang="sv-SE" sz="2600" dirty="0" smtClean="0"/>
              <a:t>Omsorgsnämnden </a:t>
            </a:r>
            <a:r>
              <a:rPr lang="sv-SE" sz="2600" dirty="0"/>
              <a:t>godkände i december 2019 redovisningen av följsamhet gällande </a:t>
            </a:r>
            <a:r>
              <a:rPr lang="sv-SE" sz="2600" dirty="0" smtClean="0"/>
              <a:t>internkontrollsmålen.</a:t>
            </a:r>
            <a:endParaRPr lang="sv-SE" sz="2600" dirty="0"/>
          </a:p>
          <a:p>
            <a:pPr>
              <a:lnSpc>
                <a:spcPct val="150000"/>
              </a:lnSpc>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10</a:t>
            </a:fld>
            <a:endParaRPr lang="sv-SE" dirty="0"/>
          </a:p>
        </p:txBody>
      </p:sp>
      <p:sp>
        <p:nvSpPr>
          <p:cNvPr id="7" name="Rubrik 6"/>
          <p:cNvSpPr>
            <a:spLocks noGrp="1"/>
          </p:cNvSpPr>
          <p:nvPr>
            <p:ph type="title"/>
          </p:nvPr>
        </p:nvSpPr>
        <p:spPr>
          <a:xfrm>
            <a:off x="641466" y="365614"/>
            <a:ext cx="10972800" cy="1143000"/>
          </a:xfrm>
        </p:spPr>
        <p:txBody>
          <a:bodyPr>
            <a:normAutofit/>
          </a:bodyPr>
          <a:lstStyle/>
          <a:p>
            <a:r>
              <a:rPr lang="sv-SE" sz="3600" dirty="0" smtClean="0">
                <a:solidFill>
                  <a:schemeClr val="accent2"/>
                </a:solidFill>
              </a:rPr>
              <a:t>Internkontroll</a:t>
            </a:r>
            <a:endParaRPr lang="sv-SE" sz="3600"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2" name="AutoShape 2" descr="Bildresultat för kontroll tecknad"/>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27311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7617" y="481702"/>
            <a:ext cx="10972800" cy="1143000"/>
          </a:xfrm>
        </p:spPr>
        <p:txBody>
          <a:bodyPr>
            <a:normAutofit/>
          </a:bodyPr>
          <a:lstStyle/>
          <a:p>
            <a:r>
              <a:rPr lang="sv-SE" sz="3600" dirty="0">
                <a:solidFill>
                  <a:schemeClr val="accent2"/>
                </a:solidFill>
              </a:rPr>
              <a:t>Kultur- och </a:t>
            </a:r>
            <a:r>
              <a:rPr lang="sv-SE" sz="3600" dirty="0" smtClean="0">
                <a:solidFill>
                  <a:schemeClr val="accent2"/>
                </a:solidFill>
              </a:rPr>
              <a:t>värdegrundsarbete</a:t>
            </a:r>
            <a:r>
              <a:rPr lang="sv-SE" sz="3600" dirty="0">
                <a:solidFill>
                  <a:schemeClr val="accent2"/>
                </a:solidFill>
              </a:rPr>
              <a:t> </a:t>
            </a:r>
          </a:p>
        </p:txBody>
      </p:sp>
      <p:sp>
        <p:nvSpPr>
          <p:cNvPr id="3" name="Platshållare för innehåll 2"/>
          <p:cNvSpPr>
            <a:spLocks noGrp="1"/>
          </p:cNvSpPr>
          <p:nvPr>
            <p:ph idx="1"/>
          </p:nvPr>
        </p:nvSpPr>
        <p:spPr/>
        <p:txBody>
          <a:bodyPr/>
          <a:lstStyle/>
          <a:p>
            <a:r>
              <a:rPr lang="sv-SE" dirty="0"/>
              <a:t>Omsorgsförvaltningen har arbetat med att implementera värdegrundsarbetet, ”Värdegrund 3.0”, i förvaltningen under året</a:t>
            </a:r>
            <a:r>
              <a:rPr lang="sv-SE" dirty="0" smtClean="0"/>
              <a:t>.</a:t>
            </a:r>
          </a:p>
          <a:p>
            <a:r>
              <a:rPr lang="sv-SE" dirty="0" smtClean="0"/>
              <a:t>Målet med arbetet har varit att alla medarbetare ska känna till värdegrunden och arbeta utifrån den.</a:t>
            </a:r>
          </a:p>
          <a:p>
            <a:r>
              <a:rPr lang="sv-SE" dirty="0" smtClean="0"/>
              <a:t>Detta värdegrundsarbete måste ständigt pågå och för att säkerställa att </a:t>
            </a:r>
            <a:r>
              <a:rPr lang="sv-SE" dirty="0"/>
              <a:t>vi arbetar utifrån </a:t>
            </a:r>
            <a:r>
              <a:rPr lang="sv-SE" dirty="0" smtClean="0"/>
              <a:t>värdegrunden ska en utvärdering göras under 2020. </a:t>
            </a:r>
            <a:br>
              <a:rPr lang="sv-SE" dirty="0" smtClean="0"/>
            </a:br>
            <a:endParaRPr lang="sv-SE" dirty="0" smtClean="0"/>
          </a:p>
          <a:p>
            <a:pPr marL="0" indent="0">
              <a:buNone/>
            </a:pPr>
            <a:r>
              <a:rPr lang="sv-SE" dirty="0" smtClean="0"/>
              <a:t> </a:t>
            </a: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11</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Rektangel med rundade hörn 8"/>
          <p:cNvSpPr/>
          <p:nvPr/>
        </p:nvSpPr>
        <p:spPr>
          <a:xfrm>
            <a:off x="7824192" y="164826"/>
            <a:ext cx="3942249"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t>”Allt vi gör i Sölvesborgs kommun </a:t>
            </a:r>
            <a:br>
              <a:rPr lang="sv-SE" b="1" dirty="0"/>
            </a:br>
            <a:r>
              <a:rPr lang="sv-SE" b="1" dirty="0"/>
              <a:t>ska genomsyras av engagemang, </a:t>
            </a:r>
          </a:p>
          <a:p>
            <a:r>
              <a:rPr lang="sv-SE" b="1" dirty="0"/>
              <a:t>värme och närhet</a:t>
            </a:r>
            <a:r>
              <a:rPr lang="sv-SE" b="1" dirty="0" smtClean="0"/>
              <a:t>”</a:t>
            </a:r>
            <a:endParaRPr lang="sv-SE" dirty="0"/>
          </a:p>
        </p:txBody>
      </p:sp>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1977" y="4301829"/>
            <a:ext cx="2244080" cy="1963570"/>
          </a:xfrm>
          <a:prstGeom prst="rect">
            <a:avLst/>
          </a:prstGeom>
        </p:spPr>
      </p:pic>
    </p:spTree>
    <p:extLst>
      <p:ext uri="{BB962C8B-B14F-4D97-AF65-F5344CB8AC3E}">
        <p14:creationId xmlns:p14="http://schemas.microsoft.com/office/powerpoint/2010/main" val="51263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8312" y="396966"/>
            <a:ext cx="11175032" cy="1143000"/>
          </a:xfrm>
        </p:spPr>
        <p:txBody>
          <a:bodyPr>
            <a:noAutofit/>
          </a:bodyPr>
          <a:lstStyle/>
          <a:p>
            <a:r>
              <a:rPr lang="sv-SE" sz="3200" dirty="0" smtClean="0">
                <a:solidFill>
                  <a:schemeClr val="accent2"/>
                </a:solidFill>
                <a:ea typeface="+mn-ea"/>
              </a:rPr>
              <a:t>Årets viktigaste händelser</a:t>
            </a:r>
            <a:endParaRPr lang="sv-SE" sz="3200" dirty="0">
              <a:solidFill>
                <a:schemeClr val="accent2"/>
              </a:solidFill>
              <a:ea typeface="+mn-ea"/>
            </a:endParaRPr>
          </a:p>
        </p:txBody>
      </p:sp>
      <p:sp>
        <p:nvSpPr>
          <p:cNvPr id="3" name="Platshållare för innehåll 2"/>
          <p:cNvSpPr>
            <a:spLocks noGrp="1"/>
          </p:cNvSpPr>
          <p:nvPr>
            <p:ph idx="1"/>
          </p:nvPr>
        </p:nvSpPr>
        <p:spPr>
          <a:xfrm>
            <a:off x="427439" y="1268760"/>
            <a:ext cx="10972800" cy="4829055"/>
          </a:xfrm>
        </p:spPr>
        <p:txBody>
          <a:bodyPr>
            <a:normAutofit fontScale="92500"/>
          </a:bodyPr>
          <a:lstStyle/>
          <a:p>
            <a:r>
              <a:rPr lang="sv-SE" sz="2000" dirty="0" smtClean="0"/>
              <a:t>Systematisering av kvalitets- och ekonomiarbetet i mål och resultatstyrningsverktyget </a:t>
            </a:r>
            <a:r>
              <a:rPr lang="sv-SE" sz="2000" dirty="0" err="1" smtClean="0"/>
              <a:t>Stratsys</a:t>
            </a:r>
            <a:r>
              <a:rPr lang="sv-SE" sz="2000" dirty="0" smtClean="0"/>
              <a:t> har utvecklats mycket bra.</a:t>
            </a:r>
          </a:p>
          <a:p>
            <a:r>
              <a:rPr lang="sv-SE" sz="2000" dirty="0" smtClean="0"/>
              <a:t>Arbetet med omställningen av 60 särskilt boende/demensboende har varit en av de största händelserna under året.</a:t>
            </a:r>
          </a:p>
          <a:p>
            <a:r>
              <a:rPr lang="sv-SE" sz="2000" dirty="0" smtClean="0"/>
              <a:t>Nationell jämförelse utifrån kostnad per brukare har genomförts. Detta för att säkerställa att vi bedriver en verksamhet med god kvalitet och har ett effektivt resursutnyttjande.</a:t>
            </a:r>
          </a:p>
          <a:p>
            <a:r>
              <a:rPr lang="sv-SE" sz="2000" dirty="0" smtClean="0"/>
              <a:t>Digital utveckling har skett på olika sett. Till exempel: EU-projektet </a:t>
            </a:r>
            <a:r>
              <a:rPr lang="sv-SE" sz="2000" dirty="0" err="1" smtClean="0"/>
              <a:t>Digilitt</a:t>
            </a:r>
            <a:r>
              <a:rPr lang="sv-SE" sz="2000" dirty="0" smtClean="0"/>
              <a:t>, simuleringsroboten Kim, digitala terapikatter, medicinrobotar på prov och streaming till våra boenden. </a:t>
            </a:r>
          </a:p>
          <a:p>
            <a:r>
              <a:rPr lang="sv-SE" sz="2000" dirty="0" smtClean="0"/>
              <a:t>Nya tjänster, </a:t>
            </a:r>
            <a:r>
              <a:rPr lang="sv-SE" sz="2000" dirty="0" err="1" smtClean="0"/>
              <a:t>äldrekurator</a:t>
            </a:r>
            <a:r>
              <a:rPr lang="sv-SE" sz="2000" dirty="0" smtClean="0"/>
              <a:t> och aktivitetssamordnare på särskilt boende, har gjort stor skillnad för kommuninvånarna på olika sett. </a:t>
            </a:r>
          </a:p>
          <a:p>
            <a:r>
              <a:rPr lang="sv-SE" sz="2000" dirty="0" smtClean="0"/>
              <a:t>Ombyggnation till ändamålsenliga lokaler för hemtjänstpersonal som arbetar i centrala Sölvesborg har varit positivt och viktigt.</a:t>
            </a:r>
          </a:p>
          <a:p>
            <a:r>
              <a:rPr lang="sv-SE" sz="2000" dirty="0" smtClean="0"/>
              <a:t>Planerad inspektion av IVO (inspektionen av vård och omsorg) på </a:t>
            </a:r>
            <a:r>
              <a:rPr lang="sv-SE" sz="2000" dirty="0" err="1" smtClean="0"/>
              <a:t>Bokdungen</a:t>
            </a:r>
            <a:r>
              <a:rPr lang="sv-SE" sz="2000" dirty="0" smtClean="0"/>
              <a:t> och Skutan under fyra dagar. Vi fick en fantastisk återkoppling och beslut från IVO på att vi har väl fungerande verksamheter. </a:t>
            </a:r>
          </a:p>
          <a:p>
            <a:endParaRPr lang="sv-SE" sz="2000"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12</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4855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2867" y="353125"/>
            <a:ext cx="10972800" cy="1143000"/>
          </a:xfrm>
        </p:spPr>
        <p:txBody>
          <a:bodyPr/>
          <a:lstStyle/>
          <a:p>
            <a:r>
              <a:rPr lang="sv-SE" sz="3600" dirty="0">
                <a:solidFill>
                  <a:schemeClr val="accent2"/>
                </a:solidFill>
              </a:rPr>
              <a:t>Investeringsredovisning</a:t>
            </a:r>
            <a:r>
              <a:rPr lang="sv-SE" dirty="0" smtClean="0"/>
              <a:t> </a:t>
            </a:r>
            <a:endParaRPr lang="sv-SE" dirty="0"/>
          </a:p>
        </p:txBody>
      </p:sp>
      <p:graphicFrame>
        <p:nvGraphicFramePr>
          <p:cNvPr id="8" name="Platshållare för innehåll 7"/>
          <p:cNvGraphicFramePr>
            <a:graphicFrameLocks noGrp="1"/>
          </p:cNvGraphicFramePr>
          <p:nvPr>
            <p:ph idx="1"/>
            <p:extLst>
              <p:ext uri="{D42A27DB-BD31-4B8C-83A1-F6EECF244321}">
                <p14:modId xmlns:p14="http://schemas.microsoft.com/office/powerpoint/2010/main" val="3471434880"/>
              </p:ext>
            </p:extLst>
          </p:nvPr>
        </p:nvGraphicFramePr>
        <p:xfrm>
          <a:off x="2423592" y="1416236"/>
          <a:ext cx="6336703" cy="4531995"/>
        </p:xfrm>
        <a:graphic>
          <a:graphicData uri="http://schemas.openxmlformats.org/drawingml/2006/table">
            <a:tbl>
              <a:tblPr>
                <a:tableStyleId>{5C22544A-7EE6-4342-B048-85BDC9FD1C3A}</a:tableStyleId>
              </a:tblPr>
              <a:tblGrid>
                <a:gridCol w="3112473"/>
                <a:gridCol w="919974"/>
                <a:gridCol w="936104"/>
                <a:gridCol w="1368152"/>
              </a:tblGrid>
              <a:tr h="205634">
                <a:tc>
                  <a:txBody>
                    <a:bodyPr/>
                    <a:lstStyle/>
                    <a:p>
                      <a:pPr algn="l" fontAlgn="b"/>
                      <a:r>
                        <a:rPr lang="sv-SE" sz="1800" b="1" i="0" u="none" strike="noStrike" dirty="0" smtClean="0">
                          <a:solidFill>
                            <a:schemeClr val="tx2">
                              <a:lumMod val="75000"/>
                            </a:schemeClr>
                          </a:solidFill>
                          <a:effectLst/>
                          <a:latin typeface="+mn-lt"/>
                        </a:rPr>
                        <a:t> Investeringsprojekt</a:t>
                      </a:r>
                      <a:endParaRPr lang="sv-SE" sz="1800" b="1"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2">
                        <a:lumMod val="75000"/>
                      </a:schemeClr>
                    </a:solidFill>
                  </a:tcPr>
                </a:tc>
                <a:tc>
                  <a:txBody>
                    <a:bodyPr/>
                    <a:lstStyle/>
                    <a:p>
                      <a:pPr algn="r" fontAlgn="b"/>
                      <a:r>
                        <a:rPr lang="sv-SE" sz="1800" b="1" i="0" u="none" strike="noStrike" dirty="0" smtClean="0">
                          <a:solidFill>
                            <a:schemeClr val="tx2">
                              <a:lumMod val="75000"/>
                            </a:schemeClr>
                          </a:solidFill>
                          <a:effectLst/>
                          <a:latin typeface="+mn-lt"/>
                        </a:rPr>
                        <a:t>Budget</a:t>
                      </a:r>
                      <a:endParaRPr lang="sv-SE" sz="1800" b="1" i="0" u="none" strike="noStrike" dirty="0">
                        <a:solidFill>
                          <a:schemeClr val="tx2">
                            <a:lumMod val="75000"/>
                          </a:schemeClr>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solidFill>
                      <a:schemeClr val="bg2">
                        <a:lumMod val="75000"/>
                      </a:schemeClr>
                    </a:solidFill>
                  </a:tcPr>
                </a:tc>
                <a:tc>
                  <a:txBody>
                    <a:bodyPr/>
                    <a:lstStyle/>
                    <a:p>
                      <a:pPr algn="r" fontAlgn="b"/>
                      <a:r>
                        <a:rPr lang="sv-SE" sz="1800" b="1" u="none" strike="noStrike" dirty="0" smtClean="0">
                          <a:solidFill>
                            <a:schemeClr val="tx2">
                              <a:lumMod val="75000"/>
                            </a:schemeClr>
                          </a:solidFill>
                          <a:effectLst/>
                          <a:latin typeface="+mn-lt"/>
                        </a:rPr>
                        <a:t>Utfall</a:t>
                      </a:r>
                      <a:r>
                        <a:rPr lang="sv-SE" sz="1800" b="1" u="none" strike="noStrike" dirty="0">
                          <a:solidFill>
                            <a:schemeClr val="tx2">
                              <a:lumMod val="75000"/>
                            </a:schemeClr>
                          </a:solidFill>
                          <a:effectLst/>
                          <a:latin typeface="+mn-lt"/>
                        </a:rPr>
                        <a:t> </a:t>
                      </a:r>
                      <a:endParaRPr lang="sv-SE" sz="1800" b="1" i="0" u="none" strike="noStrike" dirty="0">
                        <a:solidFill>
                          <a:schemeClr val="tx2">
                            <a:lumMod val="75000"/>
                          </a:schemeClr>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solidFill>
                      <a:schemeClr val="bg2">
                        <a:lumMod val="75000"/>
                      </a:schemeClr>
                    </a:solidFill>
                  </a:tcPr>
                </a:tc>
                <a:tc>
                  <a:txBody>
                    <a:bodyPr/>
                    <a:lstStyle/>
                    <a:p>
                      <a:pPr algn="r" fontAlgn="b"/>
                      <a:r>
                        <a:rPr lang="sv-SE" sz="1800" b="1" i="0" u="none" strike="noStrike" dirty="0" smtClean="0">
                          <a:solidFill>
                            <a:schemeClr val="tx2">
                              <a:lumMod val="75000"/>
                            </a:schemeClr>
                          </a:solidFill>
                          <a:effectLst/>
                          <a:latin typeface="+mn-lt"/>
                        </a:rPr>
                        <a:t>Pågående</a:t>
                      </a:r>
                      <a:r>
                        <a:rPr lang="sv-SE" sz="1800" b="1" i="0" u="none" strike="noStrike" baseline="0" dirty="0" smtClean="0">
                          <a:solidFill>
                            <a:schemeClr val="tx2">
                              <a:lumMod val="75000"/>
                            </a:schemeClr>
                          </a:solidFill>
                          <a:effectLst/>
                          <a:latin typeface="+mn-lt"/>
                        </a:rPr>
                        <a:t>/</a:t>
                      </a:r>
                      <a:br>
                        <a:rPr lang="sv-SE" sz="1800" b="1" i="0" u="none" strike="noStrike" baseline="0" dirty="0" smtClean="0">
                          <a:solidFill>
                            <a:schemeClr val="tx2">
                              <a:lumMod val="75000"/>
                            </a:schemeClr>
                          </a:solidFill>
                          <a:effectLst/>
                          <a:latin typeface="+mn-lt"/>
                        </a:rPr>
                      </a:br>
                      <a:r>
                        <a:rPr lang="sv-SE" sz="1800" b="1" i="0" u="none" strike="noStrike" baseline="0" dirty="0" smtClean="0">
                          <a:solidFill>
                            <a:schemeClr val="tx2">
                              <a:lumMod val="75000"/>
                            </a:schemeClr>
                          </a:solidFill>
                          <a:effectLst/>
                          <a:latin typeface="+mn-lt"/>
                        </a:rPr>
                        <a:t>överföring</a:t>
                      </a:r>
                      <a:endParaRPr lang="sv-SE" sz="1800" b="1"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lumMod val="75000"/>
                      </a:schemeClr>
                    </a:solidFill>
                  </a:tcPr>
                </a:tc>
              </a:tr>
              <a:tr h="205634">
                <a:tc>
                  <a:txBody>
                    <a:bodyPr/>
                    <a:lstStyle/>
                    <a:p>
                      <a:pPr algn="l" fontAlgn="b"/>
                      <a:r>
                        <a:rPr lang="sv-SE" sz="1800" u="none" strike="noStrike" dirty="0" smtClean="0">
                          <a:solidFill>
                            <a:schemeClr val="tx2">
                              <a:lumMod val="75000"/>
                            </a:schemeClr>
                          </a:solidFill>
                          <a:effectLst/>
                          <a:latin typeface="+mn-lt"/>
                        </a:rPr>
                        <a:t> Digitala </a:t>
                      </a:r>
                      <a:r>
                        <a:rPr lang="sv-SE" sz="1800" u="none" strike="noStrike" dirty="0">
                          <a:solidFill>
                            <a:schemeClr val="tx2">
                              <a:lumMod val="75000"/>
                            </a:schemeClr>
                          </a:solidFill>
                          <a:effectLst/>
                          <a:latin typeface="+mn-lt"/>
                        </a:rPr>
                        <a:t>lås</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dirty="0">
                          <a:solidFill>
                            <a:schemeClr val="tx2">
                              <a:lumMod val="75000"/>
                            </a:schemeClr>
                          </a:solidFill>
                          <a:effectLst/>
                          <a:latin typeface="+mn-lt"/>
                        </a:rPr>
                        <a:t>-140</a:t>
                      </a:r>
                      <a:endParaRPr lang="sv-SE" sz="1800" b="0" i="0" u="none" strike="noStrike" dirty="0">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a:solidFill>
                            <a:schemeClr val="tx2">
                              <a:lumMod val="75000"/>
                            </a:schemeClr>
                          </a:solidFill>
                          <a:effectLst/>
                          <a:latin typeface="+mn-lt"/>
                        </a:rPr>
                        <a:t>-72</a:t>
                      </a:r>
                      <a:endParaRPr lang="sv-SE" sz="1800" b="0" i="0" u="none" strike="noStrike">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Trådlösa </a:t>
                      </a:r>
                      <a:r>
                        <a:rPr lang="sv-SE" sz="1800" u="none" strike="noStrike" dirty="0">
                          <a:solidFill>
                            <a:schemeClr val="tx2">
                              <a:lumMod val="75000"/>
                            </a:schemeClr>
                          </a:solidFill>
                          <a:effectLst/>
                          <a:latin typeface="+mn-lt"/>
                        </a:rPr>
                        <a:t>nätverk</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dirty="0">
                          <a:solidFill>
                            <a:schemeClr val="tx2">
                              <a:lumMod val="75000"/>
                            </a:schemeClr>
                          </a:solidFill>
                          <a:effectLst/>
                          <a:latin typeface="+mn-lt"/>
                        </a:rPr>
                        <a:t>-1 000</a:t>
                      </a:r>
                      <a:endParaRPr lang="sv-SE" sz="1800" b="0" i="0" u="none" strike="noStrike" dirty="0">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dirty="0">
                          <a:solidFill>
                            <a:schemeClr val="tx2">
                              <a:lumMod val="75000"/>
                            </a:schemeClr>
                          </a:solidFill>
                          <a:effectLst/>
                          <a:latin typeface="+mn-lt"/>
                        </a:rPr>
                        <a:t>-496</a:t>
                      </a:r>
                      <a:endParaRPr lang="sv-SE" sz="1800" b="0" i="0" u="none" strike="noStrike" dirty="0">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 Teknik </a:t>
                      </a:r>
                      <a:r>
                        <a:rPr lang="sv-SE" sz="1800" u="none" strike="noStrike" dirty="0">
                          <a:solidFill>
                            <a:schemeClr val="tx2">
                              <a:lumMod val="75000"/>
                            </a:schemeClr>
                          </a:solidFill>
                          <a:effectLst/>
                          <a:latin typeface="+mn-lt"/>
                        </a:rPr>
                        <a:t>i hemmet</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dirty="0">
                          <a:solidFill>
                            <a:schemeClr val="tx2">
                              <a:lumMod val="75000"/>
                            </a:schemeClr>
                          </a:solidFill>
                          <a:effectLst/>
                          <a:latin typeface="+mn-lt"/>
                        </a:rPr>
                        <a:t>-100</a:t>
                      </a:r>
                      <a:endParaRPr lang="sv-SE" sz="1800" b="0" i="0" u="none" strike="noStrike" dirty="0">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dirty="0">
                          <a:solidFill>
                            <a:schemeClr val="tx2">
                              <a:lumMod val="75000"/>
                            </a:schemeClr>
                          </a:solidFill>
                          <a:effectLst/>
                          <a:latin typeface="+mn-lt"/>
                        </a:rPr>
                        <a:t> </a:t>
                      </a:r>
                      <a:endParaRPr lang="sv-SE" sz="1800" b="0" i="0" u="none" strike="noStrike" dirty="0">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Hinderbana utemiljö </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a:solidFill>
                            <a:schemeClr val="tx2">
                              <a:lumMod val="75000"/>
                            </a:schemeClr>
                          </a:solidFill>
                          <a:effectLst/>
                          <a:latin typeface="+mn-lt"/>
                        </a:rPr>
                        <a:t>-60</a:t>
                      </a:r>
                      <a:endParaRPr lang="sv-SE" sz="1800" b="0" i="0" u="none" strike="noStrike">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dirty="0">
                          <a:solidFill>
                            <a:schemeClr val="tx2">
                              <a:lumMod val="75000"/>
                            </a:schemeClr>
                          </a:solidFill>
                          <a:effectLst/>
                          <a:latin typeface="+mn-lt"/>
                        </a:rPr>
                        <a:t> </a:t>
                      </a:r>
                      <a:endParaRPr lang="sv-SE" sz="1800" b="0" i="0" u="none" strike="noStrike" dirty="0">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a:r>
                        <a:rPr lang="sv-SE" dirty="0" smtClean="0">
                          <a:solidFill>
                            <a:schemeClr val="tx2">
                              <a:lumMod val="75000"/>
                            </a:schemeClr>
                          </a:solidFill>
                        </a:rPr>
                        <a:t>-60</a:t>
                      </a:r>
                      <a:endParaRPr lang="sv-SE" dirty="0">
                        <a:solidFill>
                          <a:schemeClr val="tx2">
                            <a:lumMod val="75000"/>
                          </a:schemeClr>
                        </a:solidFill>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 Digitala </a:t>
                      </a:r>
                      <a:r>
                        <a:rPr lang="sv-SE" sz="1800" u="none" strike="noStrike" dirty="0">
                          <a:solidFill>
                            <a:schemeClr val="tx2">
                              <a:lumMod val="75000"/>
                            </a:schemeClr>
                          </a:solidFill>
                          <a:effectLst/>
                          <a:latin typeface="+mn-lt"/>
                        </a:rPr>
                        <a:t>larm</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a:solidFill>
                            <a:schemeClr val="tx2">
                              <a:lumMod val="75000"/>
                            </a:schemeClr>
                          </a:solidFill>
                          <a:effectLst/>
                          <a:latin typeface="+mn-lt"/>
                        </a:rPr>
                        <a:t>-1 300</a:t>
                      </a:r>
                      <a:endParaRPr lang="sv-SE" sz="1800" b="0" i="0" u="none" strike="noStrike">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dirty="0">
                          <a:solidFill>
                            <a:schemeClr val="tx2">
                              <a:lumMod val="75000"/>
                            </a:schemeClr>
                          </a:solidFill>
                          <a:effectLst/>
                          <a:latin typeface="+mn-lt"/>
                        </a:rPr>
                        <a:t> </a:t>
                      </a:r>
                      <a:endParaRPr lang="sv-SE" sz="1800" b="0" i="0" u="none" strike="noStrike" dirty="0">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Svalans </a:t>
                      </a:r>
                      <a:r>
                        <a:rPr lang="sv-SE" sz="1800" u="none" strike="noStrike" dirty="0">
                          <a:solidFill>
                            <a:schemeClr val="tx2">
                              <a:lumMod val="75000"/>
                            </a:schemeClr>
                          </a:solidFill>
                          <a:effectLst/>
                          <a:latin typeface="+mn-lt"/>
                        </a:rPr>
                        <a:t>larmuppgradering</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a:solidFill>
                            <a:schemeClr val="tx2">
                              <a:lumMod val="75000"/>
                            </a:schemeClr>
                          </a:solidFill>
                          <a:effectLst/>
                          <a:latin typeface="+mn-lt"/>
                        </a:rPr>
                        <a:t>-770</a:t>
                      </a:r>
                      <a:endParaRPr lang="sv-SE" sz="1800" b="0" i="0" u="none" strike="noStrike">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dirty="0">
                          <a:solidFill>
                            <a:schemeClr val="tx2">
                              <a:lumMod val="75000"/>
                            </a:schemeClr>
                          </a:solidFill>
                          <a:effectLst/>
                          <a:latin typeface="+mn-lt"/>
                        </a:rPr>
                        <a:t> </a:t>
                      </a:r>
                      <a:endParaRPr lang="sv-SE" sz="1800" b="0" i="0" u="none" strike="noStrike" dirty="0">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 SÄBO </a:t>
                      </a:r>
                      <a:r>
                        <a:rPr lang="sv-SE" sz="1800" u="none" strike="noStrike" dirty="0">
                          <a:solidFill>
                            <a:schemeClr val="tx2">
                              <a:lumMod val="75000"/>
                            </a:schemeClr>
                          </a:solidFill>
                          <a:effectLst/>
                          <a:latin typeface="+mn-lt"/>
                        </a:rPr>
                        <a:t>teknik</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a:solidFill>
                            <a:schemeClr val="tx2">
                              <a:lumMod val="75000"/>
                            </a:schemeClr>
                          </a:solidFill>
                          <a:effectLst/>
                          <a:latin typeface="+mn-lt"/>
                        </a:rPr>
                        <a:t>-200</a:t>
                      </a:r>
                      <a:endParaRPr lang="sv-SE" sz="1800" b="0" i="0" u="none" strike="noStrike">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dirty="0">
                          <a:solidFill>
                            <a:schemeClr val="tx2">
                              <a:lumMod val="75000"/>
                            </a:schemeClr>
                          </a:solidFill>
                          <a:effectLst/>
                          <a:latin typeface="+mn-lt"/>
                        </a:rPr>
                        <a:t>-144</a:t>
                      </a:r>
                      <a:endParaRPr lang="sv-SE" sz="1800" b="0" i="0" u="none" strike="noStrike" dirty="0">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Byte </a:t>
                      </a:r>
                      <a:r>
                        <a:rPr lang="sv-SE" sz="1800" u="none" strike="noStrike" dirty="0">
                          <a:solidFill>
                            <a:schemeClr val="tx2">
                              <a:lumMod val="75000"/>
                            </a:schemeClr>
                          </a:solidFill>
                          <a:effectLst/>
                          <a:latin typeface="+mn-lt"/>
                        </a:rPr>
                        <a:t>av vitvaror duvans café</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a:solidFill>
                            <a:schemeClr val="tx2">
                              <a:lumMod val="75000"/>
                            </a:schemeClr>
                          </a:solidFill>
                          <a:effectLst/>
                          <a:latin typeface="+mn-lt"/>
                        </a:rPr>
                        <a:t>-50</a:t>
                      </a:r>
                      <a:endParaRPr lang="sv-SE" sz="1800" b="0" i="0" u="none" strike="noStrike">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dirty="0">
                          <a:solidFill>
                            <a:schemeClr val="tx2">
                              <a:lumMod val="75000"/>
                            </a:schemeClr>
                          </a:solidFill>
                          <a:effectLst/>
                          <a:latin typeface="+mn-lt"/>
                        </a:rPr>
                        <a:t>-7</a:t>
                      </a:r>
                      <a:endParaRPr lang="sv-SE" sz="1800" b="0" i="0" u="none" strike="noStrike" dirty="0">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a:r>
                        <a:rPr lang="sv-SE" dirty="0" smtClean="0">
                          <a:solidFill>
                            <a:schemeClr val="tx2">
                              <a:lumMod val="75000"/>
                            </a:schemeClr>
                          </a:solidFill>
                        </a:rPr>
                        <a:t>-43</a:t>
                      </a:r>
                      <a:endParaRPr lang="sv-SE" dirty="0">
                        <a:solidFill>
                          <a:schemeClr val="tx2">
                            <a:lumMod val="75000"/>
                          </a:schemeClr>
                        </a:solidFill>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 Inventarier </a:t>
                      </a:r>
                      <a:r>
                        <a:rPr lang="sv-SE" sz="1800" u="none" strike="noStrike" dirty="0" err="1">
                          <a:solidFill>
                            <a:schemeClr val="tx2">
                              <a:lumMod val="75000"/>
                            </a:schemeClr>
                          </a:solidFill>
                          <a:effectLst/>
                          <a:latin typeface="+mn-lt"/>
                        </a:rPr>
                        <a:t>Säbo</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a:solidFill>
                            <a:schemeClr val="tx2">
                              <a:lumMod val="75000"/>
                            </a:schemeClr>
                          </a:solidFill>
                          <a:effectLst/>
                          <a:latin typeface="+mn-lt"/>
                        </a:rPr>
                        <a:t>-300</a:t>
                      </a:r>
                      <a:endParaRPr lang="sv-SE" sz="1800" b="0" i="0" u="none" strike="noStrike">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a:solidFill>
                            <a:schemeClr val="tx2">
                              <a:lumMod val="75000"/>
                            </a:schemeClr>
                          </a:solidFill>
                          <a:effectLst/>
                          <a:latin typeface="+mn-lt"/>
                        </a:rPr>
                        <a:t>-226</a:t>
                      </a:r>
                      <a:endParaRPr lang="sv-SE" sz="1800" b="0" i="0" u="none" strike="noStrike">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Inventarier </a:t>
                      </a:r>
                      <a:r>
                        <a:rPr lang="sv-SE" sz="1800" u="none" strike="noStrike" dirty="0">
                          <a:solidFill>
                            <a:schemeClr val="tx2">
                              <a:lumMod val="75000"/>
                            </a:schemeClr>
                          </a:solidFill>
                          <a:effectLst/>
                          <a:latin typeface="+mn-lt"/>
                        </a:rPr>
                        <a:t>Duvan/Innerstan</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dirty="0">
                          <a:solidFill>
                            <a:schemeClr val="tx2">
                              <a:lumMod val="75000"/>
                            </a:schemeClr>
                          </a:solidFill>
                          <a:effectLst/>
                          <a:latin typeface="+mn-lt"/>
                        </a:rPr>
                        <a:t>-200</a:t>
                      </a:r>
                      <a:endParaRPr lang="sv-SE" sz="1800" b="0" i="0" u="none" strike="noStrike" dirty="0">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a:solidFill>
                            <a:schemeClr val="tx2">
                              <a:lumMod val="75000"/>
                            </a:schemeClr>
                          </a:solidFill>
                          <a:effectLst/>
                          <a:latin typeface="+mn-lt"/>
                        </a:rPr>
                        <a:t>-218</a:t>
                      </a:r>
                      <a:endParaRPr lang="sv-SE" sz="1800" b="0" i="0" u="none" strike="noStrike">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 Inventarier </a:t>
                      </a:r>
                      <a:r>
                        <a:rPr lang="sv-SE" sz="1800" u="none" strike="noStrike" dirty="0">
                          <a:solidFill>
                            <a:schemeClr val="tx2">
                              <a:lumMod val="75000"/>
                            </a:schemeClr>
                          </a:solidFill>
                          <a:effectLst/>
                          <a:latin typeface="+mn-lt"/>
                        </a:rPr>
                        <a:t>hemtjänsten</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a:solidFill>
                            <a:schemeClr val="tx2">
                              <a:lumMod val="75000"/>
                            </a:schemeClr>
                          </a:solidFill>
                          <a:effectLst/>
                          <a:latin typeface="+mn-lt"/>
                        </a:rPr>
                        <a:t>-100</a:t>
                      </a:r>
                      <a:endParaRPr lang="sv-SE" sz="1800" b="0" i="0" u="none" strike="noStrike">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a:solidFill>
                            <a:schemeClr val="tx2">
                              <a:lumMod val="75000"/>
                            </a:schemeClr>
                          </a:solidFill>
                          <a:effectLst/>
                          <a:latin typeface="+mn-lt"/>
                        </a:rPr>
                        <a:t> </a:t>
                      </a:r>
                      <a:endParaRPr lang="sv-SE" sz="1800" b="0" i="0" u="none" strike="noStrike">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l" fontAlgn="b"/>
                      <a:r>
                        <a:rPr lang="sv-SE" sz="1800" u="none" strike="noStrike" dirty="0" smtClean="0">
                          <a:solidFill>
                            <a:schemeClr val="tx2">
                              <a:lumMod val="75000"/>
                            </a:schemeClr>
                          </a:solidFill>
                          <a:effectLst/>
                          <a:latin typeface="+mn-lt"/>
                        </a:rPr>
                        <a:t> Höj </a:t>
                      </a:r>
                      <a:r>
                        <a:rPr lang="sv-SE" sz="1800" u="none" strike="noStrike" dirty="0">
                          <a:solidFill>
                            <a:schemeClr val="tx2">
                              <a:lumMod val="75000"/>
                            </a:schemeClr>
                          </a:solidFill>
                          <a:effectLst/>
                          <a:latin typeface="+mn-lt"/>
                        </a:rPr>
                        <a:t>och sänkbara sängar</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r" fontAlgn="t"/>
                      <a:r>
                        <a:rPr lang="sv-SE" sz="1800" u="none" strike="noStrike" dirty="0">
                          <a:solidFill>
                            <a:schemeClr val="tx2">
                              <a:lumMod val="75000"/>
                            </a:schemeClr>
                          </a:solidFill>
                          <a:effectLst/>
                          <a:latin typeface="+mn-lt"/>
                        </a:rPr>
                        <a:t>-100</a:t>
                      </a:r>
                      <a:endParaRPr lang="sv-SE" sz="1800" b="0" i="0" u="none" strike="noStrike" dirty="0">
                        <a:solidFill>
                          <a:schemeClr val="tx2">
                            <a:lumMod val="75000"/>
                          </a:schemeClr>
                        </a:solidFill>
                        <a:effectLst/>
                        <a:latin typeface="+mn-lt"/>
                      </a:endParaRPr>
                    </a:p>
                  </a:txBody>
                  <a:tcPr marL="9525" marR="9525" marT="9525" marB="0">
                    <a:solidFill>
                      <a:schemeClr val="bg1">
                        <a:lumMod val="85000"/>
                      </a:schemeClr>
                    </a:solidFill>
                  </a:tcPr>
                </a:tc>
                <a:tc>
                  <a:txBody>
                    <a:bodyPr/>
                    <a:lstStyle/>
                    <a:p>
                      <a:pPr algn="r" fontAlgn="b"/>
                      <a:r>
                        <a:rPr lang="sv-SE" sz="1800" u="none" strike="noStrike">
                          <a:solidFill>
                            <a:schemeClr val="tx2">
                              <a:lumMod val="75000"/>
                            </a:schemeClr>
                          </a:solidFill>
                          <a:effectLst/>
                          <a:latin typeface="+mn-lt"/>
                        </a:rPr>
                        <a:t>-38</a:t>
                      </a:r>
                      <a:endParaRPr lang="sv-SE" sz="1800" b="0" i="0" u="none" strike="noStrike">
                        <a:solidFill>
                          <a:schemeClr val="tx2">
                            <a:lumMod val="75000"/>
                          </a:schemeClr>
                        </a:solidFill>
                        <a:effectLst/>
                        <a:latin typeface="+mn-lt"/>
                      </a:endParaRPr>
                    </a:p>
                  </a:txBody>
                  <a:tcPr marL="9525" marR="9525" marT="9525" marB="0" anchor="b">
                    <a:solidFill>
                      <a:schemeClr val="bg1">
                        <a:lumMod val="85000"/>
                      </a:schemeClr>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lumMod val="85000"/>
                      </a:schemeClr>
                    </a:solidFill>
                  </a:tcPr>
                </a:tc>
              </a:tr>
              <a:tr h="205634">
                <a:tc>
                  <a:txBody>
                    <a:bodyPr/>
                    <a:lstStyle/>
                    <a:p>
                      <a:pPr algn="l" fontAlgn="b"/>
                      <a:r>
                        <a:rPr lang="sv-SE" sz="1800" u="none" strike="noStrike" dirty="0" smtClean="0">
                          <a:solidFill>
                            <a:schemeClr val="tx2">
                              <a:lumMod val="75000"/>
                            </a:schemeClr>
                          </a:solidFill>
                          <a:effectLst/>
                          <a:latin typeface="+mn-lt"/>
                        </a:rPr>
                        <a:t>Inventarier </a:t>
                      </a:r>
                      <a:r>
                        <a:rPr lang="sv-SE" sz="1800" u="none" strike="noStrike" dirty="0">
                          <a:solidFill>
                            <a:schemeClr val="tx2">
                              <a:lumMod val="75000"/>
                            </a:schemeClr>
                          </a:solidFill>
                          <a:effectLst/>
                          <a:latin typeface="+mn-lt"/>
                        </a:rPr>
                        <a:t>Funktionshinder</a:t>
                      </a:r>
                      <a:endParaRPr lang="sv-SE" sz="1800" b="0" i="0" u="none" strike="noStrike" dirty="0">
                        <a:solidFill>
                          <a:schemeClr val="tx2">
                            <a:lumMod val="7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t"/>
                      <a:r>
                        <a:rPr lang="sv-SE" sz="1800" u="none" strike="noStrike">
                          <a:solidFill>
                            <a:schemeClr val="tx2">
                              <a:lumMod val="75000"/>
                            </a:schemeClr>
                          </a:solidFill>
                          <a:effectLst/>
                          <a:latin typeface="+mn-lt"/>
                        </a:rPr>
                        <a:t>-130</a:t>
                      </a:r>
                      <a:endParaRPr lang="sv-SE" sz="1800" b="0" i="0" u="none" strike="noStrike">
                        <a:solidFill>
                          <a:schemeClr val="tx2">
                            <a:lumMod val="75000"/>
                          </a:schemeClr>
                        </a:solidFill>
                        <a:effectLst/>
                        <a:latin typeface="+mn-lt"/>
                      </a:endParaRPr>
                    </a:p>
                  </a:txBody>
                  <a:tcPr marL="9525" marR="9525" marT="9525" marB="0">
                    <a:solidFill>
                      <a:schemeClr val="bg1"/>
                    </a:solidFill>
                  </a:tcPr>
                </a:tc>
                <a:tc>
                  <a:txBody>
                    <a:bodyPr/>
                    <a:lstStyle/>
                    <a:p>
                      <a:pPr algn="r" fontAlgn="b"/>
                      <a:r>
                        <a:rPr lang="sv-SE" sz="1800" u="none" strike="noStrike">
                          <a:solidFill>
                            <a:schemeClr val="tx2">
                              <a:lumMod val="75000"/>
                            </a:schemeClr>
                          </a:solidFill>
                          <a:effectLst/>
                          <a:latin typeface="+mn-lt"/>
                        </a:rPr>
                        <a:t>-61</a:t>
                      </a:r>
                      <a:endParaRPr lang="sv-SE" sz="1800" b="0" i="0" u="none" strike="noStrike">
                        <a:solidFill>
                          <a:schemeClr val="tx2">
                            <a:lumMod val="75000"/>
                          </a:schemeClr>
                        </a:solidFill>
                        <a:effectLst/>
                        <a:latin typeface="+mn-lt"/>
                      </a:endParaRPr>
                    </a:p>
                  </a:txBody>
                  <a:tcPr marL="9525" marR="9525" marT="9525" marB="0" anchor="b">
                    <a:solidFill>
                      <a:schemeClr val="bg1"/>
                    </a:solidFill>
                  </a:tcPr>
                </a:tc>
                <a:tc>
                  <a:txBody>
                    <a:bodyPr/>
                    <a:lstStyle/>
                    <a:p>
                      <a:pPr algn="r" fontAlgn="b"/>
                      <a:endParaRPr lang="sv-SE" sz="1800" b="0" i="0" u="none" strike="noStrike" dirty="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solidFill>
                      <a:schemeClr val="bg1"/>
                    </a:solidFill>
                  </a:tcPr>
                </a:tc>
              </a:tr>
              <a:tr h="205634">
                <a:tc>
                  <a:txBody>
                    <a:bodyPr/>
                    <a:lstStyle/>
                    <a:p>
                      <a:pPr algn="r" fontAlgn="t"/>
                      <a:r>
                        <a:rPr lang="sv-SE" sz="1800" b="1" i="0" u="none" strike="noStrike" dirty="0" smtClean="0">
                          <a:solidFill>
                            <a:schemeClr val="tx2">
                              <a:lumMod val="75000"/>
                            </a:schemeClr>
                          </a:solidFill>
                          <a:effectLst/>
                          <a:latin typeface="+mn-lt"/>
                        </a:rPr>
                        <a:t>Totalt:</a:t>
                      </a:r>
                      <a:endParaRPr lang="sv-SE" sz="1800" b="1" i="0" u="none" strike="noStrike" dirty="0">
                        <a:solidFill>
                          <a:schemeClr val="tx2">
                            <a:lumMod val="75000"/>
                          </a:schemeClr>
                        </a:solidFill>
                        <a:effectLst/>
                        <a:latin typeface="+mn-lt"/>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b"/>
                      <a:r>
                        <a:rPr lang="sv-SE" sz="1800" b="1" u="none" strike="noStrike" dirty="0">
                          <a:solidFill>
                            <a:schemeClr val="tx2">
                              <a:lumMod val="75000"/>
                            </a:schemeClr>
                          </a:solidFill>
                          <a:effectLst/>
                          <a:latin typeface="+mn-lt"/>
                        </a:rPr>
                        <a:t>-4 450</a:t>
                      </a:r>
                      <a:endParaRPr lang="sv-SE" sz="1800" b="1" i="0" u="none" strike="noStrike" dirty="0">
                        <a:solidFill>
                          <a:schemeClr val="tx2">
                            <a:lumMod val="75000"/>
                          </a:schemeClr>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b"/>
                      <a:r>
                        <a:rPr lang="sv-SE" sz="1800" b="1" u="none" strike="noStrike" dirty="0">
                          <a:solidFill>
                            <a:schemeClr val="tx2">
                              <a:lumMod val="75000"/>
                            </a:schemeClr>
                          </a:solidFill>
                          <a:effectLst/>
                          <a:latin typeface="+mn-lt"/>
                        </a:rPr>
                        <a:t>-1 261</a:t>
                      </a:r>
                      <a:endParaRPr lang="sv-SE" sz="1800" b="1" i="0" u="none" strike="noStrike" dirty="0">
                        <a:solidFill>
                          <a:schemeClr val="tx2">
                            <a:lumMod val="75000"/>
                          </a:schemeClr>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sv-SE" sz="1800" b="1" u="none" strike="noStrike" dirty="0" smtClean="0">
                          <a:solidFill>
                            <a:schemeClr val="tx2">
                              <a:lumMod val="75000"/>
                            </a:schemeClr>
                          </a:solidFill>
                          <a:effectLst/>
                          <a:latin typeface="+mn-lt"/>
                        </a:rPr>
                        <a:t>-103</a:t>
                      </a:r>
                      <a:endParaRPr lang="sv-SE" sz="1800" b="1" i="0" u="none" strike="noStrike" dirty="0" smtClean="0">
                        <a:solidFill>
                          <a:schemeClr val="tx2">
                            <a:lumMod val="75000"/>
                          </a:schemeClr>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13</a:t>
            </a:fld>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934193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2373" y="418561"/>
            <a:ext cx="10972800" cy="1143000"/>
          </a:xfrm>
        </p:spPr>
        <p:txBody>
          <a:bodyPr/>
          <a:lstStyle/>
          <a:p>
            <a:r>
              <a:rPr lang="sv-SE" sz="3600" dirty="0" smtClean="0">
                <a:solidFill>
                  <a:schemeClr val="accent2"/>
                </a:solidFill>
              </a:rPr>
              <a:t>Investeringsredovisning larm - 2 574 tkr</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14</a:t>
            </a:fld>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3" name="Platshållare för innehåll 2"/>
          <p:cNvSpPr>
            <a:spLocks noGrp="1"/>
          </p:cNvSpPr>
          <p:nvPr>
            <p:ph idx="1"/>
          </p:nvPr>
        </p:nvSpPr>
        <p:spPr>
          <a:xfrm>
            <a:off x="609600" y="1268760"/>
            <a:ext cx="11247040" cy="5251499"/>
          </a:xfrm>
        </p:spPr>
        <p:txBody>
          <a:bodyPr>
            <a:normAutofit fontScale="77500" lnSpcReduction="20000"/>
          </a:bodyPr>
          <a:lstStyle/>
          <a:p>
            <a:pPr>
              <a:spcAft>
                <a:spcPts val="0"/>
              </a:spcAft>
            </a:pPr>
            <a:endParaRPr lang="sv-SE" b="1" dirty="0" smtClean="0"/>
          </a:p>
          <a:p>
            <a:pPr>
              <a:spcAft>
                <a:spcPts val="0"/>
              </a:spcAft>
            </a:pPr>
            <a:r>
              <a:rPr lang="sv-SE" sz="3100" b="1" dirty="0" smtClean="0"/>
              <a:t>Trådlösa larm </a:t>
            </a:r>
            <a:r>
              <a:rPr lang="sv-SE" sz="2800" b="1" dirty="0" smtClean="0"/>
              <a:t>- 504 tkr</a:t>
            </a:r>
            <a:br>
              <a:rPr lang="sv-SE" sz="2800" b="1" dirty="0" smtClean="0"/>
            </a:br>
            <a:r>
              <a:rPr lang="sv-SE" sz="3100" dirty="0" smtClean="0"/>
              <a:t>Investeringen för trådlösa nätverk på Falkalyckan avbröts. Svalan, Tärnan och Slottsgården blev billigare än beräknat. </a:t>
            </a:r>
            <a:r>
              <a:rPr lang="sv-SE" sz="3100" dirty="0" err="1" smtClean="0"/>
              <a:t>Switchar</a:t>
            </a:r>
            <a:r>
              <a:rPr lang="sv-SE" sz="3100" dirty="0" smtClean="0"/>
              <a:t> har inte heller byts eftersom det ligger i SBKF IT:s budget att byta hela nätverket 2020</a:t>
            </a:r>
            <a:r>
              <a:rPr lang="sv-SE" sz="3100" dirty="0" smtClean="0">
                <a:solidFill>
                  <a:schemeClr val="tx1"/>
                </a:solidFill>
              </a:rPr>
              <a:t>.</a:t>
            </a:r>
          </a:p>
          <a:p>
            <a:r>
              <a:rPr lang="sv-SE" sz="3100" b="1" dirty="0" smtClean="0"/>
              <a:t>Digitala larm </a:t>
            </a:r>
            <a:r>
              <a:rPr lang="sv-SE" sz="2800" b="1" dirty="0" smtClean="0"/>
              <a:t>- 1300 tkr</a:t>
            </a:r>
            <a:r>
              <a:rPr lang="sv-SE" sz="3100" b="1" dirty="0" smtClean="0">
                <a:solidFill>
                  <a:srgbClr val="FF0000"/>
                </a:solidFill>
              </a:rPr>
              <a:t/>
            </a:r>
            <a:br>
              <a:rPr lang="sv-SE" sz="3100" b="1" dirty="0" smtClean="0">
                <a:solidFill>
                  <a:srgbClr val="FF0000"/>
                </a:solidFill>
              </a:rPr>
            </a:br>
            <a:r>
              <a:rPr lang="sv-SE" sz="3100" dirty="0" smtClean="0"/>
              <a:t>Budgeterat inför upphandling av trygghetslarm i ordinärt boende. Nu blev det efter upphandlingen inget byte av leverantör och vi behåller därmed larmen vi redan har fast med nytt avtal. Ingen investering behövdes göras.</a:t>
            </a:r>
          </a:p>
          <a:p>
            <a:r>
              <a:rPr lang="sv-SE" sz="3100" b="1" dirty="0" smtClean="0"/>
              <a:t>Svalans larmuppgradering </a:t>
            </a:r>
            <a:r>
              <a:rPr lang="sv-SE" sz="2800" b="1" dirty="0" smtClean="0"/>
              <a:t>- 770 </a:t>
            </a:r>
            <a:r>
              <a:rPr lang="sv-SE" sz="2800" b="1" dirty="0"/>
              <a:t>tkr</a:t>
            </a:r>
            <a:r>
              <a:rPr lang="sv-SE" sz="3100" b="1" dirty="0" smtClean="0">
                <a:solidFill>
                  <a:srgbClr val="FF0000"/>
                </a:solidFill>
              </a:rPr>
              <a:t/>
            </a:r>
            <a:br>
              <a:rPr lang="sv-SE" sz="3100" b="1" dirty="0" smtClean="0">
                <a:solidFill>
                  <a:srgbClr val="FF0000"/>
                </a:solidFill>
              </a:rPr>
            </a:br>
            <a:r>
              <a:rPr lang="sv-SE" sz="3100" dirty="0" smtClean="0"/>
              <a:t>En utvärdering av </a:t>
            </a:r>
            <a:r>
              <a:rPr lang="sv-SE" sz="3100" dirty="0" err="1" smtClean="0"/>
              <a:t>Gerbogårdens</a:t>
            </a:r>
            <a:r>
              <a:rPr lang="sv-SE" sz="3100" dirty="0" smtClean="0"/>
              <a:t> införandeprojekt av nytt larmsystem har dröjt vilket gjort att vi fått skjuta Svalans larmuppgradering framåt. Investeringen för Svalans larmsystem tas bort och finns nu istället i driftbudgeten för 2020 där upphandling är planerad och det blir leasing istället.</a:t>
            </a:r>
            <a:br>
              <a:rPr lang="sv-SE" sz="3100" dirty="0" smtClean="0"/>
            </a:br>
            <a:endParaRPr lang="sv-SE" sz="3100" dirty="0" smtClean="0"/>
          </a:p>
          <a:p>
            <a:endParaRPr lang="sv-SE" dirty="0"/>
          </a:p>
        </p:txBody>
      </p:sp>
    </p:spTree>
    <p:extLst>
      <p:ext uri="{BB962C8B-B14F-4D97-AF65-F5344CB8AC3E}">
        <p14:creationId xmlns:p14="http://schemas.microsoft.com/office/powerpoint/2010/main" val="66709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7368" y="589334"/>
            <a:ext cx="11175032" cy="1143000"/>
          </a:xfrm>
        </p:spPr>
        <p:txBody>
          <a:bodyPr>
            <a:noAutofit/>
          </a:bodyPr>
          <a:lstStyle/>
          <a:p>
            <a:r>
              <a:rPr lang="sv-SE" sz="3200" dirty="0">
                <a:solidFill>
                  <a:schemeClr val="accent2"/>
                </a:solidFill>
                <a:ea typeface="+mn-ea"/>
              </a:rPr>
              <a:t>Resultat av årets utfall </a:t>
            </a:r>
            <a:r>
              <a:rPr lang="sv-SE" sz="3200" dirty="0" smtClean="0">
                <a:solidFill>
                  <a:schemeClr val="accent2"/>
                </a:solidFill>
                <a:ea typeface="+mn-ea"/>
              </a:rPr>
              <a:t>förvaltningsgemensamt + 1 294 tkr </a:t>
            </a:r>
            <a:endParaRPr lang="sv-SE" sz="3200" dirty="0">
              <a:solidFill>
                <a:schemeClr val="accent2"/>
              </a:solidFill>
              <a:ea typeface="+mn-ea"/>
            </a:endParaRPr>
          </a:p>
        </p:txBody>
      </p:sp>
      <p:sp>
        <p:nvSpPr>
          <p:cNvPr id="3" name="Platshållare för innehåll 2"/>
          <p:cNvSpPr>
            <a:spLocks noGrp="1"/>
          </p:cNvSpPr>
          <p:nvPr>
            <p:ph idx="1"/>
          </p:nvPr>
        </p:nvSpPr>
        <p:spPr>
          <a:xfrm>
            <a:off x="595808" y="1625608"/>
            <a:ext cx="11692880" cy="4525963"/>
          </a:xfrm>
        </p:spPr>
        <p:txBody>
          <a:bodyPr>
            <a:normAutofit fontScale="92500" lnSpcReduction="10000"/>
          </a:bodyPr>
          <a:lstStyle/>
          <a:p>
            <a:r>
              <a:rPr lang="sv-SE" b="1" dirty="0" smtClean="0"/>
              <a:t>Administration						+   493 tkr</a:t>
            </a:r>
            <a:r>
              <a:rPr lang="sv-SE" dirty="0" smtClean="0"/>
              <a:t/>
            </a:r>
            <a:br>
              <a:rPr lang="sv-SE" dirty="0" smtClean="0"/>
            </a:br>
            <a:r>
              <a:rPr lang="sv-SE" dirty="0" smtClean="0"/>
              <a:t>* Personalkostnader                + 226 tkr</a:t>
            </a:r>
          </a:p>
          <a:p>
            <a:pPr marL="0" indent="0">
              <a:buNone/>
            </a:pPr>
            <a:r>
              <a:rPr lang="sv-SE" dirty="0"/>
              <a:t> </a:t>
            </a:r>
            <a:r>
              <a:rPr lang="sv-SE" dirty="0" smtClean="0"/>
              <a:t>    * Annonskostnader    	      + 168 tkr</a:t>
            </a:r>
          </a:p>
          <a:p>
            <a:pPr marL="0" indent="0">
              <a:buNone/>
            </a:pPr>
            <a:r>
              <a:rPr lang="sv-SE" dirty="0"/>
              <a:t> </a:t>
            </a:r>
            <a:r>
              <a:rPr lang="sv-SE" dirty="0" smtClean="0"/>
              <a:t>    * Övrig drift		      	       + 99 tkr</a:t>
            </a:r>
            <a:br>
              <a:rPr lang="sv-SE" dirty="0" smtClean="0"/>
            </a:br>
            <a:r>
              <a:rPr lang="sv-SE" dirty="0" smtClean="0"/>
              <a:t>        </a:t>
            </a:r>
            <a:r>
              <a:rPr lang="sv-SE" sz="2000" b="1" dirty="0" smtClean="0"/>
              <a:t>Analys</a:t>
            </a:r>
            <a:r>
              <a:rPr lang="sv-SE" sz="2000" b="1" dirty="0"/>
              <a:t>:</a:t>
            </a:r>
            <a:r>
              <a:rPr lang="sv-SE" sz="2000" dirty="0"/>
              <a:t> </a:t>
            </a:r>
            <a:r>
              <a:rPr lang="sv-SE" sz="2000" dirty="0" smtClean="0"/>
              <a:t>Vakant tjänst, rekrytering är gjord. Annonsering har inte behövts göras i den omfattning</a:t>
            </a:r>
            <a:br>
              <a:rPr lang="sv-SE" sz="2000" dirty="0" smtClean="0"/>
            </a:br>
            <a:r>
              <a:rPr lang="sv-SE" sz="2000" dirty="0" smtClean="0"/>
              <a:t>         som budgeterats. I övrig drift finns bland annat utbildningsmedel, vilket inte behövts användas </a:t>
            </a:r>
            <a:br>
              <a:rPr lang="sv-SE" sz="2000" dirty="0" smtClean="0"/>
            </a:br>
            <a:r>
              <a:rPr lang="sv-SE" sz="2000" dirty="0" smtClean="0"/>
              <a:t>         eftersom vi sökt och fått pengar via omställningsfonden. </a:t>
            </a:r>
          </a:p>
          <a:p>
            <a:r>
              <a:rPr lang="sv-SE" b="1" dirty="0" smtClean="0"/>
              <a:t>IT							 	  +  801 tkr</a:t>
            </a:r>
            <a:br>
              <a:rPr lang="sv-SE" b="1" dirty="0" smtClean="0"/>
            </a:br>
            <a:r>
              <a:rPr lang="sv-SE" dirty="0" smtClean="0"/>
              <a:t>* Nytt avtal och nya moduler för befintligt </a:t>
            </a:r>
            <a:br>
              <a:rPr lang="sv-SE" dirty="0" smtClean="0"/>
            </a:br>
            <a:r>
              <a:rPr lang="sv-SE" dirty="0" smtClean="0"/>
              <a:t>   verksamhetssystem               – 29</a:t>
            </a:r>
            <a:r>
              <a:rPr lang="sv-SE" dirty="0"/>
              <a:t>8</a:t>
            </a:r>
            <a:r>
              <a:rPr lang="sv-SE" dirty="0" smtClean="0"/>
              <a:t> tkr  </a:t>
            </a:r>
            <a:br>
              <a:rPr lang="sv-SE" dirty="0" smtClean="0"/>
            </a:br>
            <a:r>
              <a:rPr lang="sv-SE" dirty="0" smtClean="0"/>
              <a:t>* Nationellt driftsbidrag        + 1 098 tkr</a:t>
            </a:r>
            <a:br>
              <a:rPr lang="sv-SE" dirty="0" smtClean="0"/>
            </a:br>
            <a:r>
              <a:rPr lang="sv-SE" dirty="0" smtClean="0"/>
              <a:t>   </a:t>
            </a:r>
            <a:r>
              <a:rPr lang="sv-SE" sz="2000" b="1" dirty="0" smtClean="0"/>
              <a:t>Analys: </a:t>
            </a:r>
            <a:r>
              <a:rPr lang="sv-SE" sz="2000" dirty="0" smtClean="0"/>
              <a:t>Det har varit svårt att beräkna kostnader för </a:t>
            </a:r>
            <a:r>
              <a:rPr lang="sv-SE" sz="2000" dirty="0" err="1" smtClean="0"/>
              <a:t>Lifecare</a:t>
            </a:r>
            <a:r>
              <a:rPr lang="sv-SE" sz="2000" dirty="0" smtClean="0"/>
              <a:t> (Procapita).</a:t>
            </a:r>
            <a:br>
              <a:rPr lang="sv-SE" sz="2000" dirty="0" smtClean="0"/>
            </a:br>
            <a:r>
              <a:rPr lang="sv-SE" sz="2000" dirty="0" smtClean="0"/>
              <a:t>    Driftsbidraget planerades att användas till</a:t>
            </a:r>
            <a:r>
              <a:rPr lang="sv-SE" dirty="0"/>
              <a:t> </a:t>
            </a:r>
            <a:r>
              <a:rPr lang="sv-SE" sz="2000" dirty="0" smtClean="0"/>
              <a:t>upphandling av </a:t>
            </a:r>
            <a:r>
              <a:rPr lang="sv-SE" sz="2000" dirty="0" err="1" smtClean="0"/>
              <a:t>Timecare</a:t>
            </a:r>
            <a:r>
              <a:rPr lang="sv-SE" sz="2000" dirty="0" smtClean="0"/>
              <a:t>. Upphandlingen är inte</a:t>
            </a:r>
            <a:br>
              <a:rPr lang="sv-SE" sz="2000" dirty="0" smtClean="0"/>
            </a:br>
            <a:r>
              <a:rPr lang="sv-SE" sz="2000" dirty="0" smtClean="0"/>
              <a:t>    slutförd. </a:t>
            </a:r>
            <a:endParaRPr lang="sv-SE" sz="20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15</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67653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589334"/>
            <a:ext cx="10972800" cy="1143000"/>
          </a:xfrm>
        </p:spPr>
        <p:txBody>
          <a:bodyPr>
            <a:noAutofit/>
          </a:bodyPr>
          <a:lstStyle/>
          <a:p>
            <a:r>
              <a:rPr lang="sv-SE" sz="3200" dirty="0">
                <a:solidFill>
                  <a:schemeClr val="accent2"/>
                </a:solidFill>
                <a:ea typeface="+mn-ea"/>
              </a:rPr>
              <a:t>Resultat av årets </a:t>
            </a:r>
            <a:r>
              <a:rPr lang="sv-SE" sz="3200" dirty="0" smtClean="0">
                <a:solidFill>
                  <a:schemeClr val="accent2"/>
                </a:solidFill>
                <a:ea typeface="+mn-ea"/>
              </a:rPr>
              <a:t>utfall myndighet och öppen verksamhet </a:t>
            </a:r>
            <a:r>
              <a:rPr lang="sv-SE" sz="3200" dirty="0">
                <a:solidFill>
                  <a:schemeClr val="accent2"/>
                </a:solidFill>
                <a:ea typeface="+mn-ea"/>
              </a:rPr>
              <a:t>+ 11 172 tkr</a:t>
            </a:r>
          </a:p>
        </p:txBody>
      </p:sp>
      <p:sp>
        <p:nvSpPr>
          <p:cNvPr id="3" name="Platshållare för innehåll 2"/>
          <p:cNvSpPr>
            <a:spLocks noGrp="1"/>
          </p:cNvSpPr>
          <p:nvPr>
            <p:ph idx="1"/>
          </p:nvPr>
        </p:nvSpPr>
        <p:spPr>
          <a:xfrm>
            <a:off x="595808" y="1730214"/>
            <a:ext cx="10972800" cy="4525963"/>
          </a:xfrm>
        </p:spPr>
        <p:txBody>
          <a:bodyPr>
            <a:normAutofit/>
          </a:bodyPr>
          <a:lstStyle/>
          <a:p>
            <a:pPr>
              <a:spcAft>
                <a:spcPts val="0"/>
              </a:spcAft>
            </a:pPr>
            <a:r>
              <a:rPr lang="sv-SE" dirty="0" smtClean="0"/>
              <a:t>Administration                              +  </a:t>
            </a:r>
            <a:r>
              <a:rPr lang="sv-SE" dirty="0"/>
              <a:t>354 tkr</a:t>
            </a:r>
          </a:p>
          <a:p>
            <a:pPr>
              <a:spcAft>
                <a:spcPts val="0"/>
              </a:spcAft>
            </a:pPr>
            <a:r>
              <a:rPr lang="sv-SE" dirty="0"/>
              <a:t>Resurspott hemtjänst	        </a:t>
            </a:r>
            <a:r>
              <a:rPr lang="sv-SE" dirty="0" smtClean="0"/>
              <a:t>  </a:t>
            </a:r>
            <a:r>
              <a:rPr lang="sv-SE" dirty="0"/>
              <a:t>+ 6 795 tkr</a:t>
            </a:r>
          </a:p>
          <a:p>
            <a:pPr>
              <a:spcAft>
                <a:spcPts val="0"/>
              </a:spcAft>
            </a:pPr>
            <a:r>
              <a:rPr lang="sv-SE" dirty="0"/>
              <a:t>Betalningsansvar	                         </a:t>
            </a:r>
            <a:r>
              <a:rPr lang="sv-SE" dirty="0" smtClean="0"/>
              <a:t> </a:t>
            </a:r>
            <a:r>
              <a:rPr lang="sv-SE" dirty="0"/>
              <a:t>+ 400 tkr</a:t>
            </a:r>
          </a:p>
          <a:p>
            <a:pPr>
              <a:spcAft>
                <a:spcPts val="0"/>
              </a:spcAft>
            </a:pPr>
            <a:r>
              <a:rPr lang="sv-SE" dirty="0"/>
              <a:t>Myndighetsenhet	                           + 133 tkr</a:t>
            </a:r>
          </a:p>
          <a:p>
            <a:pPr>
              <a:spcAft>
                <a:spcPts val="0"/>
              </a:spcAft>
            </a:pPr>
            <a:r>
              <a:rPr lang="sv-SE" dirty="0"/>
              <a:t>Bostadsanpassning	             + 594 tkr</a:t>
            </a:r>
          </a:p>
          <a:p>
            <a:pPr>
              <a:spcAft>
                <a:spcPts val="0"/>
              </a:spcAft>
            </a:pPr>
            <a:r>
              <a:rPr lang="sv-SE" dirty="0"/>
              <a:t>Institutionsplaceringar	              - 728 tkr</a:t>
            </a:r>
          </a:p>
          <a:p>
            <a:pPr>
              <a:spcAft>
                <a:spcPts val="0"/>
              </a:spcAft>
            </a:pPr>
            <a:r>
              <a:rPr lang="sv-SE" dirty="0"/>
              <a:t>Mötesplatser		             </a:t>
            </a:r>
            <a:r>
              <a:rPr lang="sv-SE" dirty="0" smtClean="0"/>
              <a:t> + </a:t>
            </a:r>
            <a:r>
              <a:rPr lang="sv-SE" dirty="0"/>
              <a:t>319 tkr</a:t>
            </a:r>
          </a:p>
          <a:p>
            <a:pPr>
              <a:spcAft>
                <a:spcPts val="0"/>
              </a:spcAft>
            </a:pPr>
            <a:r>
              <a:rPr lang="sv-SE" dirty="0"/>
              <a:t>F-kassan 20 första </a:t>
            </a:r>
            <a:r>
              <a:rPr lang="sv-SE" dirty="0" smtClean="0"/>
              <a:t>timmar      </a:t>
            </a:r>
            <a:r>
              <a:rPr lang="sv-SE" dirty="0"/>
              <a:t>+ 2 261 tkr</a:t>
            </a:r>
          </a:p>
          <a:p>
            <a:pPr>
              <a:spcAft>
                <a:spcPts val="0"/>
              </a:spcAft>
            </a:pPr>
            <a:r>
              <a:rPr lang="sv-SE" dirty="0"/>
              <a:t>Intäkter, omsorgen                        </a:t>
            </a:r>
            <a:r>
              <a:rPr lang="sv-SE" dirty="0" smtClean="0"/>
              <a:t> + </a:t>
            </a:r>
            <a:r>
              <a:rPr lang="sv-SE" dirty="0"/>
              <a:t>351 tkr </a:t>
            </a:r>
          </a:p>
          <a:p>
            <a:pPr>
              <a:spcAft>
                <a:spcPts val="0"/>
              </a:spcAft>
            </a:pPr>
            <a:r>
              <a:rPr lang="sv-SE" dirty="0"/>
              <a:t>Stängd avdelning Svalan	</a:t>
            </a:r>
            <a:r>
              <a:rPr lang="sv-SE" dirty="0" smtClean="0"/>
              <a:t> </a:t>
            </a:r>
            <a:r>
              <a:rPr lang="sv-SE" dirty="0"/>
              <a:t>+ 749 tkr</a:t>
            </a:r>
          </a:p>
          <a:p>
            <a:pPr>
              <a:spcAft>
                <a:spcPts val="0"/>
              </a:spcAft>
            </a:pPr>
            <a:endParaRPr lang="sv-SE" sz="3600" dirty="0">
              <a:latin typeface="Times New Roman" panose="02020603050405020304" pitchFamily="18" charset="0"/>
              <a:ea typeface="Times New Roman" panose="02020603050405020304" pitchFamily="18" charset="0"/>
            </a:endParaRPr>
          </a:p>
          <a:p>
            <a:endParaRPr lang="sv-SE" b="1"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16</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052517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40424"/>
            <a:ext cx="10972800" cy="1143000"/>
          </a:xfrm>
        </p:spPr>
        <p:txBody>
          <a:bodyPr>
            <a:normAutofit/>
          </a:bodyPr>
          <a:lstStyle/>
          <a:p>
            <a:r>
              <a:rPr lang="sv-SE" sz="3200" dirty="0">
                <a:solidFill>
                  <a:schemeClr val="accent2"/>
                </a:solidFill>
                <a:ea typeface="+mn-ea"/>
              </a:rPr>
              <a:t>Analys över resultat myndighet och öppen verksamhet</a:t>
            </a:r>
          </a:p>
        </p:txBody>
      </p:sp>
      <p:sp>
        <p:nvSpPr>
          <p:cNvPr id="3" name="Platshållare för innehåll 2"/>
          <p:cNvSpPr>
            <a:spLocks noGrp="1"/>
          </p:cNvSpPr>
          <p:nvPr>
            <p:ph idx="1"/>
          </p:nvPr>
        </p:nvSpPr>
        <p:spPr>
          <a:xfrm>
            <a:off x="400472" y="1375731"/>
            <a:ext cx="11391056" cy="4708528"/>
          </a:xfrm>
          <a:noFill/>
        </p:spPr>
        <p:txBody>
          <a:bodyPr>
            <a:normAutofit lnSpcReduction="10000"/>
          </a:bodyPr>
          <a:lstStyle/>
          <a:p>
            <a:pPr eaLnBrk="0" fontAlgn="base" hangingPunct="0">
              <a:spcAft>
                <a:spcPct val="0"/>
              </a:spcAft>
              <a:defRPr/>
            </a:pPr>
            <a:r>
              <a:rPr lang="sv-SE" sz="2200" dirty="0"/>
              <a:t>Administration, myndighetsenhet samt mötesplatserna visar gemensamt ett plusresultat. Detta beror </a:t>
            </a:r>
            <a:r>
              <a:rPr lang="sv-SE" sz="2200" dirty="0" err="1"/>
              <a:t>bl</a:t>
            </a:r>
            <a:r>
              <a:rPr lang="sv-SE" sz="2200" dirty="0"/>
              <a:t> a på att anhörigkurator samt aktivitetssamordnare </a:t>
            </a:r>
            <a:r>
              <a:rPr lang="sv-SE" sz="2200" dirty="0" smtClean="0"/>
              <a:t>särskilt boende </a:t>
            </a:r>
            <a:r>
              <a:rPr lang="sv-SE" sz="2200" dirty="0"/>
              <a:t>anställdes under </a:t>
            </a:r>
            <a:r>
              <a:rPr lang="sv-SE" sz="2200" dirty="0" smtClean="0"/>
              <a:t>våren. </a:t>
            </a:r>
            <a:r>
              <a:rPr lang="sv-SE" sz="2200" dirty="0"/>
              <a:t>Myndighetsenheten har också haft svårigheter att rekrytera biståndshandläggare och det har därför varit vakant mellan tillsättningarna</a:t>
            </a:r>
            <a:r>
              <a:rPr lang="sv-SE" sz="2200" dirty="0" smtClean="0"/>
              <a:t>. </a:t>
            </a:r>
            <a:endParaRPr lang="sv-SE" sz="2200" dirty="0"/>
          </a:p>
          <a:p>
            <a:pPr eaLnBrk="0" fontAlgn="base" hangingPunct="0">
              <a:spcAft>
                <a:spcPct val="0"/>
              </a:spcAft>
              <a:defRPr/>
            </a:pPr>
            <a:r>
              <a:rPr lang="sv-SE" sz="2200" dirty="0"/>
              <a:t>Resurspott hemtjänst visar ett stort överskott beroende på att beviljade hemtjänsttimmar har </a:t>
            </a:r>
            <a:r>
              <a:rPr lang="sv-SE" sz="2200" dirty="0" smtClean="0"/>
              <a:t>sjunkit. </a:t>
            </a:r>
          </a:p>
          <a:p>
            <a:pPr eaLnBrk="0" fontAlgn="base" hangingPunct="0">
              <a:spcAft>
                <a:spcPct val="0"/>
              </a:spcAft>
              <a:defRPr/>
            </a:pPr>
            <a:r>
              <a:rPr lang="sv-SE" sz="2200" dirty="0" smtClean="0"/>
              <a:t>Bostadsanpassningsbidraget </a:t>
            </a:r>
            <a:r>
              <a:rPr lang="sv-SE" sz="2200" dirty="0"/>
              <a:t>påvisar en positiv avvikelse </a:t>
            </a:r>
            <a:r>
              <a:rPr lang="sv-SE" sz="2200" dirty="0" smtClean="0"/>
              <a:t>pga</a:t>
            </a:r>
            <a:r>
              <a:rPr lang="sv-SE" sz="2200" dirty="0"/>
              <a:t>. ca 30 färre ärenden.</a:t>
            </a:r>
          </a:p>
          <a:p>
            <a:pPr eaLnBrk="0" fontAlgn="base" hangingPunct="0">
              <a:spcAft>
                <a:spcPct val="0"/>
              </a:spcAft>
              <a:defRPr/>
            </a:pPr>
            <a:r>
              <a:rPr lang="sv-SE" sz="2200" dirty="0"/>
              <a:t>Omsorgens totala avgifter visar en positiv avvikelse. Detta beror </a:t>
            </a:r>
            <a:r>
              <a:rPr lang="sv-SE" sz="2200" dirty="0" err="1"/>
              <a:t>bl</a:t>
            </a:r>
            <a:r>
              <a:rPr lang="sv-SE" sz="2200" dirty="0"/>
              <a:t> a. på ett större avgiftsutrymme.</a:t>
            </a:r>
          </a:p>
          <a:p>
            <a:pPr eaLnBrk="0" fontAlgn="base" hangingPunct="0">
              <a:spcAft>
                <a:spcPct val="0"/>
              </a:spcAft>
              <a:defRPr/>
            </a:pPr>
            <a:r>
              <a:rPr lang="sv-SE" sz="2200" dirty="0"/>
              <a:t>Totala kostnaderna över budgeterade assistanskostnader som, sjuklöner till privata utförare, LSS-beslut personlig assistans samt ersättning till </a:t>
            </a:r>
            <a:r>
              <a:rPr lang="sv-SE" sz="2200" dirty="0" smtClean="0"/>
              <a:t>Försäkringskassan visar </a:t>
            </a:r>
            <a:r>
              <a:rPr lang="sv-SE" sz="2200" dirty="0"/>
              <a:t>på ett plusresultat, främst pga. uppbokade medel från 2018 återförs budgeten.</a:t>
            </a:r>
          </a:p>
          <a:p>
            <a:pPr eaLnBrk="0" fontAlgn="base" hangingPunct="0">
              <a:spcAft>
                <a:spcPct val="0"/>
              </a:spcAft>
              <a:defRPr/>
            </a:pPr>
            <a:r>
              <a:rPr lang="sv-SE" sz="2200" dirty="0"/>
              <a:t>Institutionsplacering visar ett underskott, </a:t>
            </a:r>
            <a:r>
              <a:rPr lang="sv-SE" sz="2200" dirty="0" smtClean="0"/>
              <a:t>pga. </a:t>
            </a:r>
            <a:r>
              <a:rPr lang="sv-SE" sz="2200" dirty="0"/>
              <a:t>dyr men kort </a:t>
            </a:r>
            <a:r>
              <a:rPr lang="sv-SE" sz="2200" dirty="0" smtClean="0"/>
              <a:t>LSS-placering</a:t>
            </a:r>
            <a:r>
              <a:rPr lang="sv-SE" sz="2200" dirty="0"/>
              <a:t>.</a:t>
            </a: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17</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4523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713709"/>
            <a:ext cx="10972800" cy="1143000"/>
          </a:xfrm>
        </p:spPr>
        <p:txBody>
          <a:bodyPr>
            <a:noAutofit/>
          </a:bodyPr>
          <a:lstStyle/>
          <a:p>
            <a:r>
              <a:rPr lang="sv-SE" sz="3000" dirty="0">
                <a:solidFill>
                  <a:schemeClr val="accent2"/>
                </a:solidFill>
                <a:ea typeface="+mn-ea"/>
              </a:rPr>
              <a:t>Beviljade timmar (omräknat till 30 </a:t>
            </a:r>
            <a:r>
              <a:rPr lang="sv-SE" sz="3000" dirty="0" err="1" smtClean="0">
                <a:solidFill>
                  <a:schemeClr val="accent2"/>
                </a:solidFill>
                <a:ea typeface="+mn-ea"/>
              </a:rPr>
              <a:t>dgr</a:t>
            </a:r>
            <a:r>
              <a:rPr lang="sv-SE" sz="3000" dirty="0" smtClean="0">
                <a:solidFill>
                  <a:schemeClr val="accent2"/>
                </a:solidFill>
                <a:ea typeface="+mn-ea"/>
              </a:rPr>
              <a:t>/månad) samt </a:t>
            </a:r>
            <a:r>
              <a:rPr lang="sv-SE" sz="3000" dirty="0">
                <a:solidFill>
                  <a:schemeClr val="accent2"/>
                </a:solidFill>
                <a:ea typeface="+mn-ea"/>
              </a:rPr>
              <a:t>antal ärenden (personer) </a:t>
            </a:r>
            <a:r>
              <a:rPr lang="sv-SE" sz="3000" dirty="0" smtClean="0">
                <a:solidFill>
                  <a:schemeClr val="accent2"/>
                </a:solidFill>
                <a:ea typeface="+mn-ea"/>
              </a:rPr>
              <a:t>2019, exklusive </a:t>
            </a:r>
            <a:r>
              <a:rPr lang="sv-SE" sz="3000" dirty="0">
                <a:solidFill>
                  <a:schemeClr val="accent2"/>
                </a:solidFill>
                <a:ea typeface="+mn-ea"/>
              </a:rPr>
              <a:t>delegerade HSL-timmar</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18</a:t>
            </a:fld>
            <a:endParaRPr lang="sv-SE" dirty="0"/>
          </a:p>
        </p:txBody>
      </p:sp>
      <p:graphicFrame>
        <p:nvGraphicFramePr>
          <p:cNvPr id="8" name="Platshållare för innehåll 7"/>
          <p:cNvGraphicFramePr>
            <a:graphicFrameLocks noGrp="1"/>
          </p:cNvGraphicFramePr>
          <p:nvPr>
            <p:ph idx="1"/>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3334473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82876"/>
            <a:ext cx="10972800" cy="1143000"/>
          </a:xfrm>
        </p:spPr>
        <p:txBody>
          <a:bodyPr>
            <a:normAutofit/>
          </a:bodyPr>
          <a:lstStyle/>
          <a:p>
            <a:r>
              <a:rPr lang="sv-SE" sz="3200" dirty="0">
                <a:solidFill>
                  <a:schemeClr val="accent2"/>
                </a:solidFill>
                <a:ea typeface="+mn-ea"/>
              </a:rPr>
              <a:t>Projekt under </a:t>
            </a:r>
            <a:r>
              <a:rPr lang="sv-SE" sz="3200" dirty="0" smtClean="0">
                <a:solidFill>
                  <a:schemeClr val="accent2"/>
                </a:solidFill>
                <a:ea typeface="+mn-ea"/>
              </a:rPr>
              <a:t>2019</a:t>
            </a:r>
            <a:r>
              <a:rPr lang="sv-SE" sz="3200" dirty="0">
                <a:solidFill>
                  <a:schemeClr val="accent2"/>
                </a:solidFill>
                <a:ea typeface="+mn-ea"/>
              </a:rPr>
              <a:t> </a:t>
            </a:r>
          </a:p>
        </p:txBody>
      </p:sp>
      <p:sp>
        <p:nvSpPr>
          <p:cNvPr id="3" name="Platshållare för innehåll 2"/>
          <p:cNvSpPr>
            <a:spLocks noGrp="1"/>
          </p:cNvSpPr>
          <p:nvPr>
            <p:ph idx="1"/>
          </p:nvPr>
        </p:nvSpPr>
        <p:spPr/>
        <p:txBody>
          <a:bodyPr>
            <a:normAutofit fontScale="92500" lnSpcReduction="10000"/>
          </a:bodyPr>
          <a:lstStyle/>
          <a:p>
            <a:r>
              <a:rPr lang="sv-SE" b="1" dirty="0" err="1" smtClean="0"/>
              <a:t>DigiLitt</a:t>
            </a:r>
            <a:r>
              <a:rPr lang="sv-SE" b="1" dirty="0" smtClean="0"/>
              <a:t>-projektet </a:t>
            </a:r>
            <a:r>
              <a:rPr lang="sv-SE" dirty="0" smtClean="0"/>
              <a:t>har pågått under hela 2019 i samarbete med kommunförbundet Skåne samt åtta andra kommuner. Projektet är ett digitaliseringsprojekt i syfta att öka den digitala kompetensen hos omsorgens medarbetare. Totalt har ca 100 medarbetare varit involverade och fått ta del av föreläsningar, studiebesök mm. Projektet avslutas februari 2020. Projektet är ett EU-projekt och har finansierats av ESF (</a:t>
            </a:r>
            <a:r>
              <a:rPr lang="sv-SE" dirty="0"/>
              <a:t>Europeiska </a:t>
            </a:r>
            <a:r>
              <a:rPr lang="sv-SE" dirty="0" smtClean="0"/>
              <a:t>Socialfonden).</a:t>
            </a:r>
          </a:p>
          <a:p>
            <a:r>
              <a:rPr lang="sv-SE" b="1" dirty="0" smtClean="0"/>
              <a:t>Psykisk hälsa – </a:t>
            </a:r>
            <a:r>
              <a:rPr lang="sv-SE" dirty="0" smtClean="0"/>
              <a:t>gemensamt projekt i länet. Medlen har använts till att revidera handlingsplanen, psykiatriveckan samt till att utbilda MHFA-instruktörer </a:t>
            </a:r>
            <a:r>
              <a:rPr lang="sv-SE" sz="2200" dirty="0"/>
              <a:t>(</a:t>
            </a:r>
            <a:r>
              <a:rPr lang="sv-SE" dirty="0" smtClean="0"/>
              <a:t>Mental </a:t>
            </a:r>
            <a:r>
              <a:rPr lang="sv-SE" dirty="0"/>
              <a:t>Health </a:t>
            </a:r>
            <a:r>
              <a:rPr lang="sv-SE" dirty="0" err="1"/>
              <a:t>First</a:t>
            </a:r>
            <a:r>
              <a:rPr lang="sv-SE" dirty="0"/>
              <a:t> </a:t>
            </a:r>
            <a:r>
              <a:rPr lang="sv-SE" dirty="0" err="1" smtClean="0"/>
              <a:t>Aid</a:t>
            </a:r>
            <a:r>
              <a:rPr lang="sv-SE" dirty="0" smtClean="0"/>
              <a:t> = första hjälpen till psykisk hälsa).</a:t>
            </a:r>
            <a:endParaRPr lang="sv-SE" dirty="0"/>
          </a:p>
          <a:p>
            <a:r>
              <a:rPr lang="sv-SE" b="1" dirty="0" smtClean="0"/>
              <a:t>Gemensamt integrationsprojekt </a:t>
            </a:r>
            <a:r>
              <a:rPr lang="sv-SE" dirty="0" smtClean="0"/>
              <a:t>mellan mötesplatserna/socialt innehåll särskilt boende och Soul </a:t>
            </a:r>
            <a:r>
              <a:rPr lang="sv-SE" dirty="0" err="1" smtClean="0"/>
              <a:t>of</a:t>
            </a:r>
            <a:r>
              <a:rPr lang="sv-SE" dirty="0" smtClean="0"/>
              <a:t> </a:t>
            </a:r>
            <a:r>
              <a:rPr lang="sv-SE" dirty="0" err="1" smtClean="0"/>
              <a:t>humanity</a:t>
            </a:r>
            <a:r>
              <a:rPr lang="sv-SE" dirty="0" smtClean="0"/>
              <a:t> har pågått under halva 2019. Aktiviteter har genomförts och en </a:t>
            </a:r>
            <a:r>
              <a:rPr lang="sv-SE" dirty="0" err="1" smtClean="0"/>
              <a:t>duocykel</a:t>
            </a:r>
            <a:r>
              <a:rPr lang="sv-SE" dirty="0" smtClean="0"/>
              <a:t> har köpts till Duvan. Projektet finansieras av Länsstyrelsen och avslutas sommaren 2020.</a:t>
            </a:r>
          </a:p>
          <a:p>
            <a:pPr marL="0" indent="0">
              <a:buNone/>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78899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450441"/>
            <a:ext cx="10972800" cy="1143000"/>
          </a:xfrm>
        </p:spPr>
        <p:txBody>
          <a:bodyPr>
            <a:normAutofit/>
          </a:bodyPr>
          <a:lstStyle/>
          <a:p>
            <a:r>
              <a:rPr lang="sv-SE" sz="3200" dirty="0">
                <a:solidFill>
                  <a:schemeClr val="accent2"/>
                </a:solidFill>
                <a:ea typeface="+mn-ea"/>
              </a:rPr>
              <a:t>Lite fakta 2019</a:t>
            </a: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a:t>
            </a:fld>
            <a:endParaRPr lang="sv-SE" dirty="0"/>
          </a:p>
        </p:txBody>
      </p:sp>
      <p:pic>
        <p:nvPicPr>
          <p:cNvPr id="8" name="Platshållare för innehåll 7"/>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4269"/>
          <a:stretch/>
        </p:blipFill>
        <p:spPr>
          <a:xfrm>
            <a:off x="7320136" y="1124744"/>
            <a:ext cx="4662482" cy="4525963"/>
          </a:xfrm>
          <a:prstGeom prst="rect">
            <a:avLst/>
          </a:prstGeom>
        </p:spPr>
      </p:pic>
      <p:sp>
        <p:nvSpPr>
          <p:cNvPr id="9" name="Rektangel med rundade hörn 8"/>
          <p:cNvSpPr/>
          <p:nvPr/>
        </p:nvSpPr>
        <p:spPr>
          <a:xfrm>
            <a:off x="407368" y="1587820"/>
            <a:ext cx="6336704" cy="43918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r>
              <a:rPr lang="sv-SE" dirty="0"/>
              <a:t>Ca 1 </a:t>
            </a:r>
            <a:r>
              <a:rPr lang="sv-SE" dirty="0" smtClean="0"/>
              <a:t>200 kommuninvånare har beslut, åldern är </a:t>
            </a:r>
            <a:br>
              <a:rPr lang="sv-SE" dirty="0" smtClean="0"/>
            </a:br>
            <a:r>
              <a:rPr lang="sv-SE" dirty="0" smtClean="0"/>
              <a:t>6 till 103 år</a:t>
            </a:r>
          </a:p>
          <a:p>
            <a:pPr marL="285750" indent="-285750">
              <a:buFont typeface="Arial" panose="020B0604020202020204" pitchFamily="34" charset="0"/>
              <a:buChar char="•"/>
            </a:pPr>
            <a:r>
              <a:rPr lang="sv-SE" dirty="0" smtClean="0"/>
              <a:t>Ca 570 har </a:t>
            </a:r>
            <a:r>
              <a:rPr lang="sv-SE" dirty="0" err="1" smtClean="0"/>
              <a:t>hemstjänst</a:t>
            </a:r>
            <a:r>
              <a:rPr lang="sv-SE" dirty="0" smtClean="0"/>
              <a:t> och </a:t>
            </a:r>
            <a:r>
              <a:rPr lang="sv-SE" dirty="0" smtClean="0">
                <a:solidFill>
                  <a:schemeClr val="bg1"/>
                </a:solidFill>
              </a:rPr>
              <a:t>ca 970 </a:t>
            </a:r>
            <a:r>
              <a:rPr lang="sv-SE" dirty="0" smtClean="0"/>
              <a:t>besök utförs av hemtjänsten under ett dygn</a:t>
            </a:r>
          </a:p>
          <a:p>
            <a:pPr marL="285750" indent="-285750">
              <a:buFont typeface="Arial" panose="020B0604020202020204" pitchFamily="34" charset="0"/>
              <a:buChar char="•"/>
            </a:pPr>
            <a:r>
              <a:rPr lang="sv-SE" dirty="0" smtClean="0"/>
              <a:t>Ca 174 är hemsjukvårdspatienter</a:t>
            </a:r>
          </a:p>
          <a:p>
            <a:pPr marL="285750" indent="-285750">
              <a:buFont typeface="Arial" panose="020B0604020202020204" pitchFamily="34" charset="0"/>
              <a:buChar char="•"/>
            </a:pPr>
            <a:r>
              <a:rPr lang="sv-SE" dirty="0" smtClean="0"/>
              <a:t>Cirka 110 arbetar inom daglig verksamhet</a:t>
            </a:r>
          </a:p>
          <a:p>
            <a:pPr marL="285750" indent="-285750">
              <a:buFont typeface="Arial" panose="020B0604020202020204" pitchFamily="34" charset="0"/>
              <a:buChar char="•"/>
            </a:pPr>
            <a:r>
              <a:rPr lang="sv-SE" dirty="0"/>
              <a:t>Kuratorn har haft 93 samtal med kommuninvånare</a:t>
            </a:r>
          </a:p>
          <a:p>
            <a:pPr marL="285750" indent="-285750">
              <a:buFont typeface="Arial" panose="020B0604020202020204" pitchFamily="34" charset="0"/>
              <a:buChar char="•"/>
            </a:pPr>
            <a:r>
              <a:rPr lang="sv-SE" dirty="0"/>
              <a:t>27 personer har på olika sätt engagerat sig som frivilliga</a:t>
            </a:r>
          </a:p>
          <a:p>
            <a:pPr marL="285750" indent="-285750">
              <a:buFont typeface="Arial" panose="020B0604020202020204" pitchFamily="34" charset="0"/>
              <a:buChar char="•"/>
            </a:pPr>
            <a:r>
              <a:rPr lang="sv-SE" dirty="0" smtClean="0"/>
              <a:t>Antal anställda: 663 (ca 38 män, 5,7 %) + </a:t>
            </a:r>
            <a:br>
              <a:rPr lang="sv-SE" dirty="0" smtClean="0"/>
            </a:br>
            <a:r>
              <a:rPr lang="sv-SE" dirty="0" smtClean="0"/>
              <a:t>290 timanställda (ca 46 män, 15,9 % )</a:t>
            </a:r>
          </a:p>
          <a:p>
            <a:pPr marL="285750" indent="-285750">
              <a:buFont typeface="Arial" panose="020B0604020202020204" pitchFamily="34" charset="0"/>
              <a:buChar char="•"/>
            </a:pPr>
            <a:r>
              <a:rPr lang="sv-SE" dirty="0" smtClean="0"/>
              <a:t>Sjukfrånvaron har minskat från 9.9 % 2017, 8.7 % 2018  till  8.4 % 2019  = minskning med 1.5 %</a:t>
            </a:r>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5849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7" end="7"/>
                                            </p:txEl>
                                          </p:spTgt>
                                        </p:tgtEl>
                                        <p:attrNameLst>
                                          <p:attrName>style.visibility</p:attrName>
                                        </p:attrNameLst>
                                      </p:cBhvr>
                                      <p:to>
                                        <p:strVal val="visible"/>
                                      </p:to>
                                    </p:set>
                                    <p:anim calcmode="lin" valueType="num">
                                      <p:cBhvr additive="base">
                                        <p:cTn id="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8" end="8"/>
                                            </p:txEl>
                                          </p:spTgt>
                                        </p:tgtEl>
                                        <p:attrNameLst>
                                          <p:attrName>style.visibility</p:attrName>
                                        </p:attrNameLst>
                                      </p:cBhvr>
                                      <p:to>
                                        <p:strVal val="visible"/>
                                      </p:to>
                                    </p:set>
                                    <p:anim calcmode="lin" valueType="num">
                                      <p:cBhvr additive="base">
                                        <p:cTn id="1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9" end="9"/>
                                            </p:txEl>
                                          </p:spTgt>
                                        </p:tgtEl>
                                        <p:attrNameLst>
                                          <p:attrName>style.visibility</p:attrName>
                                        </p:attrNameLst>
                                      </p:cBhvr>
                                      <p:to>
                                        <p:strVal val="visible"/>
                                      </p:to>
                                    </p:set>
                                    <p:anim calcmode="lin" valueType="num">
                                      <p:cBhvr additive="base">
                                        <p:cTn id="1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9" end="9"/>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xEl>
                                              <p:pRg st="10" end="10"/>
                                            </p:txEl>
                                          </p:spTgt>
                                        </p:tgtEl>
                                        <p:attrNameLst>
                                          <p:attrName>style.visibility</p:attrName>
                                        </p:attrNameLst>
                                      </p:cBhvr>
                                      <p:to>
                                        <p:strVal val="visible"/>
                                      </p:to>
                                    </p:set>
                                    <p:anim calcmode="lin" valueType="num">
                                      <p:cBhvr additive="base">
                                        <p:cTn id="21"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2019 </a:t>
            </a:r>
            <a:r>
              <a:rPr lang="sv-SE" sz="3200" dirty="0">
                <a:solidFill>
                  <a:schemeClr val="accent2"/>
                </a:solidFill>
              </a:rPr>
              <a:t>myndighet och öppen verksamhet</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r>
              <a:rPr lang="sv-SE" dirty="0" smtClean="0"/>
              <a:t>Anhörigstödet har utvecklats och erbjuder gruppsamtal, studiecirklar till hela omsorgsnämndens målgrupp.</a:t>
            </a:r>
          </a:p>
          <a:p>
            <a:r>
              <a:rPr lang="sv-SE" dirty="0" smtClean="0"/>
              <a:t>Uppsökande besök till 80-åringar är uppskattat.</a:t>
            </a:r>
          </a:p>
          <a:p>
            <a:r>
              <a:rPr lang="sv-SE" dirty="0" smtClean="0"/>
              <a:t>Social aktiviteterna på samtliga särskilda boenden har utvecklats i samverkan.</a:t>
            </a:r>
            <a:endParaRPr lang="sv-SE" dirty="0"/>
          </a:p>
          <a:p>
            <a:r>
              <a:rPr lang="sv-SE" dirty="0" smtClean="0"/>
              <a:t>Mötesplatserna har haft en fantastisk utveckling och har en hög delaktighet via trivselråd och förslagslåda mm.</a:t>
            </a:r>
          </a:p>
          <a:p>
            <a:r>
              <a:rPr lang="sv-SE" dirty="0" smtClean="0"/>
              <a:t>Guldkanten samt frivilligverksamheten har utvecklats till att stötta många seniora medborgare i syfte att bryta ensamheten.</a:t>
            </a:r>
          </a:p>
          <a:p>
            <a:r>
              <a:rPr lang="sv-SE" dirty="0" err="1" smtClean="0"/>
              <a:t>Äldrekuratorn</a:t>
            </a:r>
            <a:r>
              <a:rPr lang="sv-SE" dirty="0" smtClean="0"/>
              <a:t> har arbetat med att marknadsföra sig samt vistas ute på enheterna för att nå seniorerna.</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20</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9330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2019 </a:t>
            </a:r>
            <a:r>
              <a:rPr lang="sv-SE" sz="3200" dirty="0">
                <a:solidFill>
                  <a:schemeClr val="accent2"/>
                </a:solidFill>
              </a:rPr>
              <a:t>myndighet och öppen verksamhet</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r>
              <a:rPr lang="sv-SE" dirty="0"/>
              <a:t>Myndighetsenheten har arbetat med att utveckla och införa nytt arbetssätt </a:t>
            </a:r>
            <a:r>
              <a:rPr lang="sv-SE" dirty="0" smtClean="0"/>
              <a:t>genom individens </a:t>
            </a:r>
            <a:r>
              <a:rPr lang="sv-SE" dirty="0"/>
              <a:t>behov i centrum (</a:t>
            </a:r>
            <a:r>
              <a:rPr lang="sv-SE" dirty="0" smtClean="0"/>
              <a:t>IBIC). Från oktober 2019 </a:t>
            </a:r>
            <a:r>
              <a:rPr lang="sv-SE" dirty="0"/>
              <a:t>utreds alla </a:t>
            </a:r>
            <a:r>
              <a:rPr lang="sv-SE" dirty="0" smtClean="0"/>
              <a:t>särskilda boendebeslut </a:t>
            </a:r>
            <a:r>
              <a:rPr lang="sv-SE" dirty="0"/>
              <a:t>enligt IBIC.</a:t>
            </a:r>
          </a:p>
          <a:p>
            <a:r>
              <a:rPr lang="sv-SE" dirty="0"/>
              <a:t>Hemgångsteamet </a:t>
            </a:r>
            <a:r>
              <a:rPr lang="sv-SE" dirty="0" smtClean="0"/>
              <a:t>är en framgång. Genom att ha samlad kompetens och fokus på kommuninvånarens behov vid hemgång har Sölvesborg lyckats mycket bra. Vi har inte </a:t>
            </a:r>
            <a:r>
              <a:rPr lang="sv-SE" dirty="0"/>
              <a:t>haft några betalningsdagar till </a:t>
            </a:r>
            <a:r>
              <a:rPr lang="sv-SE" dirty="0" smtClean="0"/>
              <a:t>regionen.</a:t>
            </a:r>
            <a:endParaRPr lang="sv-SE" dirty="0"/>
          </a:p>
          <a:p>
            <a:r>
              <a:rPr lang="sv-SE" dirty="0"/>
              <a:t>Godkänd utförare av LOV </a:t>
            </a:r>
            <a:r>
              <a:rPr lang="sv-SE" dirty="0" smtClean="0"/>
              <a:t>(lagen om valfrihetssystem) på </a:t>
            </a:r>
            <a:r>
              <a:rPr lang="sv-SE" dirty="0"/>
              <a:t>särskilt </a:t>
            </a:r>
            <a:r>
              <a:rPr lang="sv-SE" dirty="0" smtClean="0"/>
              <a:t>boende. </a:t>
            </a:r>
            <a:r>
              <a:rPr lang="sv-SE" dirty="0"/>
              <a:t>Frösunda </a:t>
            </a:r>
            <a:r>
              <a:rPr lang="sv-SE" dirty="0" smtClean="0"/>
              <a:t>Omsorg </a:t>
            </a:r>
            <a:r>
              <a:rPr lang="sv-SE" dirty="0"/>
              <a:t>startar 1 juni 2020 ett </a:t>
            </a:r>
            <a:r>
              <a:rPr lang="sv-SE" dirty="0" smtClean="0"/>
              <a:t>boende.</a:t>
            </a:r>
            <a:endParaRPr lang="sv-SE" dirty="0"/>
          </a:p>
          <a:p>
            <a:r>
              <a:rPr lang="sv-SE" dirty="0"/>
              <a:t>Samtliga styrdokument som riktlinjer </a:t>
            </a:r>
            <a:r>
              <a:rPr lang="sv-SE" dirty="0" smtClean="0"/>
              <a:t>myndighetsutövning och </a:t>
            </a:r>
            <a:r>
              <a:rPr lang="sv-SE" dirty="0"/>
              <a:t>avgifter mm har reviderats.</a:t>
            </a:r>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21</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63511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r>
              <a:rPr lang="sv-SE" sz="2800" dirty="0" smtClean="0"/>
              <a:t>Fortsätta </a:t>
            </a:r>
            <a:r>
              <a:rPr lang="sv-SE" sz="2800" dirty="0"/>
              <a:t>med införandet av IBIC som beslutsmodell. Modellen kräver personalresurser vid införande samt vid uppföljningar.</a:t>
            </a:r>
          </a:p>
          <a:p>
            <a:r>
              <a:rPr lang="sv-SE" sz="2800" dirty="0"/>
              <a:t>Fortsätta utveckla samtliga öppna verksamheter inom verksamhetsområdet med en hög delaktighet.</a:t>
            </a:r>
          </a:p>
          <a:p>
            <a:r>
              <a:rPr lang="sv-SE" sz="2800" dirty="0"/>
              <a:t>Påbörja utbildningarna av MHFA-instruktörerna till kommunens personal (första hjälpen psykisk hälsa</a:t>
            </a:r>
            <a:r>
              <a:rPr lang="sv-SE" sz="2800" dirty="0" smtClean="0"/>
              <a:t>).</a:t>
            </a:r>
            <a:endParaRPr lang="sv-SE" sz="2800" dirty="0"/>
          </a:p>
          <a:p>
            <a:r>
              <a:rPr lang="sv-SE" sz="2800" dirty="0"/>
              <a:t>Utveckla uppföljningsmodeller för att kontrollera LOV särskilt boende samt egna särskilda boenden.</a:t>
            </a:r>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22</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63447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1002517"/>
            <a:ext cx="10972800" cy="1143000"/>
          </a:xfrm>
        </p:spPr>
        <p:txBody>
          <a:bodyPr>
            <a:noAutofit/>
          </a:bodyPr>
          <a:lstStyle/>
          <a:p>
            <a:r>
              <a:rPr lang="sv-SE" sz="3200" dirty="0">
                <a:solidFill>
                  <a:schemeClr val="accent2"/>
                </a:solidFill>
                <a:ea typeface="+mn-ea"/>
              </a:rPr>
              <a:t>Resultat av årets </a:t>
            </a:r>
            <a:r>
              <a:rPr lang="sv-SE" sz="3200" dirty="0" smtClean="0">
                <a:solidFill>
                  <a:schemeClr val="accent2"/>
                </a:solidFill>
                <a:ea typeface="+mn-ea"/>
              </a:rPr>
              <a:t>utfall</a:t>
            </a:r>
            <a:r>
              <a:rPr lang="sv-SE" sz="3200" dirty="0">
                <a:solidFill>
                  <a:schemeClr val="accent2"/>
                </a:solidFill>
                <a:ea typeface="+mn-ea"/>
              </a:rPr>
              <a:t> </a:t>
            </a:r>
            <a:r>
              <a:rPr lang="sv-SE" sz="3200" dirty="0" smtClean="0">
                <a:solidFill>
                  <a:schemeClr val="accent2"/>
                </a:solidFill>
                <a:ea typeface="+mn-ea"/>
              </a:rPr>
              <a:t>hemtjänst och bemanning </a:t>
            </a:r>
            <a:br>
              <a:rPr lang="sv-SE" sz="3200" dirty="0" smtClean="0">
                <a:solidFill>
                  <a:schemeClr val="accent2"/>
                </a:solidFill>
                <a:ea typeface="+mn-ea"/>
              </a:rPr>
            </a:br>
            <a:r>
              <a:rPr lang="sv-SE" sz="3200" dirty="0" smtClean="0">
                <a:solidFill>
                  <a:schemeClr val="accent2"/>
                </a:solidFill>
                <a:ea typeface="+mn-ea"/>
              </a:rPr>
              <a:t>– 3  651 tkr</a:t>
            </a:r>
            <a:endParaRPr lang="sv-SE" sz="3200" dirty="0">
              <a:solidFill>
                <a:schemeClr val="accent2"/>
              </a:solidFill>
              <a:ea typeface="+mn-ea"/>
            </a:endParaRPr>
          </a:p>
        </p:txBody>
      </p:sp>
      <p:sp>
        <p:nvSpPr>
          <p:cNvPr id="3" name="Platshållare för innehåll 2"/>
          <p:cNvSpPr>
            <a:spLocks noGrp="1"/>
          </p:cNvSpPr>
          <p:nvPr>
            <p:ph idx="1"/>
          </p:nvPr>
        </p:nvSpPr>
        <p:spPr>
          <a:xfrm>
            <a:off x="595808" y="2143397"/>
            <a:ext cx="10972800" cy="4525963"/>
          </a:xfrm>
        </p:spPr>
        <p:txBody>
          <a:bodyPr>
            <a:normAutofit/>
          </a:bodyPr>
          <a:lstStyle/>
          <a:p>
            <a:pPr marL="0" indent="0">
              <a:buNone/>
            </a:pPr>
            <a:r>
              <a:rPr lang="sv-SE" altLang="sv-SE" sz="3200" dirty="0"/>
              <a:t>Största avvikelserna:                                     </a:t>
            </a:r>
          </a:p>
          <a:p>
            <a:pPr marL="0" indent="0">
              <a:buNone/>
            </a:pPr>
            <a:endParaRPr lang="sv-SE" dirty="0" smtClean="0">
              <a:latin typeface="CG Omega" panose="020B0502050508020304" pitchFamily="34" charset="0"/>
            </a:endParaRPr>
          </a:p>
          <a:p>
            <a:r>
              <a:rPr lang="sv-SE" sz="3200" dirty="0" smtClean="0">
                <a:latin typeface="+mn-lt"/>
              </a:rPr>
              <a:t>Administration</a:t>
            </a:r>
            <a:r>
              <a:rPr lang="sv-SE" sz="3200" dirty="0">
                <a:latin typeface="+mn-lt"/>
              </a:rPr>
              <a:t>		       	+ 453 tkr</a:t>
            </a:r>
          </a:p>
          <a:p>
            <a:pPr>
              <a:defRPr/>
            </a:pPr>
            <a:r>
              <a:rPr lang="sv-SE" sz="3200" dirty="0">
                <a:latin typeface="+mn-lt"/>
              </a:rPr>
              <a:t>Hemtjänst		        	   </a:t>
            </a:r>
            <a:r>
              <a:rPr lang="sv-SE" sz="3200" dirty="0" smtClean="0">
                <a:latin typeface="+mn-lt"/>
              </a:rPr>
              <a:t>  -   </a:t>
            </a:r>
            <a:r>
              <a:rPr lang="sv-SE" sz="3200" dirty="0">
                <a:latin typeface="+mn-lt"/>
              </a:rPr>
              <a:t>4 422 tkr</a:t>
            </a:r>
          </a:p>
          <a:p>
            <a:pPr marL="0" indent="0">
              <a:buNone/>
            </a:pPr>
            <a:endParaRPr lang="sv-SE" sz="3200" b="1"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23</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189187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40424"/>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hemtjänsten</a:t>
            </a:r>
            <a:endParaRPr lang="sv-SE" sz="3200" dirty="0">
              <a:solidFill>
                <a:schemeClr val="accent2"/>
              </a:solidFill>
              <a:ea typeface="+mn-ea"/>
            </a:endParaRPr>
          </a:p>
        </p:txBody>
      </p:sp>
      <p:sp>
        <p:nvSpPr>
          <p:cNvPr id="3" name="Platshållare för innehåll 2"/>
          <p:cNvSpPr>
            <a:spLocks noGrp="1"/>
          </p:cNvSpPr>
          <p:nvPr>
            <p:ph idx="1"/>
          </p:nvPr>
        </p:nvSpPr>
        <p:spPr>
          <a:xfrm>
            <a:off x="400472" y="1375731"/>
            <a:ext cx="11391056" cy="4708528"/>
          </a:xfrm>
          <a:noFill/>
        </p:spPr>
        <p:txBody>
          <a:bodyPr>
            <a:normAutofit/>
          </a:bodyPr>
          <a:lstStyle/>
          <a:p>
            <a:r>
              <a:rPr lang="sv-SE" sz="2200" b="1" dirty="0"/>
              <a:t>Administration  + </a:t>
            </a:r>
            <a:r>
              <a:rPr lang="sv-SE" sz="2200" b="1" dirty="0" smtClean="0"/>
              <a:t>453 tkr</a:t>
            </a:r>
            <a:r>
              <a:rPr lang="sv-SE" sz="2200" b="1" dirty="0"/>
              <a:t> </a:t>
            </a:r>
            <a:r>
              <a:rPr lang="sv-SE" sz="2200" b="1" dirty="0" smtClean="0"/>
              <a:t>  </a:t>
            </a:r>
            <a:br>
              <a:rPr lang="sv-SE" sz="2200" b="1" dirty="0" smtClean="0"/>
            </a:br>
            <a:r>
              <a:rPr lang="sv-SE" sz="2200" dirty="0" smtClean="0"/>
              <a:t>Överskott </a:t>
            </a:r>
            <a:r>
              <a:rPr lang="sv-SE" sz="2200" dirty="0"/>
              <a:t>på grund av vakant enhetschefstjänst i början av året samt en reducering </a:t>
            </a:r>
            <a:r>
              <a:rPr lang="sv-SE" sz="2200" dirty="0" smtClean="0"/>
              <a:t>augusti till december.  </a:t>
            </a:r>
            <a:endParaRPr lang="sv-SE" sz="2200" dirty="0"/>
          </a:p>
          <a:p>
            <a:r>
              <a:rPr lang="sv-SE" sz="2200" b="1" dirty="0" smtClean="0"/>
              <a:t>Centralt  -322 tkr</a:t>
            </a:r>
            <a:br>
              <a:rPr lang="sv-SE" sz="2200" b="1" dirty="0" smtClean="0"/>
            </a:br>
            <a:r>
              <a:rPr lang="sv-SE" sz="2200" dirty="0" smtClean="0"/>
              <a:t>Ej budgeterade medel för mattransporter på Lister samt kostnader för hygienkläder ger underskott.         </a:t>
            </a:r>
            <a:endParaRPr lang="sv-SE" sz="2200" dirty="0"/>
          </a:p>
          <a:p>
            <a:r>
              <a:rPr lang="sv-SE" sz="2200" b="1" dirty="0" smtClean="0"/>
              <a:t>Hemtjänst</a:t>
            </a:r>
            <a:r>
              <a:rPr lang="sv-SE" sz="2200" dirty="0" smtClean="0"/>
              <a:t> </a:t>
            </a:r>
            <a:r>
              <a:rPr lang="sv-SE" sz="2200" b="1" dirty="0" smtClean="0"/>
              <a:t>–4 422 tkr</a:t>
            </a:r>
            <a:br>
              <a:rPr lang="sv-SE" sz="2200" b="1" dirty="0" smtClean="0"/>
            </a:br>
            <a:r>
              <a:rPr lang="sv-SE" sz="2200" dirty="0" smtClean="0"/>
              <a:t>I början på året planerade vi ut fler timmar än vad vi har fått från resursfördelningssystemet. Minskade hemtjänsttimmarna försvårar omställningar i scheman och i planeringen. </a:t>
            </a:r>
            <a:br>
              <a:rPr lang="sv-SE" sz="2200" dirty="0" smtClean="0"/>
            </a:br>
            <a:r>
              <a:rPr lang="sv-SE" sz="2200" dirty="0" smtClean="0"/>
              <a:t>Höga </a:t>
            </a:r>
            <a:r>
              <a:rPr lang="sv-SE" sz="2200" dirty="0"/>
              <a:t>kostnader för semestrar, fyllnad, övertid och </a:t>
            </a:r>
            <a:r>
              <a:rPr lang="sv-SE" sz="2200" dirty="0" smtClean="0"/>
              <a:t>sjukdagar. </a:t>
            </a:r>
            <a:br>
              <a:rPr lang="sv-SE" sz="2200" dirty="0" smtClean="0"/>
            </a:br>
            <a:r>
              <a:rPr lang="sv-SE" sz="2200" dirty="0" smtClean="0"/>
              <a:t>Dubbelbemanning </a:t>
            </a:r>
            <a:r>
              <a:rPr lang="sv-SE" sz="2200" dirty="0"/>
              <a:t>på grund av arbetsmiljösituationer </a:t>
            </a:r>
            <a:r>
              <a:rPr lang="sv-SE" sz="2200" dirty="0" smtClean="0"/>
              <a:t>ger </a:t>
            </a:r>
            <a:r>
              <a:rPr lang="sv-SE" sz="2200" dirty="0"/>
              <a:t>inga resurser. </a:t>
            </a:r>
            <a:r>
              <a:rPr lang="sv-SE" sz="2200" dirty="0" smtClean="0"/>
              <a:t/>
            </a:r>
            <a:br>
              <a:rPr lang="sv-SE" sz="2200" dirty="0" smtClean="0"/>
            </a:br>
            <a:r>
              <a:rPr lang="sv-SE" sz="2200" dirty="0" smtClean="0"/>
              <a:t>Mycket </a:t>
            </a:r>
            <a:r>
              <a:rPr lang="sv-SE" sz="2200" dirty="0"/>
              <a:t>tid för schemaadministration. </a:t>
            </a: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24</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61223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8379" y="773552"/>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hemtjänsten och</a:t>
            </a:r>
            <a:r>
              <a:rPr lang="sv-SE" sz="2200" dirty="0">
                <a:solidFill>
                  <a:schemeClr val="accent2"/>
                </a:solidFill>
                <a:latin typeface="+mn-lt"/>
                <a:ea typeface="+mn-ea"/>
              </a:rPr>
              <a:t> </a:t>
            </a:r>
            <a:r>
              <a:rPr lang="sv-SE" sz="3200" dirty="0" smtClean="0">
                <a:solidFill>
                  <a:schemeClr val="accent2"/>
                </a:solidFill>
                <a:ea typeface="+mn-ea"/>
              </a:rPr>
              <a:t> bemanning</a:t>
            </a:r>
            <a:endParaRPr lang="sv-SE" sz="3200" dirty="0">
              <a:solidFill>
                <a:schemeClr val="accent2"/>
              </a:solidFill>
              <a:ea typeface="+mn-ea"/>
            </a:endParaRPr>
          </a:p>
        </p:txBody>
      </p:sp>
      <p:sp>
        <p:nvSpPr>
          <p:cNvPr id="3" name="Platshållare för innehåll 2"/>
          <p:cNvSpPr>
            <a:spLocks noGrp="1"/>
          </p:cNvSpPr>
          <p:nvPr>
            <p:ph idx="1"/>
          </p:nvPr>
        </p:nvSpPr>
        <p:spPr>
          <a:xfrm>
            <a:off x="418379" y="1888824"/>
            <a:ext cx="11391056" cy="4708528"/>
          </a:xfrm>
          <a:noFill/>
        </p:spPr>
        <p:txBody>
          <a:bodyPr>
            <a:normAutofit/>
          </a:bodyPr>
          <a:lstStyle/>
          <a:p>
            <a:r>
              <a:rPr lang="sv-SE" b="1" dirty="0"/>
              <a:t>Bemanning + 4 </a:t>
            </a:r>
            <a:r>
              <a:rPr lang="sv-SE" b="1" dirty="0" smtClean="0"/>
              <a:t>tkr</a:t>
            </a:r>
            <a:br>
              <a:rPr lang="sv-SE" b="1" dirty="0" smtClean="0"/>
            </a:br>
            <a:r>
              <a:rPr lang="sv-SE" dirty="0" smtClean="0"/>
              <a:t>Utökningen </a:t>
            </a:r>
            <a:r>
              <a:rPr lang="sv-SE" dirty="0"/>
              <a:t>på vikarieexpeditionen har reglerats under året.</a:t>
            </a:r>
          </a:p>
          <a:p>
            <a:r>
              <a:rPr lang="sv-SE" b="1" dirty="0"/>
              <a:t>Larm + 329 </a:t>
            </a:r>
            <a:r>
              <a:rPr lang="sv-SE" b="1" dirty="0" smtClean="0"/>
              <a:t>tkr</a:t>
            </a:r>
            <a:r>
              <a:rPr lang="sv-SE" b="1" dirty="0"/>
              <a:t> </a:t>
            </a:r>
            <a:r>
              <a:rPr lang="sv-SE" b="1" dirty="0" smtClean="0"/>
              <a:t/>
            </a:r>
            <a:br>
              <a:rPr lang="sv-SE" b="1" dirty="0" smtClean="0"/>
            </a:br>
            <a:r>
              <a:rPr lang="sv-SE" dirty="0"/>
              <a:t>Överskott på grund av lägre månadskostnad än beräknat.</a:t>
            </a:r>
          </a:p>
          <a:p>
            <a:r>
              <a:rPr lang="sv-SE" b="1" dirty="0"/>
              <a:t>Övriga insatser  +</a:t>
            </a:r>
            <a:r>
              <a:rPr lang="sv-SE" b="1" dirty="0" smtClean="0"/>
              <a:t>309 tkr</a:t>
            </a:r>
            <a:br>
              <a:rPr lang="sv-SE" b="1" dirty="0" smtClean="0"/>
            </a:br>
            <a:r>
              <a:rPr lang="sv-SE" dirty="0" smtClean="0"/>
              <a:t>Minus </a:t>
            </a:r>
            <a:r>
              <a:rPr lang="sv-SE" dirty="0"/>
              <a:t>på avlösarservice och ledsagning men större överskott på palliativt.</a:t>
            </a:r>
          </a:p>
          <a:p>
            <a:endParaRPr lang="sv-SE" sz="2200" dirty="0"/>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25</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8360969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82876"/>
            <a:ext cx="10972800" cy="1143000"/>
          </a:xfrm>
        </p:spPr>
        <p:txBody>
          <a:bodyPr>
            <a:normAutofit/>
          </a:bodyPr>
          <a:lstStyle/>
          <a:p>
            <a:r>
              <a:rPr lang="sv-SE" sz="3200" dirty="0" smtClean="0">
                <a:solidFill>
                  <a:schemeClr val="accent2"/>
                </a:solidFill>
                <a:ea typeface="+mn-ea"/>
              </a:rPr>
              <a:t>Händelser hemtjänsten 2019</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p:txBody>
          <a:bodyPr/>
          <a:lstStyle/>
          <a:p>
            <a:pPr lvl="0">
              <a:buFont typeface="Symbol" panose="05050102010706020507" pitchFamily="18" charset="2"/>
              <a:buChar char=""/>
            </a:pPr>
            <a:r>
              <a:rPr lang="sv-SE" dirty="0"/>
              <a:t>Fortsatt arbete med utveckling och säkerställande av den sociala </a:t>
            </a:r>
            <a:r>
              <a:rPr lang="sv-SE" dirty="0" smtClean="0"/>
              <a:t>dokumentationen</a:t>
            </a:r>
            <a:endParaRPr lang="sv-SE" dirty="0"/>
          </a:p>
          <a:p>
            <a:pPr lvl="0">
              <a:buFont typeface="Symbol" panose="05050102010706020507" pitchFamily="18" charset="2"/>
              <a:buChar char=""/>
            </a:pPr>
            <a:r>
              <a:rPr lang="sv-SE" i="1" dirty="0"/>
              <a:t>”Sveriges bästa hemtjänst” </a:t>
            </a:r>
            <a:r>
              <a:rPr lang="sv-SE" dirty="0"/>
              <a:t>- fortsatta utbildningsinsatser inom lågaffektivt bemötande, våld i nära relationer, palliativ vård, IBIC mm. Syftet är också att hitta metoder för att jobba naturligt med förbättringsarbete på varje </a:t>
            </a:r>
            <a:r>
              <a:rPr lang="sv-SE" dirty="0" smtClean="0"/>
              <a:t>enhet.</a:t>
            </a:r>
          </a:p>
          <a:p>
            <a:pPr>
              <a:buFont typeface="Symbol" panose="05050102010706020507" pitchFamily="18" charset="2"/>
              <a:buChar char=""/>
            </a:pPr>
            <a:r>
              <a:rPr lang="sv-SE" dirty="0"/>
              <a:t>Ombyggnation till ändamålsenliga lokaler för hemtjänstpersonal som arbetar i centrala Sölvesborg har varit positivt och viktigt.</a:t>
            </a:r>
          </a:p>
          <a:p>
            <a:pPr lvl="0">
              <a:buFont typeface="Symbol" panose="05050102010706020507" pitchFamily="18" charset="2"/>
              <a:buChar char=""/>
            </a:pPr>
            <a:r>
              <a:rPr lang="sv-SE" dirty="0" smtClean="0"/>
              <a:t>Utvecklingsprogram för ledningsgruppen.</a:t>
            </a:r>
          </a:p>
          <a:p>
            <a:pPr>
              <a:buFont typeface="Symbol" panose="05050102010706020507" pitchFamily="18" charset="2"/>
              <a:buChar char=""/>
            </a:pPr>
            <a:r>
              <a:rPr lang="sv-SE" dirty="0"/>
              <a:t>Stort arbete har gjorts för att ställa om verksamheten för att följa minskningen av beviljade </a:t>
            </a:r>
            <a:r>
              <a:rPr lang="sv-SE" dirty="0" smtClean="0"/>
              <a:t>timmar, minskning av ca 1000 timmar under året.</a:t>
            </a:r>
            <a:endParaRPr lang="sv-SE" dirty="0"/>
          </a:p>
          <a:p>
            <a:pPr lvl="0">
              <a:buFont typeface="Symbol" panose="05050102010706020507" pitchFamily="18" charset="2"/>
              <a:buChar char=""/>
            </a:pPr>
            <a:endParaRPr lang="sv-SE" dirty="0" smtClean="0"/>
          </a:p>
          <a:p>
            <a:pPr lvl="0">
              <a:buFont typeface="Symbol" panose="05050102010706020507" pitchFamily="18" charset="2"/>
              <a:buChar char=""/>
            </a:pPr>
            <a:endParaRPr lang="sv-SE" dirty="0"/>
          </a:p>
          <a:p>
            <a:endParaRPr lang="sv-SE" dirty="0"/>
          </a:p>
        </p:txBody>
      </p:sp>
    </p:spTree>
    <p:extLst>
      <p:ext uri="{BB962C8B-B14F-4D97-AF65-F5344CB8AC3E}">
        <p14:creationId xmlns:p14="http://schemas.microsoft.com/office/powerpoint/2010/main" val="22051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477343"/>
            <a:ext cx="10972800" cy="1143000"/>
          </a:xfrm>
        </p:spPr>
        <p:txBody>
          <a:bodyPr/>
          <a:lstStyle/>
          <a:p>
            <a:r>
              <a:rPr lang="sv-SE" sz="3200" dirty="0">
                <a:solidFill>
                  <a:schemeClr val="accent2"/>
                </a:solidFill>
                <a:ea typeface="+mn-ea"/>
              </a:rPr>
              <a:t>Hemtjänstkurvan</a:t>
            </a:r>
            <a:r>
              <a:rPr lang="sv-SE" dirty="0" smtClean="0"/>
              <a:t> </a:t>
            </a:r>
            <a:r>
              <a:rPr lang="sv-SE" sz="3200" dirty="0">
                <a:solidFill>
                  <a:schemeClr val="accent2"/>
                </a:solidFill>
                <a:ea typeface="+mn-ea"/>
              </a:rPr>
              <a:t>2019</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27</a:t>
            </a:fld>
            <a:endParaRPr lang="sv-SE" dirty="0"/>
          </a:p>
        </p:txBody>
      </p:sp>
      <p:graphicFrame>
        <p:nvGraphicFramePr>
          <p:cNvPr id="9" name="Platshållare för innehåll 8"/>
          <p:cNvGraphicFramePr>
            <a:graphicFrameLocks noGrp="1"/>
          </p:cNvGraphicFramePr>
          <p:nvPr>
            <p:ph idx="1"/>
            <p:extLst>
              <p:ext uri="{D42A27DB-BD31-4B8C-83A1-F6EECF244321}">
                <p14:modId xmlns:p14="http://schemas.microsoft.com/office/powerpoint/2010/main" val="2942399060"/>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3040354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2351584" y="1688932"/>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12594</a:t>
            </a:r>
            <a:endParaRPr lang="sv-SE" sz="1400" b="1" dirty="0">
              <a:solidFill>
                <a:schemeClr val="tx1"/>
              </a:solidFill>
            </a:endParaRPr>
          </a:p>
        </p:txBody>
      </p:sp>
      <p:sp>
        <p:nvSpPr>
          <p:cNvPr id="12" name="Rektangel 11"/>
          <p:cNvSpPr/>
          <p:nvPr/>
        </p:nvSpPr>
        <p:spPr>
          <a:xfrm>
            <a:off x="4655840" y="2188904"/>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10921</a:t>
            </a:r>
            <a:endParaRPr lang="sv-SE" sz="1400" b="1" dirty="0">
              <a:solidFill>
                <a:schemeClr val="tx1"/>
              </a:solidFill>
            </a:endParaRPr>
          </a:p>
        </p:txBody>
      </p:sp>
      <p:sp>
        <p:nvSpPr>
          <p:cNvPr id="2" name="Rubrik 1"/>
          <p:cNvSpPr>
            <a:spLocks noGrp="1"/>
          </p:cNvSpPr>
          <p:nvPr>
            <p:ph type="title"/>
          </p:nvPr>
        </p:nvSpPr>
        <p:spPr>
          <a:xfrm>
            <a:off x="695400" y="478976"/>
            <a:ext cx="10972800" cy="1143000"/>
          </a:xfrm>
        </p:spPr>
        <p:txBody>
          <a:bodyPr/>
          <a:lstStyle/>
          <a:p>
            <a:r>
              <a:rPr lang="sv-SE" sz="3200" dirty="0">
                <a:solidFill>
                  <a:schemeClr val="accent2"/>
                </a:solidFill>
                <a:ea typeface="+mn-ea"/>
              </a:rPr>
              <a:t>Beviljade</a:t>
            </a:r>
            <a:r>
              <a:rPr lang="sv-SE" dirty="0" smtClean="0"/>
              <a:t> </a:t>
            </a:r>
            <a:r>
              <a:rPr lang="sv-SE" sz="3200" dirty="0" smtClean="0">
                <a:solidFill>
                  <a:schemeClr val="accent2"/>
                </a:solidFill>
                <a:ea typeface="+mn-ea"/>
              </a:rPr>
              <a:t>timmar, </a:t>
            </a:r>
            <a:r>
              <a:rPr lang="sv-SE" sz="3200" dirty="0">
                <a:solidFill>
                  <a:schemeClr val="accent2"/>
                </a:solidFill>
                <a:ea typeface="+mn-ea"/>
              </a:rPr>
              <a:t>snitt/månad</a:t>
            </a:r>
            <a:r>
              <a:rPr lang="sv-SE" dirty="0" smtClean="0"/>
              <a:t> </a:t>
            </a:r>
            <a:r>
              <a:rPr lang="sv-SE" sz="3200" dirty="0" smtClean="0">
                <a:solidFill>
                  <a:schemeClr val="accent2"/>
                </a:solidFill>
                <a:ea typeface="+mn-ea"/>
              </a:rPr>
              <a:t>2011-2019</a:t>
            </a:r>
            <a:r>
              <a:rPr lang="sv-SE" sz="3200" dirty="0">
                <a:solidFill>
                  <a:schemeClr val="accent2"/>
                </a:solidFill>
                <a:ea typeface="+mn-ea"/>
              </a:rPr>
              <a:t> </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28</a:t>
            </a:fld>
            <a:endParaRPr lang="sv-SE" dirty="0"/>
          </a:p>
        </p:txBody>
      </p:sp>
      <p:graphicFrame>
        <p:nvGraphicFramePr>
          <p:cNvPr id="8" name="Platshållare för innehåll 7"/>
          <p:cNvGraphicFramePr>
            <a:graphicFrameLocks noGrp="1"/>
          </p:cNvGraphicFramePr>
          <p:nvPr>
            <p:ph idx="1"/>
            <p:extLst>
              <p:ext uri="{D42A27DB-BD31-4B8C-83A1-F6EECF244321}">
                <p14:modId xmlns:p14="http://schemas.microsoft.com/office/powerpoint/2010/main" val="2992843674"/>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Rektangel 8"/>
          <p:cNvSpPr/>
          <p:nvPr/>
        </p:nvSpPr>
        <p:spPr>
          <a:xfrm>
            <a:off x="1199456" y="1848908"/>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12038</a:t>
            </a:r>
            <a:endParaRPr lang="sv-SE" sz="1400" b="1" dirty="0">
              <a:solidFill>
                <a:schemeClr val="tx1"/>
              </a:solidFill>
            </a:endParaRPr>
          </a:p>
        </p:txBody>
      </p:sp>
      <p:sp>
        <p:nvSpPr>
          <p:cNvPr id="11" name="Rektangel 10"/>
          <p:cNvSpPr/>
          <p:nvPr/>
        </p:nvSpPr>
        <p:spPr>
          <a:xfrm>
            <a:off x="3503712" y="2348880"/>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10224</a:t>
            </a:r>
            <a:endParaRPr lang="sv-SE" sz="1400" b="1" dirty="0">
              <a:solidFill>
                <a:schemeClr val="tx1"/>
              </a:solidFill>
            </a:endParaRPr>
          </a:p>
        </p:txBody>
      </p:sp>
    </p:spTree>
    <p:extLst>
      <p:ext uri="{BB962C8B-B14F-4D97-AF65-F5344CB8AC3E}">
        <p14:creationId xmlns:p14="http://schemas.microsoft.com/office/powerpoint/2010/main" val="35421563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 hemtjänsten</a:t>
            </a:r>
            <a:endParaRPr lang="sv-SE" sz="3200" dirty="0">
              <a:solidFill>
                <a:srgbClr val="FF0000"/>
              </a:solidFill>
              <a:ea typeface="+mn-ea"/>
            </a:endParaRPr>
          </a:p>
        </p:txBody>
      </p:sp>
      <p:sp>
        <p:nvSpPr>
          <p:cNvPr id="3" name="Platshållare för innehåll 2"/>
          <p:cNvSpPr>
            <a:spLocks noGrp="1"/>
          </p:cNvSpPr>
          <p:nvPr>
            <p:ph idx="1"/>
          </p:nvPr>
        </p:nvSpPr>
        <p:spPr>
          <a:xfrm>
            <a:off x="407368" y="1483400"/>
            <a:ext cx="11582400" cy="5039096"/>
          </a:xfrm>
        </p:spPr>
        <p:txBody>
          <a:bodyPr>
            <a:normAutofit/>
          </a:bodyPr>
          <a:lstStyle/>
          <a:p>
            <a:pPr lvl="0">
              <a:buFont typeface="Symbol" panose="05050102010706020507" pitchFamily="18" charset="2"/>
              <a:buChar char=""/>
            </a:pPr>
            <a:r>
              <a:rPr lang="sv-SE" dirty="0" smtClean="0"/>
              <a:t>Fortsatt </a:t>
            </a:r>
            <a:r>
              <a:rPr lang="sv-SE" dirty="0"/>
              <a:t>fokus på det sociala innehållet för att stärka den enskilde individen vid utförande av hemtjänst</a:t>
            </a:r>
          </a:p>
          <a:p>
            <a:pPr lvl="0">
              <a:buFont typeface="Symbol" panose="05050102010706020507" pitchFamily="18" charset="2"/>
              <a:buChar char=""/>
            </a:pPr>
            <a:r>
              <a:rPr lang="sv-SE" dirty="0"/>
              <a:t>Fortsätta arbeta med att hitta effektiva arbetsmetoder för att hantera förändringar av beviljade insatser kopplat till bemanning och brukartid, snabb omställning</a:t>
            </a:r>
          </a:p>
          <a:p>
            <a:pPr lvl="0">
              <a:buFont typeface="Symbol" panose="05050102010706020507" pitchFamily="18" charset="2"/>
              <a:buChar char=""/>
            </a:pPr>
            <a:r>
              <a:rPr lang="sv-SE" dirty="0" smtClean="0"/>
              <a:t>Mer fokus på hälsosamma/hållbara scheman på vägen mot rätten till heltid</a:t>
            </a:r>
          </a:p>
          <a:p>
            <a:pPr>
              <a:buFont typeface="Symbol" panose="05050102010706020507" pitchFamily="18" charset="2"/>
              <a:buChar char=""/>
            </a:pPr>
            <a:r>
              <a:rPr lang="sv-SE" dirty="0"/>
              <a:t>Fortsätta utveckling av den dagliga planeringen utifrån logistik, kontinuitet och </a:t>
            </a:r>
            <a:r>
              <a:rPr lang="sv-SE" dirty="0" err="1" smtClean="0"/>
              <a:t>kontaktmannaskap</a:t>
            </a:r>
            <a:endParaRPr lang="sv-SE" dirty="0" smtClean="0"/>
          </a:p>
          <a:p>
            <a:pPr lvl="0">
              <a:buFont typeface="Symbol" panose="05050102010706020507" pitchFamily="18" charset="2"/>
              <a:buChar char=""/>
            </a:pPr>
            <a:r>
              <a:rPr lang="sv-SE" dirty="0"/>
              <a:t>Under hösten 2020 beräknas implementering av IBIC för hemtjänsten starta</a:t>
            </a:r>
          </a:p>
          <a:p>
            <a:pPr lvl="0">
              <a:buFont typeface="Symbol" panose="05050102010706020507" pitchFamily="18" charset="2"/>
              <a:buChar char=""/>
            </a:pPr>
            <a:r>
              <a:rPr lang="sv-SE" dirty="0"/>
              <a:t>Fortsatt implementering av individuell lönesättning</a:t>
            </a:r>
          </a:p>
          <a:p>
            <a:pPr marL="0" indent="0">
              <a:buNone/>
            </a:pPr>
            <a:endParaRPr lang="sv-SE" dirty="0"/>
          </a:p>
          <a:p>
            <a:pPr lvl="0">
              <a:buFont typeface="Symbol" panose="05050102010706020507" pitchFamily="18" charset="2"/>
              <a:buChar char=""/>
            </a:pPr>
            <a:endParaRPr lang="sv-SE" dirty="0" smtClean="0"/>
          </a:p>
          <a:p>
            <a:pPr lvl="0">
              <a:buFont typeface="Symbol" panose="05050102010706020507" pitchFamily="18" charset="2"/>
              <a:buChar char=""/>
            </a:pPr>
            <a:endParaRPr lang="sv-SE"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16187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23800" y="687408"/>
            <a:ext cx="10972800" cy="1143000"/>
          </a:xfrm>
        </p:spPr>
        <p:txBody>
          <a:bodyPr>
            <a:noAutofit/>
          </a:bodyPr>
          <a:lstStyle/>
          <a:p>
            <a:r>
              <a:rPr lang="sv-SE" altLang="sv-SE" sz="3200" dirty="0" smtClean="0">
                <a:solidFill>
                  <a:schemeClr val="accent2"/>
                </a:solidFill>
                <a:ea typeface="+mn-ea"/>
              </a:rPr>
              <a:t>Analys av nämndens mål</a:t>
            </a:r>
            <a:endParaRPr lang="sv-SE" sz="3600" dirty="0"/>
          </a:p>
        </p:txBody>
      </p:sp>
      <p:sp>
        <p:nvSpPr>
          <p:cNvPr id="3" name="Platshållare för innehåll 2"/>
          <p:cNvSpPr>
            <a:spLocks noGrp="1"/>
          </p:cNvSpPr>
          <p:nvPr>
            <p:ph idx="1"/>
          </p:nvPr>
        </p:nvSpPr>
        <p:spPr>
          <a:xfrm>
            <a:off x="263352" y="1316897"/>
            <a:ext cx="11548864" cy="5496479"/>
          </a:xfrm>
        </p:spPr>
        <p:txBody>
          <a:bodyPr>
            <a:normAutofit/>
          </a:bodyPr>
          <a:lstStyle/>
          <a:p>
            <a:pPr>
              <a:spcBef>
                <a:spcPct val="0"/>
              </a:spcBef>
              <a:buFontTx/>
              <a:buNone/>
            </a:pPr>
            <a:endParaRPr lang="sv-SE" altLang="sv-SE" dirty="0">
              <a:latin typeface="CG Omega" panose="020B0502050508020304" pitchFamily="34" charset="0"/>
            </a:endParaRPr>
          </a:p>
          <a:p>
            <a:pPr marL="0" indent="0">
              <a:buNone/>
            </a:pPr>
            <a:r>
              <a:rPr lang="sv-SE" dirty="0"/>
              <a:t>Under 2019 har arbetet kring måluppfyllelse strukturerats och systematiserats ytterligare genom användandet av mål och resultatuppföljningsverktyget </a:t>
            </a:r>
            <a:r>
              <a:rPr lang="sv-SE" dirty="0" err="1"/>
              <a:t>Stratsys</a:t>
            </a:r>
            <a:r>
              <a:rPr lang="sv-SE" dirty="0"/>
              <a:t>. Målen har följts upp genom </a:t>
            </a:r>
            <a:r>
              <a:rPr lang="sv-SE" b="1" dirty="0"/>
              <a:t>36</a:t>
            </a:r>
            <a:r>
              <a:rPr lang="sv-SE" dirty="0"/>
              <a:t> indikatorer och </a:t>
            </a:r>
            <a:r>
              <a:rPr lang="sv-SE" b="1" dirty="0"/>
              <a:t>53</a:t>
            </a:r>
            <a:r>
              <a:rPr lang="sv-SE" dirty="0"/>
              <a:t> aktiviteter sammanlagt över hela förvaltningen. Det strukturerade arbetet har gett resultat och förvaltningen lever i flera områden upp till nämndens mål. </a:t>
            </a: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10" name="Bildobjekt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6120" y="3748124"/>
            <a:ext cx="2634811"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3665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 hemtjänsten</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pPr lvl="0">
              <a:buFont typeface="Symbol" panose="05050102010706020507" pitchFamily="18" charset="2"/>
              <a:buChar char=""/>
            </a:pPr>
            <a:r>
              <a:rPr lang="sv-SE" dirty="0" smtClean="0"/>
              <a:t>Fortsatt </a:t>
            </a:r>
            <a:r>
              <a:rPr lang="sv-SE" dirty="0"/>
              <a:t>teknisk utveckling - trygghetskameror mm</a:t>
            </a:r>
          </a:p>
          <a:p>
            <a:pPr lvl="0">
              <a:buFont typeface="Symbol" panose="05050102010706020507" pitchFamily="18" charset="2"/>
              <a:buChar char=""/>
            </a:pPr>
            <a:r>
              <a:rPr lang="sv-SE" dirty="0"/>
              <a:t>Fortsatt arbete med att implementera online inköp av dagligvaror</a:t>
            </a:r>
          </a:p>
          <a:p>
            <a:pPr lvl="0">
              <a:buFont typeface="Symbol" panose="05050102010706020507" pitchFamily="18" charset="2"/>
              <a:buChar char=""/>
            </a:pPr>
            <a:r>
              <a:rPr lang="sv-SE" dirty="0"/>
              <a:t>En stor förändring av hemtjänstområdena, både på landsbygden och i innerstan, kommer att genomföras i början av 2020. Detta för att få till en jämnare fördelning/belastning på enheterna. Men också för att fördela befintlig kompetens inom grupperna. Hänsyn tas till önskad sysselsättningsgrad vid fördelningen för att få till så bra scheman som möjligt.</a:t>
            </a:r>
          </a:p>
          <a:p>
            <a:pPr lvl="0">
              <a:buFont typeface="Symbol" panose="05050102010706020507" pitchFamily="18" charset="2"/>
              <a:buChar char=""/>
            </a:pPr>
            <a:r>
              <a:rPr lang="sv-SE" dirty="0"/>
              <a:t>Flytt av landsbygdens sex hemtjänstgrupper till Svalan planeras </a:t>
            </a:r>
          </a:p>
          <a:p>
            <a:pPr lvl="0">
              <a:buFont typeface="Symbol" panose="05050102010706020507" pitchFamily="18" charset="2"/>
              <a:buChar char=""/>
            </a:pPr>
            <a:r>
              <a:rPr lang="sv-SE" dirty="0"/>
              <a:t>Nybyggnation av cykelförråd i anslutning till </a:t>
            </a:r>
            <a:r>
              <a:rPr lang="sv-SE" dirty="0" smtClean="0"/>
              <a:t>Duvan</a:t>
            </a:r>
          </a:p>
          <a:p>
            <a:pPr lvl="0">
              <a:buFont typeface="Symbol" panose="05050102010706020507" pitchFamily="18" charset="2"/>
              <a:buChar char=""/>
            </a:pPr>
            <a:r>
              <a:rPr lang="sv-SE" dirty="0" smtClean="0"/>
              <a:t>Arbeta med resultatet från kostnad per brukare</a:t>
            </a:r>
            <a:endParaRPr lang="sv-SE" sz="2000"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30</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01363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589334"/>
            <a:ext cx="10972800" cy="1143000"/>
          </a:xfrm>
        </p:spPr>
        <p:txBody>
          <a:bodyPr>
            <a:noAutofit/>
          </a:bodyPr>
          <a:lstStyle/>
          <a:p>
            <a:r>
              <a:rPr lang="sv-SE" sz="3200" dirty="0">
                <a:solidFill>
                  <a:schemeClr val="accent2"/>
                </a:solidFill>
                <a:ea typeface="+mn-ea"/>
              </a:rPr>
              <a:t>Resultat av årets </a:t>
            </a:r>
            <a:r>
              <a:rPr lang="sv-SE" sz="3200" dirty="0" smtClean="0">
                <a:solidFill>
                  <a:schemeClr val="accent2"/>
                </a:solidFill>
                <a:ea typeface="+mn-ea"/>
              </a:rPr>
              <a:t>utfall</a:t>
            </a:r>
            <a:r>
              <a:rPr lang="sv-SE" sz="3200" dirty="0">
                <a:solidFill>
                  <a:schemeClr val="accent2"/>
                </a:solidFill>
                <a:ea typeface="+mn-ea"/>
              </a:rPr>
              <a:t> </a:t>
            </a:r>
            <a:r>
              <a:rPr lang="sv-SE" sz="3200" dirty="0" smtClean="0">
                <a:solidFill>
                  <a:schemeClr val="accent2"/>
                </a:solidFill>
                <a:ea typeface="+mn-ea"/>
              </a:rPr>
              <a:t>hälso- och sjukvård och särskilt boenden – 4  676 tkr</a:t>
            </a:r>
            <a:endParaRPr lang="sv-SE" sz="3200" dirty="0">
              <a:solidFill>
                <a:schemeClr val="accent2"/>
              </a:solidFill>
              <a:ea typeface="+mn-ea"/>
            </a:endParaRPr>
          </a:p>
        </p:txBody>
      </p:sp>
      <p:sp>
        <p:nvSpPr>
          <p:cNvPr id="3" name="Platshållare för innehåll 2"/>
          <p:cNvSpPr>
            <a:spLocks noGrp="1"/>
          </p:cNvSpPr>
          <p:nvPr>
            <p:ph idx="1"/>
          </p:nvPr>
        </p:nvSpPr>
        <p:spPr>
          <a:xfrm>
            <a:off x="595808" y="1730214"/>
            <a:ext cx="10972800" cy="4525963"/>
          </a:xfrm>
        </p:spPr>
        <p:txBody>
          <a:bodyPr>
            <a:normAutofit/>
          </a:bodyPr>
          <a:lstStyle/>
          <a:p>
            <a:pPr marL="0" indent="0">
              <a:buNone/>
            </a:pPr>
            <a:r>
              <a:rPr lang="sv-SE" altLang="sv-SE" sz="3200" dirty="0"/>
              <a:t>Största avvikelserna:                                     </a:t>
            </a:r>
          </a:p>
          <a:p>
            <a:pPr>
              <a:spcBef>
                <a:spcPct val="0"/>
              </a:spcBef>
              <a:buFontTx/>
              <a:buNone/>
              <a:defRPr/>
            </a:pPr>
            <a:endParaRPr lang="sv-SE" altLang="sv-SE" sz="3200" b="1" dirty="0">
              <a:solidFill>
                <a:srgbClr val="000000"/>
              </a:solidFill>
              <a:latin typeface="CG Omega" panose="020B0502050508020304" pitchFamily="34" charset="0"/>
            </a:endParaRPr>
          </a:p>
          <a:p>
            <a:pPr>
              <a:spcBef>
                <a:spcPct val="0"/>
              </a:spcBef>
              <a:buFontTx/>
              <a:buNone/>
              <a:defRPr/>
            </a:pPr>
            <a:r>
              <a:rPr lang="sv-SE" altLang="sv-SE" sz="3200" dirty="0"/>
              <a:t>Administration 			         </a:t>
            </a:r>
            <a:r>
              <a:rPr lang="sv-SE" altLang="sv-SE" sz="3200" dirty="0" smtClean="0"/>
              <a:t>- </a:t>
            </a:r>
            <a:r>
              <a:rPr lang="sv-SE" altLang="sv-SE" sz="3200" dirty="0"/>
              <a:t>1 </a:t>
            </a:r>
            <a:r>
              <a:rPr lang="sv-SE" altLang="sv-SE" sz="3200" dirty="0" smtClean="0"/>
              <a:t>575 tkr</a:t>
            </a:r>
            <a:endParaRPr lang="sv-SE" altLang="sv-SE" sz="3200" dirty="0"/>
          </a:p>
          <a:p>
            <a:pPr>
              <a:spcBef>
                <a:spcPct val="0"/>
              </a:spcBef>
              <a:buFontTx/>
              <a:buNone/>
              <a:defRPr/>
            </a:pPr>
            <a:r>
              <a:rPr lang="sv-SE" altLang="sv-SE" sz="3200" dirty="0"/>
              <a:t>Särskilt boende  		  	         </a:t>
            </a:r>
            <a:r>
              <a:rPr lang="sv-SE" altLang="sv-SE" sz="3200" dirty="0" smtClean="0"/>
              <a:t> - </a:t>
            </a:r>
            <a:r>
              <a:rPr lang="sv-SE" altLang="sv-SE" sz="3200" dirty="0"/>
              <a:t>2 721 tkr</a:t>
            </a:r>
          </a:p>
          <a:p>
            <a:pPr>
              <a:spcBef>
                <a:spcPct val="0"/>
              </a:spcBef>
              <a:buFontTx/>
              <a:buNone/>
              <a:defRPr/>
            </a:pPr>
            <a:r>
              <a:rPr lang="sv-SE" altLang="sv-SE" sz="3200" dirty="0"/>
              <a:t>Palliativ vård			          	</a:t>
            </a:r>
            <a:r>
              <a:rPr lang="sv-SE" altLang="sv-SE" sz="3200" dirty="0" smtClean="0"/>
              <a:t>  - </a:t>
            </a:r>
            <a:r>
              <a:rPr lang="sv-SE" altLang="sv-SE" sz="3200" dirty="0"/>
              <a:t>462 tkr</a:t>
            </a:r>
          </a:p>
          <a:p>
            <a:pPr>
              <a:spcBef>
                <a:spcPct val="0"/>
              </a:spcBef>
              <a:buFontTx/>
              <a:buNone/>
              <a:defRPr/>
            </a:pPr>
            <a:r>
              <a:rPr lang="sv-SE" altLang="sv-SE" sz="3200" dirty="0"/>
              <a:t>HSL, </a:t>
            </a:r>
            <a:r>
              <a:rPr lang="sv-SE" altLang="sv-SE" sz="3200" dirty="0" err="1"/>
              <a:t>ssk</a:t>
            </a:r>
            <a:r>
              <a:rPr lang="sv-SE" altLang="sv-SE" sz="3200" dirty="0"/>
              <a:t> och rehab	                         </a:t>
            </a:r>
            <a:r>
              <a:rPr lang="sv-SE" altLang="sv-SE" sz="3200" dirty="0" smtClean="0"/>
              <a:t>	          8 </a:t>
            </a:r>
            <a:r>
              <a:rPr lang="sv-SE" altLang="sv-SE" sz="3200" dirty="0"/>
              <a:t>tkr</a:t>
            </a:r>
          </a:p>
          <a:p>
            <a:pPr>
              <a:spcBef>
                <a:spcPct val="0"/>
              </a:spcBef>
              <a:buFontTx/>
              <a:buNone/>
              <a:defRPr/>
            </a:pPr>
            <a:r>
              <a:rPr lang="sv-SE" altLang="sv-SE" sz="3200" dirty="0"/>
              <a:t>Medicintekniska hjälpmedel	         </a:t>
            </a:r>
            <a:r>
              <a:rPr lang="sv-SE" altLang="sv-SE" sz="3200" dirty="0" smtClean="0"/>
              <a:t>    </a:t>
            </a:r>
            <a:r>
              <a:rPr lang="sv-SE" altLang="sv-SE" sz="3200" dirty="0"/>
              <a:t>- 216 tkr</a:t>
            </a:r>
          </a:p>
          <a:p>
            <a:pPr>
              <a:spcBef>
                <a:spcPct val="0"/>
              </a:spcBef>
              <a:buFontTx/>
              <a:buNone/>
              <a:defRPr/>
            </a:pPr>
            <a:endParaRPr lang="sv-SE" altLang="sv-SE" sz="3200"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31</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9089652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40424"/>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HSL och </a:t>
            </a:r>
            <a:r>
              <a:rPr lang="sv-SE" sz="3200" dirty="0">
                <a:solidFill>
                  <a:schemeClr val="accent2"/>
                </a:solidFill>
                <a:ea typeface="+mn-ea"/>
              </a:rPr>
              <a:t>särskilt boende</a:t>
            </a:r>
          </a:p>
        </p:txBody>
      </p:sp>
      <p:sp>
        <p:nvSpPr>
          <p:cNvPr id="3" name="Platshållare för innehåll 2"/>
          <p:cNvSpPr>
            <a:spLocks noGrp="1"/>
          </p:cNvSpPr>
          <p:nvPr>
            <p:ph idx="1"/>
          </p:nvPr>
        </p:nvSpPr>
        <p:spPr>
          <a:xfrm>
            <a:off x="400472" y="1375731"/>
            <a:ext cx="11391056" cy="4708528"/>
          </a:xfrm>
          <a:noFill/>
        </p:spPr>
        <p:txBody>
          <a:bodyPr>
            <a:normAutofit/>
          </a:bodyPr>
          <a:lstStyle/>
          <a:p>
            <a:pPr>
              <a:defRPr/>
            </a:pPr>
            <a:r>
              <a:rPr lang="sv-SE" altLang="sv-SE" dirty="0"/>
              <a:t>Verksamhetsområdet uppvisar ett negativt utfall inom administration </a:t>
            </a:r>
            <a:r>
              <a:rPr lang="sv-SE" altLang="sv-SE" dirty="0" smtClean="0"/>
              <a:t>om</a:t>
            </a:r>
            <a:br>
              <a:rPr lang="sv-SE" altLang="sv-SE" dirty="0" smtClean="0"/>
            </a:br>
            <a:r>
              <a:rPr lang="sv-SE" altLang="sv-SE" dirty="0" smtClean="0"/>
              <a:t>1,5 </a:t>
            </a:r>
            <a:r>
              <a:rPr lang="sv-SE" altLang="sv-SE" dirty="0"/>
              <a:t>mkr, </a:t>
            </a:r>
            <a:r>
              <a:rPr lang="sv-SE" altLang="sv-SE" dirty="0" smtClean="0"/>
              <a:t>pga. 2.0 årsarbetare icke </a:t>
            </a:r>
            <a:r>
              <a:rPr lang="sv-SE" altLang="sv-SE" dirty="0"/>
              <a:t>budgeterade </a:t>
            </a:r>
            <a:r>
              <a:rPr lang="sv-SE" altLang="sv-SE" dirty="0" smtClean="0"/>
              <a:t>omsorgsadministratörer.</a:t>
            </a:r>
            <a:endParaRPr lang="sv-SE" altLang="sv-SE" dirty="0"/>
          </a:p>
          <a:p>
            <a:pPr>
              <a:defRPr/>
            </a:pPr>
            <a:r>
              <a:rPr lang="sv-SE" altLang="sv-SE" dirty="0"/>
              <a:t>De särskilda boendena uppvisar ett negativt resultat om totalt -2,7 mkr, huvudsakligen på grund av semesteruttag och kostnader kopplat till sjuktalen.</a:t>
            </a:r>
          </a:p>
          <a:p>
            <a:pPr>
              <a:defRPr/>
            </a:pPr>
            <a:r>
              <a:rPr lang="sv-SE" altLang="sv-SE" dirty="0"/>
              <a:t>Hälso- och sjukvårdens sjuksköterskor och hemsjukvård uppvisar totalt en budget i balans. Består av ett överskott gällande personalkostnader, men ett underskott i driftkostnader främst i form av </a:t>
            </a:r>
            <a:r>
              <a:rPr lang="sv-SE" altLang="sv-SE" dirty="0" smtClean="0"/>
              <a:t>omläggningsmaterial</a:t>
            </a:r>
            <a:r>
              <a:rPr lang="sv-SE" altLang="sv-SE" dirty="0"/>
              <a:t>.</a:t>
            </a:r>
          </a:p>
          <a:p>
            <a:pPr>
              <a:defRPr/>
            </a:pPr>
            <a:r>
              <a:rPr lang="sv-SE" altLang="sv-SE" dirty="0"/>
              <a:t>Hälso- och sjukvårdens rehabiliteringsenhet uppvisar ett överskott för personalkostnader men underskott i driftskostnader samt kostnader för medicintekniska produkter - 216 tkr.</a:t>
            </a:r>
          </a:p>
          <a:p>
            <a:pPr>
              <a:defRPr/>
            </a:pPr>
            <a:r>
              <a:rPr lang="sv-SE" altLang="sv-SE" dirty="0"/>
              <a:t>Palliativ vård, vård i livets slutskede – 462 </a:t>
            </a:r>
            <a:r>
              <a:rPr lang="sv-SE" altLang="sv-SE" dirty="0" smtClean="0"/>
              <a:t>tkr</a:t>
            </a:r>
            <a:r>
              <a:rPr lang="sv-SE" altLang="sv-SE" dirty="0"/>
              <a:t> </a:t>
            </a:r>
          </a:p>
          <a:p>
            <a:pPr>
              <a:defRPr/>
            </a:pPr>
            <a:endParaRPr lang="sv-SE" altLang="sv-SE" sz="1500" dirty="0">
              <a:solidFill>
                <a:srgbClr val="000000"/>
              </a:solidFill>
              <a:latin typeface="CG Omega" panose="020B0502050508020304" pitchFamily="34" charset="0"/>
            </a:endParaRP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32</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15561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3247" y="422575"/>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2019 </a:t>
            </a:r>
            <a:r>
              <a:rPr lang="sv-SE" sz="3200" dirty="0" smtClean="0">
                <a:solidFill>
                  <a:schemeClr val="accent2"/>
                </a:solidFill>
              </a:rPr>
              <a:t>HSL och särskilt boende</a:t>
            </a:r>
            <a:endParaRPr lang="sv-SE" sz="3200" dirty="0">
              <a:solidFill>
                <a:schemeClr val="accent2"/>
              </a:solidFill>
              <a:ea typeface="+mn-ea"/>
            </a:endParaRPr>
          </a:p>
        </p:txBody>
      </p:sp>
      <p:sp>
        <p:nvSpPr>
          <p:cNvPr id="3" name="Platshållare för innehåll 2"/>
          <p:cNvSpPr>
            <a:spLocks noGrp="1"/>
          </p:cNvSpPr>
          <p:nvPr>
            <p:ph idx="1"/>
          </p:nvPr>
        </p:nvSpPr>
        <p:spPr>
          <a:xfrm>
            <a:off x="268571" y="1371360"/>
            <a:ext cx="11391056" cy="4920057"/>
          </a:xfrm>
        </p:spPr>
        <p:txBody>
          <a:bodyPr>
            <a:normAutofit fontScale="55000" lnSpcReduction="20000"/>
          </a:bodyPr>
          <a:lstStyle/>
          <a:p>
            <a:pPr lvl="0"/>
            <a:r>
              <a:rPr lang="sv-SE" sz="4400" dirty="0" smtClean="0"/>
              <a:t>HSL-timmarna </a:t>
            </a:r>
            <a:r>
              <a:rPr lang="sv-SE" sz="4400" dirty="0"/>
              <a:t>har betydande och bestående jobbats ner till en lägre nivå än 2018 vilket påverkar det ekonomiska utfallet väsentligt, timmar per månad har gått från i snitt 1477 timmar under 2018 till 892 timmar i snitt under 2019. </a:t>
            </a:r>
          </a:p>
          <a:p>
            <a:pPr lvl="0"/>
            <a:r>
              <a:rPr lang="sv-SE" sz="4400" dirty="0" smtClean="0"/>
              <a:t>Antalet </a:t>
            </a:r>
            <a:r>
              <a:rPr lang="sv-SE" sz="4400" dirty="0"/>
              <a:t>strukturerade </a:t>
            </a:r>
            <a:r>
              <a:rPr lang="sv-SE" sz="4400" dirty="0" err="1" smtClean="0"/>
              <a:t>teamträffar</a:t>
            </a:r>
            <a:r>
              <a:rPr lang="sv-SE" sz="4400" dirty="0" smtClean="0"/>
              <a:t> (</a:t>
            </a:r>
            <a:r>
              <a:rPr lang="sv-SE" sz="4400" dirty="0"/>
              <a:t>undersköterskor, sjuksköterskor, </a:t>
            </a:r>
            <a:r>
              <a:rPr lang="sv-SE" sz="4400" dirty="0" err="1"/>
              <a:t>rehabpersonal</a:t>
            </a:r>
            <a:r>
              <a:rPr lang="sv-SE" sz="4400" dirty="0"/>
              <a:t>, enhetschef) har ökat under 2019, viktigt för både de boende och personal.</a:t>
            </a:r>
          </a:p>
          <a:p>
            <a:r>
              <a:rPr lang="sv-SE" sz="4400" dirty="0" smtClean="0"/>
              <a:t>Fler </a:t>
            </a:r>
            <a:r>
              <a:rPr lang="sv-SE" sz="4400" dirty="0"/>
              <a:t>”</a:t>
            </a:r>
            <a:r>
              <a:rPr lang="sv-SE" sz="4400" dirty="0" smtClean="0"/>
              <a:t>SPA-rum</a:t>
            </a:r>
            <a:r>
              <a:rPr lang="sv-SE" sz="4400" dirty="0"/>
              <a:t>” har tillkommit i verksamheten, vissa i samarbete med AME så att fler av de boende kunnat få avkopplande hår- och nagelvård regelbundet</a:t>
            </a:r>
            <a:r>
              <a:rPr lang="sv-SE" sz="4400" dirty="0" smtClean="0"/>
              <a:t>.</a:t>
            </a:r>
            <a:endParaRPr lang="sv-SE" sz="4400" dirty="0"/>
          </a:p>
          <a:p>
            <a:r>
              <a:rPr lang="sv-SE" sz="4400" dirty="0" smtClean="0"/>
              <a:t>Utbildning </a:t>
            </a:r>
            <a:r>
              <a:rPr lang="sv-SE" sz="4400" dirty="0"/>
              <a:t>i hjärt-lungräddning, brandsäkerhet, samt IBIC har varit mycket uppskattade av personal på boendena och fortsätter under 2020 för de som inte kommit med ännu.</a:t>
            </a:r>
          </a:p>
          <a:p>
            <a:r>
              <a:rPr lang="sv-SE" sz="4400" dirty="0" smtClean="0"/>
              <a:t>Rehabteamet </a:t>
            </a:r>
            <a:r>
              <a:rPr lang="sv-SE" sz="4400" dirty="0"/>
              <a:t>med arbetsterapeuter, fysioterapeuter och sjukgymnaster har med hjälp av varsin laptop gått in i mobil dokumentering och </a:t>
            </a:r>
            <a:r>
              <a:rPr lang="sv-SE" sz="4400" dirty="0" smtClean="0"/>
              <a:t>informationshantering.</a:t>
            </a:r>
          </a:p>
          <a:p>
            <a:r>
              <a:rPr lang="sv-SE" sz="4400" dirty="0" smtClean="0"/>
              <a:t>Kostnad per brukare har visat att särskilda boenden och HSL är resurseffektiva.</a:t>
            </a:r>
          </a:p>
          <a:p>
            <a:endParaRPr lang="sv-SE" sz="4400"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33</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6422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327204"/>
            <a:ext cx="10972800" cy="1143000"/>
          </a:xfrm>
        </p:spPr>
        <p:txBody>
          <a:bodyPr>
            <a:normAutofit/>
          </a:bodyPr>
          <a:lstStyle/>
          <a:p>
            <a:pPr>
              <a:spcBef>
                <a:spcPct val="50000"/>
              </a:spcBef>
            </a:pPr>
            <a:r>
              <a:rPr lang="sv-SE" altLang="sv-SE" sz="3200" dirty="0">
                <a:solidFill>
                  <a:schemeClr val="accent2"/>
                </a:solidFill>
                <a:ea typeface="+mn-ea"/>
              </a:rPr>
              <a:t>Framtida utveckling HSL och särskilt boende </a:t>
            </a:r>
            <a:r>
              <a:rPr lang="sv-SE" altLang="sv-SE" sz="3200" dirty="0" smtClean="0">
                <a:solidFill>
                  <a:schemeClr val="accent2"/>
                </a:solidFill>
                <a:ea typeface="+mn-ea"/>
              </a:rPr>
              <a:t> </a:t>
            </a:r>
            <a:endParaRPr lang="sv-SE" alt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34</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a:xfrm>
            <a:off x="479376" y="1237801"/>
            <a:ext cx="11067165" cy="4860014"/>
          </a:xfrm>
        </p:spPr>
        <p:txBody>
          <a:bodyPr>
            <a:normAutofit/>
          </a:bodyPr>
          <a:lstStyle/>
          <a:p>
            <a:pPr>
              <a:defRPr/>
            </a:pPr>
            <a:r>
              <a:rPr lang="sv-SE" altLang="sv-SE" dirty="0"/>
              <a:t>Omställning av kommunala boendeplatser i takt att privat aktör etablerar sig, översyn av relationen mellan demensplatser och somatiska platser. </a:t>
            </a:r>
          </a:p>
          <a:p>
            <a:pPr>
              <a:defRPr/>
            </a:pPr>
            <a:r>
              <a:rPr lang="sv-SE" altLang="sv-SE" dirty="0"/>
              <a:t>Pilotprojekt med 4 </a:t>
            </a:r>
            <a:r>
              <a:rPr lang="sv-SE" altLang="sv-SE" dirty="0" err="1"/>
              <a:t>st</a:t>
            </a:r>
            <a:r>
              <a:rPr lang="sv-SE" altLang="sv-SE" dirty="0"/>
              <a:t> kvalitetsundersköterskor, med syfte att utveckla och kvalitetssäkra arbetet på </a:t>
            </a:r>
            <a:r>
              <a:rPr lang="sv-SE" altLang="sv-SE" dirty="0" err="1"/>
              <a:t>på</a:t>
            </a:r>
            <a:r>
              <a:rPr lang="sv-SE" altLang="sv-SE" dirty="0"/>
              <a:t> den enhet som blir utvald.</a:t>
            </a:r>
          </a:p>
          <a:p>
            <a:pPr>
              <a:defRPr/>
            </a:pPr>
            <a:r>
              <a:rPr lang="sv-SE" altLang="sv-SE" dirty="0"/>
              <a:t>Sjuktalen har minskat något även under 2019, men är ännu inte i linje med verksamhetens vision och kommer att fortsätta att arbetas med under 2020.</a:t>
            </a:r>
          </a:p>
          <a:p>
            <a:pPr>
              <a:defRPr/>
            </a:pPr>
            <a:r>
              <a:rPr lang="sv-SE" altLang="sv-SE" dirty="0"/>
              <a:t>Det sociala innehållet prioriteras och satsas på även under 2020, med ökat fokus på den enskilda individens sociala innehåll, utöver gruppaktiviteterna och det gemensamma.</a:t>
            </a:r>
          </a:p>
          <a:p>
            <a:pPr>
              <a:defRPr/>
            </a:pPr>
            <a:r>
              <a:rPr lang="sv-SE" dirty="0"/>
              <a:t>Kommunal och regional sjukvård, under omställning till ”nära vård” </a:t>
            </a:r>
            <a:endParaRPr lang="sv-SE" dirty="0" smtClean="0"/>
          </a:p>
          <a:p>
            <a:endParaRPr lang="sv-SE" dirty="0"/>
          </a:p>
        </p:txBody>
      </p:sp>
    </p:spTree>
    <p:extLst>
      <p:ext uri="{BB962C8B-B14F-4D97-AF65-F5344CB8AC3E}">
        <p14:creationId xmlns:p14="http://schemas.microsoft.com/office/powerpoint/2010/main" val="84117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845525"/>
            <a:ext cx="10972800" cy="1143000"/>
          </a:xfrm>
        </p:spPr>
        <p:txBody>
          <a:bodyPr>
            <a:normAutofit/>
          </a:bodyPr>
          <a:lstStyle/>
          <a:p>
            <a:r>
              <a:rPr lang="sv-SE" altLang="sv-SE" sz="3200" dirty="0">
                <a:solidFill>
                  <a:schemeClr val="accent2"/>
                </a:solidFill>
                <a:ea typeface="+mn-ea"/>
              </a:rPr>
              <a:t>Resultat funktionshinder – 2 </a:t>
            </a:r>
            <a:r>
              <a:rPr lang="sv-SE" altLang="sv-SE" sz="3200" dirty="0" smtClean="0">
                <a:solidFill>
                  <a:schemeClr val="accent2"/>
                </a:solidFill>
                <a:ea typeface="+mn-ea"/>
              </a:rPr>
              <a:t>345 tkr</a:t>
            </a:r>
            <a:r>
              <a:rPr lang="sv-SE" altLang="sv-SE" sz="3200" dirty="0">
                <a:solidFill>
                  <a:schemeClr val="accent2"/>
                </a:solidFill>
                <a:ea typeface="+mn-ea"/>
              </a:rPr>
              <a:t> </a:t>
            </a:r>
            <a:r>
              <a:rPr lang="sv-SE" altLang="sv-SE" sz="2400" dirty="0">
                <a:solidFill>
                  <a:schemeClr val="accent2"/>
                </a:solidFill>
                <a:latin typeface="+mn-lt"/>
                <a:ea typeface="+mn-ea"/>
              </a:rPr>
              <a:t> </a:t>
            </a:r>
            <a:r>
              <a:rPr lang="sv-SE" altLang="sv-SE" sz="3200" dirty="0">
                <a:solidFill>
                  <a:schemeClr val="accent2"/>
                </a:solidFill>
                <a:ea typeface="+mn-ea"/>
              </a:rPr>
              <a:t/>
            </a:r>
            <a:br>
              <a:rPr lang="sv-SE" altLang="sv-SE" sz="3200" dirty="0">
                <a:solidFill>
                  <a:schemeClr val="accent2"/>
                </a:solidFill>
                <a:ea typeface="+mn-ea"/>
              </a:rPr>
            </a:br>
            <a:endParaRPr lang="sv-SE" sz="3200" dirty="0">
              <a:solidFill>
                <a:schemeClr val="accent2"/>
              </a:solidFill>
              <a:ea typeface="+mn-ea"/>
            </a:endParaRPr>
          </a:p>
        </p:txBody>
      </p:sp>
      <p:sp>
        <p:nvSpPr>
          <p:cNvPr id="3" name="Platshållare för innehåll 2"/>
          <p:cNvSpPr>
            <a:spLocks noGrp="1"/>
          </p:cNvSpPr>
          <p:nvPr>
            <p:ph idx="1"/>
          </p:nvPr>
        </p:nvSpPr>
        <p:spPr/>
        <p:txBody>
          <a:bodyPr/>
          <a:lstStyle/>
          <a:p>
            <a:pPr>
              <a:spcBef>
                <a:spcPct val="0"/>
              </a:spcBef>
              <a:buFontTx/>
              <a:buNone/>
              <a:defRPr/>
            </a:pPr>
            <a:endParaRPr lang="sv-SE" altLang="sv-SE" sz="3200" b="1" dirty="0">
              <a:latin typeface="+mn-lt"/>
            </a:endParaRPr>
          </a:p>
          <a:p>
            <a:pPr>
              <a:spcBef>
                <a:spcPct val="0"/>
              </a:spcBef>
              <a:buFontTx/>
              <a:buNone/>
              <a:defRPr/>
            </a:pPr>
            <a:r>
              <a:rPr lang="sv-SE" altLang="sv-SE" sz="3000" b="1" dirty="0"/>
              <a:t>Största avvikelserna:  </a:t>
            </a:r>
          </a:p>
          <a:p>
            <a:pPr>
              <a:spcBef>
                <a:spcPct val="0"/>
              </a:spcBef>
              <a:buFontTx/>
              <a:buNone/>
              <a:defRPr/>
            </a:pPr>
            <a:r>
              <a:rPr lang="sv-SE" altLang="sv-SE" sz="3200" b="1" dirty="0" smtClean="0">
                <a:latin typeface="+mn-lt"/>
              </a:rPr>
              <a:t>     </a:t>
            </a:r>
            <a:endParaRPr lang="sv-SE" altLang="sv-SE" sz="3200" b="1" dirty="0">
              <a:latin typeface="+mn-lt"/>
            </a:endParaRPr>
          </a:p>
          <a:p>
            <a:pPr>
              <a:spcBef>
                <a:spcPct val="0"/>
              </a:spcBef>
              <a:buFontTx/>
              <a:buNone/>
              <a:defRPr/>
            </a:pPr>
            <a:r>
              <a:rPr lang="sv-SE" altLang="sv-SE" sz="3200" dirty="0">
                <a:latin typeface="+mn-lt"/>
              </a:rPr>
              <a:t>Administration</a:t>
            </a:r>
            <a:r>
              <a:rPr lang="sv-SE" altLang="sv-SE" sz="3200" b="1" dirty="0">
                <a:latin typeface="+mn-lt"/>
              </a:rPr>
              <a:t> 		</a:t>
            </a:r>
            <a:r>
              <a:rPr lang="sv-SE" altLang="sv-SE" sz="3200" b="1" dirty="0" smtClean="0">
                <a:latin typeface="+mn-lt"/>
              </a:rPr>
              <a:t>                 </a:t>
            </a:r>
            <a:r>
              <a:rPr lang="sv-SE" altLang="sv-SE" sz="3200" dirty="0" smtClean="0">
                <a:latin typeface="+mn-lt"/>
              </a:rPr>
              <a:t>- 179 tkr</a:t>
            </a:r>
            <a:endParaRPr lang="sv-SE" altLang="sv-SE" sz="3200" dirty="0">
              <a:latin typeface="+mn-lt"/>
            </a:endParaRPr>
          </a:p>
          <a:p>
            <a:pPr>
              <a:spcBef>
                <a:spcPct val="0"/>
              </a:spcBef>
              <a:buFontTx/>
              <a:buNone/>
              <a:defRPr/>
            </a:pPr>
            <a:r>
              <a:rPr lang="sv-SE" altLang="sv-SE" sz="3200" dirty="0" smtClean="0">
                <a:latin typeface="+mn-lt"/>
              </a:rPr>
              <a:t>Personlig assistans</a:t>
            </a:r>
            <a:r>
              <a:rPr lang="sv-SE" altLang="sv-SE" sz="3200" dirty="0">
                <a:latin typeface="+mn-lt"/>
              </a:rPr>
              <a:t>		</a:t>
            </a:r>
            <a:r>
              <a:rPr lang="sv-SE" altLang="sv-SE" sz="3200" dirty="0" smtClean="0">
                <a:latin typeface="+mn-lt"/>
              </a:rPr>
              <a:t>               - 1 767 tkr</a:t>
            </a:r>
            <a:endParaRPr lang="sv-SE" altLang="sv-SE" sz="3200" dirty="0">
              <a:latin typeface="+mn-lt"/>
            </a:endParaRPr>
          </a:p>
          <a:p>
            <a:pPr>
              <a:spcBef>
                <a:spcPct val="0"/>
              </a:spcBef>
              <a:buFontTx/>
              <a:buNone/>
              <a:defRPr/>
            </a:pPr>
            <a:r>
              <a:rPr lang="sv-SE" altLang="sv-SE" sz="3200" dirty="0" smtClean="0">
                <a:latin typeface="+mn-lt"/>
              </a:rPr>
              <a:t>Daglig verksamhet</a:t>
            </a:r>
            <a:r>
              <a:rPr lang="sv-SE" altLang="sv-SE" sz="3200" dirty="0">
                <a:latin typeface="+mn-lt"/>
              </a:rPr>
              <a:t>		</a:t>
            </a:r>
            <a:r>
              <a:rPr lang="sv-SE" altLang="sv-SE" sz="3200" dirty="0" smtClean="0">
                <a:latin typeface="+mn-lt"/>
              </a:rPr>
              <a:t>              - 1 059 tkr</a:t>
            </a:r>
            <a:endParaRPr lang="sv-SE" altLang="sv-SE" sz="3200" dirty="0">
              <a:latin typeface="+mn-lt"/>
            </a:endParaRPr>
          </a:p>
          <a:p>
            <a:pPr>
              <a:spcBef>
                <a:spcPct val="0"/>
              </a:spcBef>
              <a:buFontTx/>
              <a:buNone/>
              <a:defRPr/>
            </a:pPr>
            <a:r>
              <a:rPr lang="sv-SE" altLang="sv-SE" sz="3200" dirty="0" smtClean="0">
                <a:latin typeface="+mn-lt"/>
              </a:rPr>
              <a:t>Barn och ungdomsverksamheten + 647 </a:t>
            </a:r>
            <a:r>
              <a:rPr lang="sv-SE" altLang="sv-SE" sz="3200" dirty="0">
                <a:latin typeface="+mn-lt"/>
              </a:rPr>
              <a:t>tkr</a:t>
            </a:r>
            <a:r>
              <a:rPr lang="sv-SE" altLang="sv-SE" sz="3200" dirty="0" smtClean="0">
                <a:latin typeface="+mn-lt"/>
              </a:rPr>
              <a:t>                           </a:t>
            </a:r>
            <a:endParaRPr lang="sv-SE" altLang="sv-SE" sz="3200" dirty="0">
              <a:latin typeface="+mn-lt"/>
            </a:endParaRPr>
          </a:p>
          <a:p>
            <a:endParaRPr lang="sv-SE" dirty="0"/>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35</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0968409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024" y="634609"/>
            <a:ext cx="10972800" cy="1143000"/>
          </a:xfrm>
        </p:spPr>
        <p:txBody>
          <a:bodyPr>
            <a:normAutofit/>
          </a:bodyPr>
          <a:lstStyle/>
          <a:p>
            <a:r>
              <a:rPr lang="sv-SE" altLang="sv-SE" sz="3200" dirty="0">
                <a:solidFill>
                  <a:schemeClr val="accent2"/>
                </a:solidFill>
                <a:ea typeface="+mn-ea"/>
              </a:rPr>
              <a:t>Redogörelse och analys </a:t>
            </a:r>
            <a:r>
              <a:rPr lang="sv-SE" altLang="sv-SE" sz="3200" dirty="0" smtClean="0">
                <a:solidFill>
                  <a:schemeClr val="accent2"/>
                </a:solidFill>
                <a:ea typeface="+mn-ea"/>
              </a:rPr>
              <a:t>funktionshinder</a:t>
            </a:r>
            <a:r>
              <a:rPr lang="sv-SE" altLang="sv-SE" sz="3200" dirty="0">
                <a:solidFill>
                  <a:schemeClr val="accent2"/>
                </a:solidFill>
                <a:ea typeface="+mn-ea"/>
              </a:rPr>
              <a:t> </a:t>
            </a:r>
          </a:p>
        </p:txBody>
      </p:sp>
      <p:sp>
        <p:nvSpPr>
          <p:cNvPr id="3" name="Platshållare för innehåll 2"/>
          <p:cNvSpPr>
            <a:spLocks noGrp="1"/>
          </p:cNvSpPr>
          <p:nvPr>
            <p:ph idx="1"/>
          </p:nvPr>
        </p:nvSpPr>
        <p:spPr>
          <a:xfrm>
            <a:off x="287988" y="709864"/>
            <a:ext cx="11279836" cy="5177913"/>
          </a:xfrm>
        </p:spPr>
        <p:txBody>
          <a:bodyPr>
            <a:normAutofit/>
          </a:bodyPr>
          <a:lstStyle/>
          <a:p>
            <a:pPr marL="0" indent="0">
              <a:buNone/>
            </a:pPr>
            <a:endParaRPr lang="sv-SE" altLang="sv-SE" sz="1800" b="1" dirty="0" smtClean="0">
              <a:latin typeface="+mn-lt"/>
            </a:endParaRPr>
          </a:p>
          <a:p>
            <a:pPr marL="0" indent="0">
              <a:buNone/>
            </a:pPr>
            <a:endParaRPr lang="sv-SE" altLang="sv-SE" sz="3200" b="1" dirty="0"/>
          </a:p>
          <a:p>
            <a:pPr>
              <a:defRPr/>
            </a:pPr>
            <a:r>
              <a:rPr lang="sv-SE" sz="2200" dirty="0" smtClean="0">
                <a:latin typeface="+mn-lt"/>
              </a:rPr>
              <a:t>Administrationen – 179 tkr. Post som belastat administrationen som tillhör daglig verksamhet.</a:t>
            </a:r>
            <a:endParaRPr lang="sv-SE" sz="2200" dirty="0">
              <a:latin typeface="+mn-lt"/>
            </a:endParaRPr>
          </a:p>
          <a:p>
            <a:pPr>
              <a:defRPr/>
            </a:pPr>
            <a:r>
              <a:rPr lang="sv-SE" sz="2200" dirty="0">
                <a:latin typeface="+mn-lt"/>
              </a:rPr>
              <a:t>Underskott personlig assistans – 1 767 </a:t>
            </a:r>
            <a:r>
              <a:rPr lang="sv-SE" sz="2200" dirty="0" smtClean="0">
                <a:latin typeface="+mn-lt"/>
              </a:rPr>
              <a:t>tkr, varav </a:t>
            </a:r>
            <a:r>
              <a:rPr lang="sv-SE" sz="2200" dirty="0" err="1">
                <a:latin typeface="+mn-lt"/>
              </a:rPr>
              <a:t>stödpatrullen</a:t>
            </a:r>
            <a:r>
              <a:rPr lang="sv-SE" sz="2200" dirty="0">
                <a:latin typeface="+mn-lt"/>
              </a:rPr>
              <a:t> </a:t>
            </a:r>
            <a:r>
              <a:rPr lang="sv-SE" sz="2200" dirty="0" smtClean="0">
                <a:latin typeface="+mn-lt"/>
              </a:rPr>
              <a:t>– 771 tkr samt </a:t>
            </a:r>
            <a:r>
              <a:rPr lang="sv-SE" sz="2200" dirty="0">
                <a:latin typeface="+mn-lt"/>
              </a:rPr>
              <a:t>ett ärende som vi bemannat vid </a:t>
            </a:r>
            <a:r>
              <a:rPr lang="sv-SE" sz="2200" dirty="0" smtClean="0">
                <a:latin typeface="+mn-lt"/>
              </a:rPr>
              <a:t>korttidsplacering. LSS-ärenden </a:t>
            </a:r>
            <a:r>
              <a:rPr lang="sv-SE" sz="2200" dirty="0">
                <a:latin typeface="+mn-lt"/>
              </a:rPr>
              <a:t>med få timmar under många tillfällen per dygn </a:t>
            </a:r>
            <a:r>
              <a:rPr lang="sv-SE" sz="2200" dirty="0" smtClean="0">
                <a:latin typeface="+mn-lt"/>
              </a:rPr>
              <a:t>utmanar </a:t>
            </a:r>
            <a:r>
              <a:rPr lang="sv-SE" sz="2200" dirty="0">
                <a:latin typeface="+mn-lt"/>
              </a:rPr>
              <a:t>verksamheten att tänka utanför boxen.</a:t>
            </a:r>
          </a:p>
          <a:p>
            <a:pPr>
              <a:defRPr/>
            </a:pPr>
            <a:r>
              <a:rPr lang="sv-SE" sz="2200" dirty="0">
                <a:latin typeface="+mn-lt"/>
              </a:rPr>
              <a:t>Underskottet för daglig verksamhet – 1 059 </a:t>
            </a:r>
            <a:r>
              <a:rPr lang="sv-SE" sz="2200" dirty="0" smtClean="0">
                <a:latin typeface="+mn-lt"/>
              </a:rPr>
              <a:t>tkr, större delen beror på dagcenterresorna</a:t>
            </a:r>
            <a:r>
              <a:rPr lang="sv-SE" sz="2200" dirty="0">
                <a:latin typeface="+mn-lt"/>
              </a:rPr>
              <a:t>, – 997 </a:t>
            </a:r>
            <a:r>
              <a:rPr lang="sv-SE" sz="2200" dirty="0" smtClean="0">
                <a:latin typeface="+mn-lt"/>
              </a:rPr>
              <a:t>tkr, dock är underskottet 600 tkr mindre 2019 jämfört med 2018, vilket är en effekt av chaufförsverksamheten. </a:t>
            </a:r>
            <a:endParaRPr lang="sv-SE" sz="2200" dirty="0">
              <a:latin typeface="+mn-lt"/>
            </a:endParaRPr>
          </a:p>
          <a:p>
            <a:pPr>
              <a:defRPr/>
            </a:pPr>
            <a:r>
              <a:rPr lang="sv-SE" sz="2200" dirty="0">
                <a:latin typeface="+mn-lt"/>
              </a:rPr>
              <a:t>Överskott på barn och </a:t>
            </a:r>
            <a:r>
              <a:rPr lang="sv-SE" sz="2200" dirty="0" smtClean="0">
                <a:latin typeface="+mn-lt"/>
              </a:rPr>
              <a:t>ungdomsverksamheten, försäljning </a:t>
            </a:r>
            <a:r>
              <a:rPr lang="sv-SE" sz="2200" dirty="0">
                <a:latin typeface="+mn-lt"/>
              </a:rPr>
              <a:t>av </a:t>
            </a:r>
            <a:r>
              <a:rPr lang="sv-SE" sz="2200" dirty="0" smtClean="0">
                <a:latin typeface="+mn-lt"/>
              </a:rPr>
              <a:t>9 platser + 647 </a:t>
            </a:r>
            <a:r>
              <a:rPr lang="sv-SE" sz="2200" dirty="0">
                <a:latin typeface="+mn-lt"/>
              </a:rPr>
              <a:t>tkr</a:t>
            </a:r>
            <a:r>
              <a:rPr lang="sv-SE" sz="2200" dirty="0" smtClean="0">
                <a:latin typeface="+mn-lt"/>
              </a:rPr>
              <a:t>. </a:t>
            </a:r>
            <a:br>
              <a:rPr lang="sv-SE" sz="2200" dirty="0" smtClean="0">
                <a:latin typeface="+mn-lt"/>
              </a:rPr>
            </a:br>
            <a:r>
              <a:rPr lang="sv-SE" sz="2200" dirty="0" smtClean="0">
                <a:latin typeface="+mn-lt"/>
              </a:rPr>
              <a:t>En ökning av försäljning av platser under året från 6 till 9 stycken. Bromölla, Sjöbo och Malmö har vi sålt platser till under året.  </a:t>
            </a:r>
            <a:endParaRPr lang="sv-SE" sz="2200" dirty="0">
              <a:latin typeface="+mn-lt"/>
            </a:endParaRPr>
          </a:p>
          <a:p>
            <a:endParaRPr lang="sv-SE" altLang="sv-SE" sz="2200" dirty="0">
              <a:latin typeface="+mn-lt"/>
            </a:endParaRPr>
          </a:p>
          <a:p>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58842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2019 </a:t>
            </a:r>
            <a:r>
              <a:rPr lang="sv-SE" sz="3200" dirty="0" smtClean="0">
                <a:solidFill>
                  <a:schemeClr val="accent2"/>
                </a:solidFill>
              </a:rPr>
              <a:t>funktionshinder</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fontScale="92500" lnSpcReduction="10000"/>
          </a:bodyPr>
          <a:lstStyle/>
          <a:p>
            <a:r>
              <a:rPr lang="sv-SE" dirty="0" err="1" smtClean="0"/>
              <a:t>IVO:s</a:t>
            </a:r>
            <a:r>
              <a:rPr lang="sv-SE" dirty="0" smtClean="0"/>
              <a:t> </a:t>
            </a:r>
            <a:r>
              <a:rPr lang="sv-SE" dirty="0"/>
              <a:t>tillsyn </a:t>
            </a:r>
            <a:r>
              <a:rPr lang="sv-SE" dirty="0" smtClean="0"/>
              <a:t>på </a:t>
            </a:r>
            <a:r>
              <a:rPr lang="sv-SE" dirty="0" err="1" smtClean="0"/>
              <a:t>Bokdungen</a:t>
            </a:r>
            <a:r>
              <a:rPr lang="sv-SE" dirty="0" smtClean="0"/>
              <a:t> och Skutan visade på att vi </a:t>
            </a:r>
            <a:r>
              <a:rPr lang="sv-SE" dirty="0"/>
              <a:t>har väl </a:t>
            </a:r>
            <a:r>
              <a:rPr lang="sv-SE" dirty="0" smtClean="0"/>
              <a:t/>
            </a:r>
            <a:br>
              <a:rPr lang="sv-SE" dirty="0" smtClean="0"/>
            </a:br>
            <a:r>
              <a:rPr lang="sv-SE" dirty="0" smtClean="0"/>
              <a:t>fungerande </a:t>
            </a:r>
            <a:r>
              <a:rPr lang="sv-SE" dirty="0"/>
              <a:t>verksamheter. </a:t>
            </a:r>
            <a:r>
              <a:rPr lang="sv-SE" dirty="0" smtClean="0"/>
              <a:t>Tillitsbaserat ledarskap med stort </a:t>
            </a:r>
            <a:br>
              <a:rPr lang="sv-SE" dirty="0" smtClean="0"/>
            </a:br>
            <a:r>
              <a:rPr lang="sv-SE" dirty="0" smtClean="0"/>
              <a:t>engagemang för brukarnas bästa. Återrapportering innehöll </a:t>
            </a:r>
            <a:r>
              <a:rPr lang="sv-SE" dirty="0"/>
              <a:t>mycket glädjande </a:t>
            </a:r>
            <a:r>
              <a:rPr lang="sv-SE" dirty="0" smtClean="0"/>
              <a:t>positiv </a:t>
            </a:r>
            <a:r>
              <a:rPr lang="sv-SE" dirty="0"/>
              <a:t>feedback till hela organisationen</a:t>
            </a:r>
            <a:r>
              <a:rPr lang="sv-SE" dirty="0" smtClean="0"/>
              <a:t>. </a:t>
            </a:r>
            <a:endParaRPr lang="sv-SE" dirty="0"/>
          </a:p>
          <a:p>
            <a:r>
              <a:rPr lang="sv-SE" dirty="0"/>
              <a:t>Internutbilda genom att erbjuda studiecirklar inom olika områden t ex tydliggörande pedagogik, social dokumentation, lågaffektivt bemötande och psykiatri. </a:t>
            </a:r>
          </a:p>
          <a:p>
            <a:pPr lvl="0"/>
            <a:r>
              <a:rPr lang="sv-SE" dirty="0" smtClean="0"/>
              <a:t>Kostnad Per Brukare - </a:t>
            </a:r>
            <a:r>
              <a:rPr lang="sv-SE" dirty="0"/>
              <a:t>redovisningen visar att vi är kostnadseffektiva.</a:t>
            </a:r>
          </a:p>
          <a:p>
            <a:pPr lvl="0"/>
            <a:r>
              <a:rPr lang="sv-SE" dirty="0" smtClean="0"/>
              <a:t>Chaufförsverksamheten </a:t>
            </a:r>
            <a:r>
              <a:rPr lang="sv-SE" dirty="0"/>
              <a:t>som startade med 2 chaufförer 1 maj och utökade till 6 chaufförer i oktober</a:t>
            </a:r>
            <a:r>
              <a:rPr lang="sv-SE" dirty="0" smtClean="0"/>
              <a:t>. </a:t>
            </a:r>
          </a:p>
          <a:p>
            <a:pPr>
              <a:spcBef>
                <a:spcPct val="0"/>
              </a:spcBef>
              <a:defRPr/>
            </a:pPr>
            <a:r>
              <a:rPr lang="sv-SE" dirty="0" smtClean="0"/>
              <a:t>Visionsarbetet </a:t>
            </a:r>
            <a:r>
              <a:rPr lang="sv-SE" i="1" dirty="0" smtClean="0"/>
              <a:t>”2023 </a:t>
            </a:r>
            <a:r>
              <a:rPr lang="sv-SE" i="1" dirty="0"/>
              <a:t>är funktionshinderomsorgen i Sölvesborg en organisation som verkar för allas välmående och rätt att bli bemött på ens egna villkor utifrån salutogent och lågaffektivt perspektiv.”</a:t>
            </a:r>
          </a:p>
          <a:p>
            <a:pPr lvl="0"/>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37</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8" name="Platshållare för innehåll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8328" y="-459432"/>
            <a:ext cx="2666688" cy="2620564"/>
          </a:xfrm>
          <a:prstGeom prst="rect">
            <a:avLst/>
          </a:prstGeom>
        </p:spPr>
      </p:pic>
    </p:spTree>
    <p:extLst>
      <p:ext uri="{BB962C8B-B14F-4D97-AF65-F5344CB8AC3E}">
        <p14:creationId xmlns:p14="http://schemas.microsoft.com/office/powerpoint/2010/main" val="301206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9505" y="557808"/>
            <a:ext cx="10972800" cy="1143000"/>
          </a:xfrm>
        </p:spPr>
        <p:txBody>
          <a:bodyPr>
            <a:normAutofit/>
          </a:bodyPr>
          <a:lstStyle/>
          <a:p>
            <a:pPr>
              <a:defRPr/>
            </a:pPr>
            <a:r>
              <a:rPr lang="sv-SE" altLang="sv-SE" sz="3200" dirty="0">
                <a:solidFill>
                  <a:schemeClr val="accent2"/>
                </a:solidFill>
                <a:ea typeface="+mn-ea"/>
              </a:rPr>
              <a:t>Framtida utveckling </a:t>
            </a:r>
            <a:r>
              <a:rPr lang="sv-SE" altLang="sv-SE" sz="3200" dirty="0" smtClean="0">
                <a:solidFill>
                  <a:schemeClr val="accent2"/>
                </a:solidFill>
                <a:ea typeface="+mn-ea"/>
              </a:rPr>
              <a:t>funktionhinder</a:t>
            </a:r>
            <a:r>
              <a:rPr lang="sv-SE" altLang="sv-SE" sz="3200" dirty="0">
                <a:solidFill>
                  <a:schemeClr val="accent2"/>
                </a:solidFill>
                <a:ea typeface="+mn-ea"/>
              </a:rPr>
              <a:t> </a:t>
            </a:r>
            <a:r>
              <a:rPr lang="sv-SE" altLang="sv-SE" sz="2200" dirty="0">
                <a:solidFill>
                  <a:schemeClr val="accent2"/>
                </a:solidFill>
                <a:latin typeface="+mn-lt"/>
                <a:ea typeface="+mn-ea"/>
              </a:rPr>
              <a:t> </a:t>
            </a:r>
            <a:endParaRPr lang="sv-SE" altLang="sv-SE" sz="3200" dirty="0">
              <a:solidFill>
                <a:schemeClr val="accent2"/>
              </a:solidFill>
              <a:ea typeface="+mn-ea"/>
            </a:endParaRPr>
          </a:p>
        </p:txBody>
      </p:sp>
      <p:sp>
        <p:nvSpPr>
          <p:cNvPr id="3" name="Platshållare för innehåll 2"/>
          <p:cNvSpPr>
            <a:spLocks noGrp="1"/>
          </p:cNvSpPr>
          <p:nvPr>
            <p:ph idx="1"/>
          </p:nvPr>
        </p:nvSpPr>
        <p:spPr>
          <a:xfrm>
            <a:off x="479376" y="1196752"/>
            <a:ext cx="11266828" cy="5517232"/>
          </a:xfrm>
        </p:spPr>
        <p:txBody>
          <a:bodyPr>
            <a:normAutofit/>
          </a:bodyPr>
          <a:lstStyle/>
          <a:p>
            <a:pPr>
              <a:spcBef>
                <a:spcPct val="0"/>
              </a:spcBef>
              <a:buFontTx/>
              <a:buNone/>
              <a:defRPr/>
            </a:pPr>
            <a:endParaRPr lang="sv-SE" altLang="sv-SE" sz="1800" b="1" dirty="0">
              <a:latin typeface="+mn-lt"/>
            </a:endParaRPr>
          </a:p>
          <a:p>
            <a:pPr>
              <a:spcBef>
                <a:spcPct val="0"/>
              </a:spcBef>
              <a:defRPr/>
            </a:pPr>
            <a:r>
              <a:rPr lang="sv-SE" sz="2200" dirty="0" smtClean="0">
                <a:latin typeface="+mn-lt"/>
              </a:rPr>
              <a:t>Fortsätta </a:t>
            </a:r>
            <a:r>
              <a:rPr lang="sv-SE" sz="2200" dirty="0">
                <a:latin typeface="+mn-lt"/>
              </a:rPr>
              <a:t>att arbeta med delaktighetsfrågor med brukare samt </a:t>
            </a:r>
            <a:r>
              <a:rPr lang="sv-SE" sz="2200" dirty="0" smtClean="0">
                <a:latin typeface="+mn-lt"/>
              </a:rPr>
              <a:t/>
            </a:r>
            <a:br>
              <a:rPr lang="sv-SE" sz="2200" dirty="0" smtClean="0">
                <a:latin typeface="+mn-lt"/>
              </a:rPr>
            </a:br>
            <a:r>
              <a:rPr lang="sv-SE" sz="2200" dirty="0" smtClean="0">
                <a:latin typeface="+mn-lt"/>
              </a:rPr>
              <a:t>genomföra </a:t>
            </a:r>
            <a:r>
              <a:rPr lang="sv-SE" sz="2200" dirty="0">
                <a:latin typeface="+mn-lt"/>
              </a:rPr>
              <a:t>och analysera brukarenkäter. </a:t>
            </a:r>
            <a:r>
              <a:rPr lang="sv-SE" sz="2200" dirty="0" smtClean="0">
                <a:latin typeface="+mn-lt"/>
              </a:rPr>
              <a:t/>
            </a:r>
            <a:br>
              <a:rPr lang="sv-SE" sz="2200" dirty="0" smtClean="0">
                <a:latin typeface="+mn-lt"/>
              </a:rPr>
            </a:br>
            <a:r>
              <a:rPr lang="sv-SE" sz="2200" dirty="0" smtClean="0">
                <a:latin typeface="+mn-lt"/>
              </a:rPr>
              <a:t>Brukar-APT </a:t>
            </a:r>
            <a:r>
              <a:rPr lang="sv-SE" sz="2200" dirty="0">
                <a:latin typeface="+mn-lt"/>
              </a:rPr>
              <a:t>inom daglig verksamhet.</a:t>
            </a:r>
          </a:p>
          <a:p>
            <a:pPr>
              <a:spcBef>
                <a:spcPct val="0"/>
              </a:spcBef>
              <a:defRPr/>
            </a:pPr>
            <a:r>
              <a:rPr lang="sv-SE" sz="2200" dirty="0">
                <a:latin typeface="+mn-lt"/>
              </a:rPr>
              <a:t>Arbeta med ett salutogent förhållningssätt. Begriplighet, hanterbarhet = meningsfullhet.</a:t>
            </a:r>
          </a:p>
          <a:p>
            <a:pPr>
              <a:spcBef>
                <a:spcPct val="0"/>
              </a:spcBef>
              <a:defRPr/>
            </a:pPr>
            <a:r>
              <a:rPr lang="sv-SE" altLang="sv-SE" sz="2200" dirty="0">
                <a:latin typeface="+mn-lt"/>
              </a:rPr>
              <a:t>Samarbeta med IFO kring våld i nära relationer då vår målgrupp är en särskilt utsatt grupp. </a:t>
            </a:r>
          </a:p>
          <a:p>
            <a:pPr>
              <a:spcBef>
                <a:spcPct val="0"/>
              </a:spcBef>
              <a:defRPr/>
            </a:pPr>
            <a:r>
              <a:rPr lang="sv-SE" altLang="sv-SE" sz="2200" dirty="0">
                <a:latin typeface="+mn-lt"/>
              </a:rPr>
              <a:t>Påbörja ett långsiktigt samarbete med </a:t>
            </a:r>
            <a:r>
              <a:rPr lang="sv-SE" altLang="sv-SE" sz="2200" dirty="0" err="1">
                <a:latin typeface="+mn-lt"/>
              </a:rPr>
              <a:t>Valjevikens</a:t>
            </a:r>
            <a:r>
              <a:rPr lang="sv-SE" altLang="sv-SE" sz="2200" dirty="0">
                <a:latin typeface="+mn-lt"/>
              </a:rPr>
              <a:t> folkhögskola. Vi har mycket att vinna </a:t>
            </a:r>
            <a:r>
              <a:rPr lang="sv-SE" altLang="sv-SE" sz="2200" dirty="0" smtClean="0">
                <a:latin typeface="+mn-lt"/>
              </a:rPr>
              <a:t>på om </a:t>
            </a:r>
            <a:r>
              <a:rPr lang="sv-SE" altLang="sv-SE" sz="2200" dirty="0">
                <a:latin typeface="+mn-lt"/>
              </a:rPr>
              <a:t>vi byter ”tjänster” med varandra. Vi kommer under våren att börja med en </a:t>
            </a:r>
            <a:r>
              <a:rPr lang="sv-SE" altLang="sv-SE" sz="2200" dirty="0" err="1">
                <a:latin typeface="+mn-lt"/>
              </a:rPr>
              <a:t>simgrupp</a:t>
            </a:r>
            <a:r>
              <a:rPr lang="sv-SE" altLang="sv-SE" sz="2200" dirty="0">
                <a:latin typeface="+mn-lt"/>
              </a:rPr>
              <a:t> där </a:t>
            </a:r>
            <a:r>
              <a:rPr lang="sv-SE" altLang="sv-SE" sz="2200" dirty="0" err="1">
                <a:latin typeface="+mn-lt"/>
              </a:rPr>
              <a:t>Valjevikens</a:t>
            </a:r>
            <a:r>
              <a:rPr lang="sv-SE" altLang="sv-SE" sz="2200" dirty="0">
                <a:latin typeface="+mn-lt"/>
              </a:rPr>
              <a:t> studenter, med olika funktionshinder, kan delta i gemensam grupp med omsorgens brukare. Detta i utbyte med att vi kan använda simhallen kostnadsfritt</a:t>
            </a:r>
            <a:r>
              <a:rPr lang="sv-SE" altLang="sv-SE" sz="2200" dirty="0" smtClean="0">
                <a:latin typeface="+mn-lt"/>
              </a:rPr>
              <a:t>.</a:t>
            </a:r>
            <a:r>
              <a:rPr lang="sv-SE" altLang="sv-SE" sz="2200" dirty="0">
                <a:latin typeface="+mn-lt"/>
              </a:rPr>
              <a:t> </a:t>
            </a:r>
            <a:endParaRPr lang="sv-SE" altLang="sv-SE" sz="2200" dirty="0" smtClean="0">
              <a:latin typeface="+mn-lt"/>
            </a:endParaRPr>
          </a:p>
          <a:p>
            <a:pPr>
              <a:spcBef>
                <a:spcPct val="0"/>
              </a:spcBef>
              <a:defRPr/>
            </a:pPr>
            <a:r>
              <a:rPr lang="sv-SE" altLang="sv-SE" sz="2200" dirty="0">
                <a:latin typeface="+mn-lt"/>
              </a:rPr>
              <a:t>Forma ett nytt uppdrag för bemanningsenheten kopplat till heltidsresan och </a:t>
            </a:r>
            <a:r>
              <a:rPr lang="sv-SE" altLang="sv-SE" sz="2200" dirty="0" smtClean="0">
                <a:latin typeface="+mn-lt"/>
              </a:rPr>
              <a:t>hälsosamma/hållbara scheman.</a:t>
            </a:r>
            <a:endParaRPr lang="sv-SE" altLang="sv-SE" sz="2200" dirty="0">
              <a:latin typeface="+mn-lt"/>
            </a:endParaRPr>
          </a:p>
          <a:p>
            <a:pPr>
              <a:spcBef>
                <a:spcPct val="0"/>
              </a:spcBef>
              <a:defRPr/>
            </a:pPr>
            <a:endParaRPr lang="sv-SE" altLang="sv-SE" sz="2200" dirty="0">
              <a:latin typeface="+mn-lt"/>
            </a:endParaRPr>
          </a:p>
          <a:p>
            <a:pPr>
              <a:spcBef>
                <a:spcPct val="0"/>
              </a:spcBef>
              <a:buFontTx/>
              <a:buNone/>
              <a:defRPr/>
            </a:pPr>
            <a:endParaRPr lang="sv-SE" dirty="0">
              <a:solidFill>
                <a:srgbClr val="000000"/>
              </a:solidFill>
              <a:latin typeface="CG Omega" panose="020B0502050508020304" pitchFamily="34" charset="0"/>
            </a:endParaRPr>
          </a:p>
          <a:p>
            <a:endParaRPr lang="sv-SE" sz="2200"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38</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 1" descr="http://1.bp.blogspot.com/-dwhq7oRZI9w/VpwNjuTo2jI/AAAAAAAAAGg/gjNVkGpfo-w/s1600/r%25C3%25A4tttvisa_j%25C3%25A4mlik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04312" y="37058"/>
            <a:ext cx="2939510" cy="2527845"/>
          </a:xfrm>
          <a:prstGeom prst="rect">
            <a:avLst/>
          </a:prstGeom>
          <a:noFill/>
          <a:ln>
            <a:noFill/>
          </a:ln>
        </p:spPr>
      </p:pic>
    </p:spTree>
    <p:extLst>
      <p:ext uri="{BB962C8B-B14F-4D97-AF65-F5344CB8AC3E}">
        <p14:creationId xmlns:p14="http://schemas.microsoft.com/office/powerpoint/2010/main" val="10934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862" y="-315416"/>
            <a:ext cx="12183985" cy="7483482"/>
          </a:xfrm>
          <a:prstGeom prst="rect">
            <a:avLst/>
          </a:prstGeom>
        </p:spPr>
      </p:pic>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a:xfrm>
            <a:off x="3166893" y="6296388"/>
            <a:ext cx="6192688" cy="427529"/>
          </a:xfrm>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10" name="Text Box 5"/>
          <p:cNvSpPr txBox="1">
            <a:spLocks noChangeArrowheads="1"/>
          </p:cNvSpPr>
          <p:nvPr/>
        </p:nvSpPr>
        <p:spPr bwMode="auto">
          <a:xfrm>
            <a:off x="1448570" y="7056909"/>
            <a:ext cx="3910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sv-SE" altLang="sv-SE" sz="2000"/>
          </a:p>
        </p:txBody>
      </p:sp>
      <p:sp>
        <p:nvSpPr>
          <p:cNvPr id="9" name="Rektangel 8"/>
          <p:cNvSpPr/>
          <p:nvPr/>
        </p:nvSpPr>
        <p:spPr>
          <a:xfrm>
            <a:off x="3637506" y="201414"/>
            <a:ext cx="1967206" cy="923330"/>
          </a:xfrm>
          <a:prstGeom prst="rect">
            <a:avLst/>
          </a:prstGeom>
          <a:noFill/>
        </p:spPr>
        <p:txBody>
          <a:bodyPr wrap="none" lIns="91440" tIns="45720" rIns="91440" bIns="45720">
            <a:spAutoFit/>
          </a:bodyPr>
          <a:lstStyle/>
          <a:p>
            <a:pPr algn="ctr"/>
            <a:r>
              <a:rPr lang="sv-SE"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2020</a:t>
            </a:r>
            <a:endParaRPr lang="sv-SE"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1" name="Rektangel 10"/>
          <p:cNvSpPr/>
          <p:nvPr/>
        </p:nvSpPr>
        <p:spPr>
          <a:xfrm>
            <a:off x="616938" y="1480130"/>
            <a:ext cx="6742924" cy="5909310"/>
          </a:xfrm>
          <a:prstGeom prst="rect">
            <a:avLst/>
          </a:prstGeom>
        </p:spPr>
        <p:txBody>
          <a:bodyPr wrap="square">
            <a:spAutoFit/>
          </a:bodyPr>
          <a:lstStyle/>
          <a:p>
            <a:pPr marL="285750" indent="-285750">
              <a:buFont typeface="Arial" panose="020B0604020202020204" pitchFamily="34" charset="0"/>
              <a:buChar char="•"/>
            </a:pPr>
            <a:r>
              <a:rPr lang="sv-SE" altLang="sv-SE" sz="2400" b="1" dirty="0">
                <a:solidFill>
                  <a:schemeClr val="tx2">
                    <a:lumMod val="50000"/>
                  </a:schemeClr>
                </a:solidFill>
                <a:cs typeface="Arial" pitchFamily="34" charset="0"/>
              </a:rPr>
              <a:t>Mål &amp; </a:t>
            </a:r>
            <a:r>
              <a:rPr lang="sv-SE" altLang="sv-SE" sz="2400" b="1" dirty="0" smtClean="0">
                <a:solidFill>
                  <a:schemeClr val="tx2">
                    <a:lumMod val="50000"/>
                  </a:schemeClr>
                </a:solidFill>
                <a:cs typeface="Arial" pitchFamily="34" charset="0"/>
              </a:rPr>
              <a:t>resultatstyrning - bra </a:t>
            </a:r>
            <a:r>
              <a:rPr lang="sv-SE" altLang="sv-SE" sz="2400" b="1" dirty="0">
                <a:solidFill>
                  <a:schemeClr val="tx2">
                    <a:lumMod val="50000"/>
                  </a:schemeClr>
                </a:solidFill>
                <a:cs typeface="Arial" pitchFamily="34" charset="0"/>
              </a:rPr>
              <a:t>kvalitet och ekonomi i </a:t>
            </a:r>
            <a:r>
              <a:rPr lang="sv-SE" altLang="sv-SE" sz="2400" b="1" dirty="0" smtClean="0">
                <a:solidFill>
                  <a:schemeClr val="tx2">
                    <a:lumMod val="50000"/>
                  </a:schemeClr>
                </a:solidFill>
                <a:cs typeface="Arial" pitchFamily="34" charset="0"/>
              </a:rPr>
              <a:t>balans</a:t>
            </a:r>
          </a:p>
          <a:p>
            <a:pPr marL="285750" indent="-285750">
              <a:buFont typeface="Arial" panose="020B0604020202020204" pitchFamily="34" charset="0"/>
              <a:buChar char="•"/>
            </a:pPr>
            <a:r>
              <a:rPr lang="sv-SE" altLang="sv-SE" sz="2400" b="1" dirty="0">
                <a:solidFill>
                  <a:schemeClr val="tx2">
                    <a:lumMod val="50000"/>
                  </a:schemeClr>
                </a:solidFill>
                <a:cs typeface="Arial" pitchFamily="34" charset="0"/>
              </a:rPr>
              <a:t>Nationell jämförelse </a:t>
            </a:r>
            <a:r>
              <a:rPr lang="sv-SE" altLang="sv-SE" sz="2400" b="1" dirty="0" smtClean="0">
                <a:solidFill>
                  <a:schemeClr val="tx2">
                    <a:lumMod val="50000"/>
                  </a:schemeClr>
                </a:solidFill>
                <a:cs typeface="Arial" pitchFamily="34" charset="0"/>
              </a:rPr>
              <a:t>- Kostnad </a:t>
            </a:r>
            <a:r>
              <a:rPr lang="sv-SE" altLang="sv-SE" sz="2400" b="1" dirty="0">
                <a:solidFill>
                  <a:schemeClr val="tx2">
                    <a:lumMod val="50000"/>
                  </a:schemeClr>
                </a:solidFill>
                <a:cs typeface="Arial" pitchFamily="34" charset="0"/>
              </a:rPr>
              <a:t>Per Brukare</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Samstyrets handlingsprogram</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Omställning </a:t>
            </a:r>
            <a:r>
              <a:rPr lang="sv-SE" altLang="sv-SE" sz="2400" b="1" dirty="0">
                <a:solidFill>
                  <a:schemeClr val="tx2">
                    <a:lumMod val="50000"/>
                  </a:schemeClr>
                </a:solidFill>
                <a:cs typeface="Arial" pitchFamily="34" charset="0"/>
              </a:rPr>
              <a:t>av 60 </a:t>
            </a:r>
            <a:r>
              <a:rPr lang="sv-SE" altLang="sv-SE" sz="2400" b="1" dirty="0" smtClean="0">
                <a:solidFill>
                  <a:schemeClr val="tx2">
                    <a:lumMod val="50000"/>
                  </a:schemeClr>
                </a:solidFill>
                <a:cs typeface="Arial" pitchFamily="34" charset="0"/>
              </a:rPr>
              <a:t>boendeplatser</a:t>
            </a:r>
          </a:p>
          <a:p>
            <a:pPr marL="285750" indent="-285750">
              <a:buFont typeface="Arial" panose="020B0604020202020204" pitchFamily="34" charset="0"/>
              <a:buChar char="•"/>
            </a:pPr>
            <a:r>
              <a:rPr lang="sv-SE" altLang="sv-SE" sz="2400" b="1" dirty="0">
                <a:solidFill>
                  <a:schemeClr val="tx2">
                    <a:lumMod val="50000"/>
                  </a:schemeClr>
                </a:solidFill>
                <a:cs typeface="Arial" pitchFamily="34" charset="0"/>
              </a:rPr>
              <a:t>Fortsatt utveckling av det sociala </a:t>
            </a:r>
            <a:r>
              <a:rPr lang="sv-SE" altLang="sv-SE" sz="2400" b="1" dirty="0" smtClean="0">
                <a:solidFill>
                  <a:schemeClr val="tx2">
                    <a:lumMod val="50000"/>
                  </a:schemeClr>
                </a:solidFill>
                <a:cs typeface="Arial" pitchFamily="34" charset="0"/>
              </a:rPr>
              <a:t>innehållet och förebyggande arbetet</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Heltidsresan</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Kompetensförsörjning</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Värdegrundsarbete</a:t>
            </a:r>
          </a:p>
          <a:p>
            <a:pPr marL="285750" indent="-285750">
              <a:buFont typeface="Arial" panose="020B0604020202020204" pitchFamily="34" charset="0"/>
              <a:buChar char="•"/>
            </a:pPr>
            <a:r>
              <a:rPr lang="sv-SE" altLang="sv-SE" sz="2400" b="1" dirty="0" smtClean="0">
                <a:solidFill>
                  <a:schemeClr val="tx2">
                    <a:lumMod val="50000"/>
                  </a:schemeClr>
                </a:solidFill>
                <a:cs typeface="Arial" pitchFamily="34" charset="0"/>
              </a:rPr>
              <a:t>Digitalisering </a:t>
            </a:r>
          </a:p>
          <a:p>
            <a:pPr marL="285750" indent="-285750">
              <a:buFont typeface="Arial" panose="020B0604020202020204" pitchFamily="34" charset="0"/>
              <a:buChar char="•"/>
            </a:pPr>
            <a:endParaRPr lang="sv-SE" sz="2400" dirty="0">
              <a:solidFill>
                <a:schemeClr val="tx2">
                  <a:lumMod val="50000"/>
                </a:schemeClr>
              </a:solidFill>
            </a:endParaRPr>
          </a:p>
          <a:p>
            <a:pPr marL="285750" indent="-285750">
              <a:buFont typeface="Arial" panose="020B0604020202020204" pitchFamily="34" charset="0"/>
              <a:buChar char="•"/>
            </a:pPr>
            <a:endParaRPr lang="sv-SE" altLang="sv-SE" b="1" dirty="0">
              <a:cs typeface="Arial" pitchFamily="34" charset="0"/>
            </a:endParaRPr>
          </a:p>
          <a:p>
            <a:pPr algn="ctr"/>
            <a:endParaRPr lang="sv-SE" dirty="0"/>
          </a:p>
          <a:p>
            <a:pPr marL="285750" indent="-285750">
              <a:buFont typeface="Arial" panose="020B0604020202020204" pitchFamily="34" charset="0"/>
              <a:buChar char="•"/>
            </a:pPr>
            <a:endParaRPr lang="sv-SE" altLang="sv-SE" b="1" dirty="0" smtClean="0">
              <a:cs typeface="Arial" pitchFamily="34" charset="0"/>
            </a:endParaRP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altLang="sv-SE" b="1" dirty="0">
              <a:cs typeface="Arial" pitchFamily="34" charset="0"/>
            </a:endParaRPr>
          </a:p>
        </p:txBody>
      </p:sp>
    </p:spTree>
    <p:extLst>
      <p:ext uri="{BB962C8B-B14F-4D97-AF65-F5344CB8AC3E}">
        <p14:creationId xmlns:p14="http://schemas.microsoft.com/office/powerpoint/2010/main" val="121195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additive="base">
                                        <p:cTn id="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 calcmode="lin" valueType="num">
                                      <p:cBhvr additive="base">
                                        <p:cTn id="2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anim calcmode="lin" valueType="num">
                                      <p:cBhvr additive="base">
                                        <p:cTn id="31"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 calcmode="lin" valueType="num">
                                      <p:cBhvr additive="base">
                                        <p:cTn id="37"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7" end="7"/>
                                            </p:txEl>
                                          </p:spTgt>
                                        </p:tgtEl>
                                        <p:attrNameLst>
                                          <p:attrName>style.visibility</p:attrName>
                                        </p:attrNameLst>
                                      </p:cBhvr>
                                      <p:to>
                                        <p:strVal val="visible"/>
                                      </p:to>
                                    </p:set>
                                    <p:anim calcmode="lin" valueType="num">
                                      <p:cBhvr additive="base">
                                        <p:cTn id="43"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xEl>
                                              <p:pRg st="8" end="8"/>
                                            </p:txEl>
                                          </p:spTgt>
                                        </p:tgtEl>
                                        <p:attrNameLst>
                                          <p:attrName>style.visibility</p:attrName>
                                        </p:attrNameLst>
                                      </p:cBhvr>
                                      <p:to>
                                        <p:strVal val="visible"/>
                                      </p:to>
                                    </p:set>
                                    <p:anim calcmode="lin" valueType="num">
                                      <p:cBhvr additive="base">
                                        <p:cTn id="49"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4</a:t>
            </a:fld>
            <a:endParaRPr lang="sv-SE" dirty="0"/>
          </a:p>
        </p:txBody>
      </p:sp>
      <p:graphicFrame>
        <p:nvGraphicFramePr>
          <p:cNvPr id="7" name="Platshållare för innehåll 3"/>
          <p:cNvGraphicFramePr>
            <a:graphicFrameLocks/>
          </p:cNvGraphicFramePr>
          <p:nvPr>
            <p:extLst>
              <p:ext uri="{D42A27DB-BD31-4B8C-83A1-F6EECF244321}">
                <p14:modId xmlns:p14="http://schemas.microsoft.com/office/powerpoint/2010/main" val="3867638047"/>
              </p:ext>
            </p:extLst>
          </p:nvPr>
        </p:nvGraphicFramePr>
        <p:xfrm>
          <a:off x="2567608" y="908720"/>
          <a:ext cx="5817911" cy="5213572"/>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489172">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Indikatorer</a:t>
                      </a:r>
                      <a:r>
                        <a:rPr lang="sv-SE" sz="1000" baseline="0" dirty="0" smtClean="0">
                          <a:solidFill>
                            <a:schemeClr val="tx1"/>
                          </a:solidFill>
                          <a:effectLst/>
                          <a:latin typeface="+mn-lt"/>
                        </a:rPr>
                        <a:t> – med resultat och jämförelse</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25628">
                <a:tc>
                  <a:txBody>
                    <a:bodyPr/>
                    <a:lstStyle/>
                    <a:p>
                      <a:pPr marL="71755" marR="71755" algn="ctr">
                        <a:spcAft>
                          <a:spcPts val="0"/>
                        </a:spcAft>
                      </a:pPr>
                      <a:r>
                        <a:rPr lang="sv-SE" sz="1000" dirty="0" smtClean="0">
                          <a:solidFill>
                            <a:schemeClr val="tx1"/>
                          </a:solidFill>
                          <a:effectLst/>
                          <a:latin typeface="+mn-lt"/>
                        </a:rPr>
                        <a:t>LIVSMILJÖ</a:t>
                      </a:r>
                      <a:endParaRPr lang="sv-SE" sz="1000" dirty="0">
                        <a:solidFill>
                          <a:schemeClr val="tx1"/>
                        </a:solidFill>
                        <a:effectLst/>
                        <a:latin typeface="+mn-lt"/>
                        <a:ea typeface="Times New Roman" panose="02020603050405020304" pitchFamily="18" charset="0"/>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marL="0" indent="0">
                        <a:spcAft>
                          <a:spcPts val="0"/>
                        </a:spcAft>
                        <a:buFont typeface="Arial" panose="020B0604020202020204" pitchFamily="34" charset="0"/>
                        <a:buNone/>
                      </a:pPr>
                      <a:endParaRPr lang="sv-SE" sz="1000" smtClean="0">
                        <a:solidFill>
                          <a:schemeClr val="tx1"/>
                        </a:solidFill>
                        <a:effectLst/>
                        <a:latin typeface="+mn-lt"/>
                      </a:endParaRPr>
                    </a:p>
                    <a:p>
                      <a:pPr marL="0" indent="0">
                        <a:spcAft>
                          <a:spcPts val="0"/>
                        </a:spcAft>
                        <a:buFont typeface="Arial" panose="020B0604020202020204" pitchFamily="34" charset="0"/>
                        <a:buNone/>
                      </a:pPr>
                      <a:r>
                        <a:rPr lang="sv-SE" sz="1000" smtClean="0">
                          <a:solidFill>
                            <a:schemeClr val="tx1"/>
                          </a:solidFill>
                          <a:effectLst/>
                          <a:latin typeface="+mn-lt"/>
                        </a:rPr>
                        <a:t>Livsmiljö:</a:t>
                      </a:r>
                    </a:p>
                    <a:p>
                      <a:pPr marL="171450" indent="-171450">
                        <a:spcAft>
                          <a:spcPts val="0"/>
                        </a:spcAft>
                        <a:buFont typeface="Arial" panose="020B0604020202020204" pitchFamily="34" charset="0"/>
                        <a:buChar char="•"/>
                      </a:pPr>
                      <a:endParaRPr lang="sv-SE" sz="1000" smtClean="0">
                        <a:solidFill>
                          <a:schemeClr val="tx1"/>
                        </a:solidFill>
                        <a:effectLst/>
                        <a:latin typeface="+mn-lt"/>
                      </a:endParaRPr>
                    </a:p>
                    <a:p>
                      <a:pPr marL="171450" indent="-171450">
                        <a:spcAft>
                          <a:spcPts val="0"/>
                        </a:spcAft>
                        <a:buFont typeface="Arial" panose="020B0604020202020204" pitchFamily="34" charset="0"/>
                        <a:buChar char="•"/>
                      </a:pPr>
                      <a:r>
                        <a:rPr lang="sv-SE" sz="1000" smtClean="0">
                          <a:solidFill>
                            <a:schemeClr val="tx1"/>
                          </a:solidFill>
                          <a:effectLst/>
                          <a:latin typeface="+mn-lt"/>
                        </a:rPr>
                        <a:t>Boende</a:t>
                      </a:r>
                    </a:p>
                    <a:p>
                      <a:pPr marL="171450" indent="-171450">
                        <a:spcAft>
                          <a:spcPts val="0"/>
                        </a:spcAft>
                        <a:buFont typeface="Arial" panose="020B0604020202020204" pitchFamily="34" charset="0"/>
                        <a:buChar char="•"/>
                      </a:pPr>
                      <a:r>
                        <a:rPr lang="sv-SE" sz="1000" smtClean="0">
                          <a:solidFill>
                            <a:schemeClr val="tx1"/>
                          </a:solidFill>
                          <a:effectLst/>
                          <a:latin typeface="+mn-lt"/>
                        </a:rPr>
                        <a:t>Natur-</a:t>
                      </a:r>
                      <a:r>
                        <a:rPr lang="sv-SE" sz="1000" baseline="0" smtClean="0">
                          <a:solidFill>
                            <a:schemeClr val="tx1"/>
                          </a:solidFill>
                          <a:effectLst/>
                          <a:latin typeface="+mn-lt"/>
                        </a:rPr>
                        <a:t> och kulturmiljöer</a:t>
                      </a:r>
                    </a:p>
                    <a:p>
                      <a:pPr marL="171450" indent="-171450">
                        <a:spcAft>
                          <a:spcPts val="0"/>
                        </a:spcAft>
                        <a:buFont typeface="Arial" panose="020B0604020202020204" pitchFamily="34" charset="0"/>
                        <a:buChar char="•"/>
                      </a:pPr>
                      <a:r>
                        <a:rPr lang="sv-SE" sz="1000" baseline="0" smtClean="0">
                          <a:solidFill>
                            <a:schemeClr val="tx1"/>
                          </a:solidFill>
                          <a:effectLst/>
                          <a:latin typeface="+mn-lt"/>
                        </a:rPr>
                        <a:t>Hållbar utveckling</a:t>
                      </a: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4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endPar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Vi ska erbjuda olika boendeformer inom omsorgen.</a:t>
                      </a: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Inom omsorgen för äldre ska det erbjudas aktiviteter på de särskilda boendena. </a:t>
                      </a: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Vi ska erbjuda aktiviteter på våra öppna mötesplatser.</a:t>
                      </a:r>
                    </a:p>
                    <a:p>
                      <a:pPr>
                        <a:spcAft>
                          <a:spcPts val="0"/>
                        </a:spcAft>
                      </a:pPr>
                      <a:r>
                        <a:rPr lang="sv-SE" sz="1000" dirty="0" smtClean="0">
                          <a:solidFill>
                            <a:schemeClr val="tx1"/>
                          </a:solidFill>
                          <a:effectLst/>
                          <a:latin typeface="+mn-lt"/>
                        </a:rPr>
                        <a:t> </a:t>
                      </a:r>
                    </a:p>
                    <a:p>
                      <a:pPr>
                        <a:spcAft>
                          <a:spcPts val="0"/>
                        </a:spcAft>
                      </a:pPr>
                      <a:r>
                        <a:rPr lang="sv-SE" sz="1000" dirty="0" smtClean="0">
                          <a:solidFill>
                            <a:schemeClr val="tx1"/>
                          </a:solidFill>
                          <a:effectLst/>
                          <a:latin typeface="+mn-lt"/>
                        </a:rPr>
                        <a:t> </a:t>
                      </a: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Personer med funktionsnedsättning ska beredas möjligheter att ta del av samhällets kultur-</a:t>
                      </a:r>
                      <a:r>
                        <a:rPr lang="sv-SE" sz="1000" baseline="0" dirty="0" smtClean="0">
                          <a:solidFill>
                            <a:schemeClr val="tx1"/>
                          </a:solidFill>
                          <a:effectLst/>
                          <a:latin typeface="+mn-lt"/>
                        </a:rPr>
                        <a:t> och</a:t>
                      </a:r>
                      <a:r>
                        <a:rPr lang="sv-SE" sz="1000" dirty="0" smtClean="0">
                          <a:solidFill>
                            <a:schemeClr val="tx1"/>
                          </a:solidFill>
                          <a:effectLst/>
                          <a:latin typeface="+mn-lt"/>
                        </a:rPr>
                        <a:t> naturmiljöer i Sölvesborg och dess närområde.</a:t>
                      </a:r>
                    </a:p>
                    <a:p>
                      <a:pPr>
                        <a:spcAft>
                          <a:spcPts val="0"/>
                        </a:spcAft>
                      </a:pPr>
                      <a:r>
                        <a:rPr lang="sv-SE" sz="1000" dirty="0" smtClean="0">
                          <a:solidFill>
                            <a:schemeClr val="tx1"/>
                          </a:solidFill>
                          <a:effectLst/>
                          <a:latin typeface="+mn-lt"/>
                        </a:rPr>
                        <a:t> </a:t>
                      </a:r>
                    </a:p>
                    <a:p>
                      <a:pPr>
                        <a:spcAft>
                          <a:spcPts val="0"/>
                        </a:spcAft>
                      </a:pPr>
                      <a:r>
                        <a:rPr lang="sv-SE" sz="1000" dirty="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Inom äldreomsorgen</a:t>
                      </a:r>
                      <a:r>
                        <a:rPr lang="sv-SE" sz="1000" baseline="0" dirty="0" smtClean="0">
                          <a:solidFill>
                            <a:schemeClr val="tx1"/>
                          </a:solidFill>
                          <a:effectLst/>
                          <a:latin typeface="+mn-lt"/>
                        </a:rPr>
                        <a:t> erbjuds korttidsboende, särskilt boende och särskilt boende och särskilt boende med demensriktning. </a:t>
                      </a:r>
                      <a:br>
                        <a:rPr lang="sv-SE" sz="1000" baseline="0" dirty="0" smtClean="0">
                          <a:solidFill>
                            <a:schemeClr val="tx1"/>
                          </a:solidFill>
                          <a:effectLst/>
                          <a:latin typeface="+mn-lt"/>
                        </a:rPr>
                      </a:br>
                      <a:r>
                        <a:rPr lang="sv-SE" sz="1000" baseline="0" dirty="0" smtClean="0">
                          <a:solidFill>
                            <a:schemeClr val="tx1"/>
                          </a:solidFill>
                          <a:effectLst/>
                          <a:latin typeface="+mn-lt"/>
                        </a:rPr>
                        <a:t>Inom funktionshinderomsorgen erbjuds korttidsvistelse och bostad med särskild service. </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Utbudet</a:t>
                      </a:r>
                      <a:r>
                        <a:rPr lang="sv-SE" sz="1000" baseline="0" dirty="0" smtClean="0">
                          <a:solidFill>
                            <a:schemeClr val="tx1"/>
                          </a:solidFill>
                          <a:effectLst/>
                          <a:latin typeface="+mn-lt"/>
                        </a:rPr>
                        <a:t> av aktiviteter på särskilda boenden har utvecklats och i brukarundersökningen har nöjdheten fördubblats.</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Det erbjuds många aktiviteter på våra öppna</a:t>
                      </a:r>
                      <a:r>
                        <a:rPr lang="sv-SE" sz="1000" baseline="0" dirty="0" smtClean="0">
                          <a:solidFill>
                            <a:schemeClr val="tx1"/>
                          </a:solidFill>
                          <a:effectLst/>
                          <a:latin typeface="+mn-lt"/>
                        </a:rPr>
                        <a:t> mötesplatser och antal deltagare ökar. </a:t>
                      </a:r>
                      <a:endParaRPr lang="sv-SE" sz="1000" dirty="0" smtClean="0">
                        <a:solidFill>
                          <a:schemeClr val="tx1"/>
                        </a:solidFill>
                        <a:effectLst/>
                        <a:latin typeface="+mn-lt"/>
                      </a:endParaRPr>
                    </a:p>
                    <a:p>
                      <a:pPr>
                        <a:spcAft>
                          <a:spcPts val="0"/>
                        </a:spcAft>
                        <a:tabLst>
                          <a:tab pos="160020" algn="l"/>
                        </a:tabLst>
                      </a:pPr>
                      <a:endParaRPr lang="sv-SE" sz="1000" dirty="0" smtClean="0">
                        <a:solidFill>
                          <a:schemeClr val="tx1"/>
                        </a:solidFill>
                        <a:effectLst/>
                        <a:latin typeface="+mn-lt"/>
                      </a:endParaRPr>
                    </a:p>
                    <a:p>
                      <a:pPr>
                        <a:spcAft>
                          <a:spcPts val="0"/>
                        </a:spcAft>
                        <a:tabLst>
                          <a:tab pos="160020" algn="l"/>
                        </a:tabLst>
                      </a:pPr>
                      <a:endParaRPr lang="sv-SE" sz="1000" dirty="0" smtClean="0">
                        <a:solidFill>
                          <a:schemeClr val="tx1"/>
                        </a:solidFill>
                        <a:effectLst/>
                        <a:latin typeface="+mn-lt"/>
                      </a:endParaRPr>
                    </a:p>
                    <a:p>
                      <a:pPr>
                        <a:spcAft>
                          <a:spcPts val="0"/>
                        </a:spcAft>
                        <a:tabLst>
                          <a:tab pos="160020" algn="l"/>
                        </a:tabLst>
                      </a:pP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Verksamheten</a:t>
                      </a:r>
                      <a:r>
                        <a:rPr lang="sv-SE" sz="1000" baseline="0" dirty="0" smtClean="0">
                          <a:solidFill>
                            <a:schemeClr val="tx1"/>
                          </a:solidFill>
                          <a:effectLst/>
                          <a:latin typeface="+mn-lt"/>
                        </a:rPr>
                        <a:t> har utgångspunkten i individens önskemål och förmågor med det sociala innehållet i närmiljön och kring utevistelse. Kompiskort ger möjlighet att ta en större del av samhällsutbudet. </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sp>
        <p:nvSpPr>
          <p:cNvPr id="3" name="Rektangel med rundade hörn 2"/>
          <p:cNvSpPr/>
          <p:nvPr/>
        </p:nvSpPr>
        <p:spPr>
          <a:xfrm>
            <a:off x="8832304" y="1700317"/>
            <a:ext cx="3024336" cy="3456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t>Resultatet i </a:t>
            </a:r>
            <a:r>
              <a:rPr lang="sv-SE" sz="1600" dirty="0" smtClean="0"/>
              <a:t>brukar-undersökningen </a:t>
            </a:r>
            <a:r>
              <a:rPr lang="sv-SE" sz="1600" dirty="0"/>
              <a:t>kring nöjdheten med de aktiviteter som erbjuds på det särskilda boendet har ökat stadigt de två senaste åren och arbetet fortsätter. En aktivitetssamordnare anställdes under våren 2019 med uppdrag att planera och samordna aktiviteter på särskilda boenden. </a:t>
            </a:r>
            <a:endParaRPr lang="sv-SE" dirty="0"/>
          </a:p>
        </p:txBody>
      </p:sp>
      <p:cxnSp>
        <p:nvCxnSpPr>
          <p:cNvPr id="10" name="Rak pil 9"/>
          <p:cNvCxnSpPr/>
          <p:nvPr/>
        </p:nvCxnSpPr>
        <p:spPr>
          <a:xfrm flipH="1">
            <a:off x="8472264" y="2996952"/>
            <a:ext cx="288032"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9365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5</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3" name="Tabell 2"/>
          <p:cNvGraphicFramePr>
            <a:graphicFrameLocks noGrp="1"/>
          </p:cNvGraphicFramePr>
          <p:nvPr>
            <p:extLst>
              <p:ext uri="{D42A27DB-BD31-4B8C-83A1-F6EECF244321}">
                <p14:modId xmlns:p14="http://schemas.microsoft.com/office/powerpoint/2010/main" val="41677714"/>
              </p:ext>
            </p:extLst>
          </p:nvPr>
        </p:nvGraphicFramePr>
        <p:xfrm>
          <a:off x="1727859" y="1030530"/>
          <a:ext cx="5817911" cy="4946507"/>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465947">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a:t>
                      </a:r>
                      <a:r>
                        <a:rPr lang="sv-SE" sz="1000" baseline="0" dirty="0" smtClean="0">
                          <a:solidFill>
                            <a:schemeClr val="tx1"/>
                          </a:solidFill>
                          <a:effectLst/>
                          <a:latin typeface="+mn-lt"/>
                        </a:rPr>
                        <a:t>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Indikatorer – med resultat</a:t>
                      </a:r>
                      <a:r>
                        <a:rPr lang="sv-SE" sz="1000" baseline="0" dirty="0" smtClean="0">
                          <a:solidFill>
                            <a:schemeClr val="tx1"/>
                          </a:solidFill>
                          <a:effectLst/>
                          <a:latin typeface="+mn-lt"/>
                        </a:rPr>
                        <a:t> och jämförelser</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0557">
                <a:tc>
                  <a:txBody>
                    <a:bodyPr/>
                    <a:lstStyle/>
                    <a:p>
                      <a:pPr marL="71755" marR="71755" algn="ctr">
                        <a:spcAft>
                          <a:spcPts val="0"/>
                        </a:spcAft>
                      </a:pPr>
                      <a:r>
                        <a:rPr lang="sv-SE" sz="1000" b="1" kern="1200" dirty="0" smtClean="0">
                          <a:solidFill>
                            <a:schemeClr val="tx1"/>
                          </a:solidFill>
                          <a:effectLst/>
                          <a:latin typeface="+mn-lt"/>
                          <a:ea typeface="+mn-ea"/>
                          <a:cs typeface="+mn-cs"/>
                        </a:rPr>
                        <a:t>ARBETE OCH NÄRINGSLIV</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Arbete och närings-liv:</a:t>
                      </a:r>
                    </a:p>
                    <a:p>
                      <a:pPr>
                        <a:spcAft>
                          <a:spcPts val="0"/>
                        </a:spcAft>
                      </a:pPr>
                      <a:endParaRPr lang="sv-SE" sz="1000" dirty="0" smtClean="0">
                        <a:solidFill>
                          <a:schemeClr val="tx1"/>
                        </a:solidFill>
                        <a:effectLst/>
                        <a:latin typeface="+mn-lt"/>
                        <a:ea typeface="Times New Roman" panose="02020603050405020304" pitchFamily="18" charset="0"/>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Nätverk</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Utbildning</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Företagande</a:t>
                      </a:r>
                      <a:r>
                        <a:rPr lang="sv-SE" sz="1000" baseline="0" dirty="0" smtClean="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dirty="0">
                        <a:solidFill>
                          <a:schemeClr val="tx1"/>
                        </a:solidFill>
                        <a:effectLst/>
                        <a:latin typeface="+mn-lt"/>
                        <a:ea typeface="Times New Roman" panose="02020603050405020304" pitchFamily="18" charset="0"/>
                      </a:endParaRPr>
                    </a:p>
                    <a:p>
                      <a:pPr>
                        <a:spcAft>
                          <a:spcPts val="0"/>
                        </a:spcAf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800" dirty="0" smtClean="0">
                        <a:solidFill>
                          <a:schemeClr val="tx1"/>
                        </a:solidFill>
                        <a:effectLst/>
                        <a:latin typeface="+mn-lt"/>
                        <a:ea typeface="Times New Roman" panose="02020603050405020304" pitchFamily="18" charset="0"/>
                      </a:endParaRPr>
                    </a:p>
                    <a:p>
                      <a:pPr marL="0" algn="l" defTabSz="914400" rtl="0" eaLnBrk="1" latinLnBrk="0" hangingPunct="1">
                        <a:spcAft>
                          <a:spcPts val="0"/>
                        </a:spcAft>
                        <a:tabLst>
                          <a:tab pos="3771900" algn="l"/>
                        </a:tabLst>
                      </a:pPr>
                      <a:endParaRPr kumimoji="0" lang="sv-SE" sz="6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160020" algn="l"/>
                        </a:tabLst>
                      </a:pPr>
                      <a:endParaRPr lang="sv-SE" sz="1000" b="1" kern="1200" dirty="0" smtClean="0">
                        <a:solidFill>
                          <a:srgbClr val="00B050"/>
                        </a:solidFill>
                        <a:effectLst/>
                        <a:latin typeface="+mn-lt"/>
                        <a:ea typeface="+mn-ea"/>
                        <a:cs typeface="+mn-cs"/>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kern="1200" dirty="0" smtClean="0">
                        <a:solidFill>
                          <a:srgbClr val="00B050"/>
                        </a:solidFill>
                        <a:effectLst/>
                        <a:latin typeface="+mn-lt"/>
                        <a:ea typeface="+mn-ea"/>
                        <a:cs typeface="+mn-cs"/>
                      </a:endParaRPr>
                    </a:p>
                    <a:p>
                      <a:pPr>
                        <a:spcAft>
                          <a:spcPts val="0"/>
                        </a:spcAft>
                        <a:tabLst>
                          <a:tab pos="160020" algn="l"/>
                        </a:tabLst>
                      </a:pPr>
                      <a:endParaRPr lang="sv-SE" sz="1000" b="1" kern="1200" dirty="0" smtClean="0">
                        <a:solidFill>
                          <a:srgbClr val="00B050"/>
                        </a:solidFill>
                        <a:effectLst/>
                        <a:latin typeface="+mn-lt"/>
                        <a:ea typeface="+mn-ea"/>
                        <a:cs typeface="+mn-cs"/>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Omsorgspersonalen ska ha rätt utbildning för</a:t>
                      </a:r>
                      <a:r>
                        <a:rPr lang="sv-SE" sz="1000" baseline="0" dirty="0" smtClean="0">
                          <a:solidFill>
                            <a:schemeClr val="tx1"/>
                          </a:solidFill>
                          <a:effectLst/>
                          <a:latin typeface="+mn-lt"/>
                          <a:ea typeface="Times New Roman" panose="02020603050405020304" pitchFamily="18" charset="0"/>
                        </a:rPr>
                        <a:t> sitt uppdrag/tjänst. </a:t>
                      </a:r>
                    </a:p>
                    <a:p>
                      <a:pPr>
                        <a:spcAft>
                          <a:spcPts val="0"/>
                        </a:spcAft>
                      </a:pP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smtClean="0">
                          <a:solidFill>
                            <a:schemeClr val="tx1"/>
                          </a:solidFill>
                          <a:effectLst/>
                          <a:latin typeface="+mn-lt"/>
                          <a:ea typeface="Times New Roman" panose="02020603050405020304" pitchFamily="18" charset="0"/>
                        </a:rPr>
                        <a:t>Frivilligverksamheten</a:t>
                      </a:r>
                      <a:r>
                        <a:rPr lang="sv-SE" sz="1000" baseline="0" dirty="0" smtClean="0">
                          <a:solidFill>
                            <a:schemeClr val="tx1"/>
                          </a:solidFill>
                          <a:effectLst/>
                          <a:latin typeface="+mn-lt"/>
                          <a:ea typeface="Times New Roman" panose="02020603050405020304" pitchFamily="18" charset="0"/>
                        </a:rPr>
                        <a:t> och samarbetet med föreningar ska utvecklas. </a:t>
                      </a:r>
                      <a:r>
                        <a:rPr lang="sv-SE" sz="1000" dirty="0">
                          <a:solidFill>
                            <a:schemeClr val="tx1"/>
                          </a:solidFill>
                          <a:effectLst/>
                          <a:latin typeface="+mn-lt"/>
                          <a:ea typeface="Times New Roman" panose="02020603050405020304" pitchFamily="18" charset="0"/>
                        </a:rPr>
                        <a:t> </a:t>
                      </a: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Alla </a:t>
                      </a:r>
                      <a:r>
                        <a:rPr lang="sv-SE" sz="1000" dirty="0">
                          <a:solidFill>
                            <a:schemeClr val="tx1"/>
                          </a:solidFill>
                          <a:effectLst/>
                          <a:latin typeface="+mn-lt"/>
                          <a:ea typeface="Times New Roman" panose="02020603050405020304" pitchFamily="18" charset="0"/>
                        </a:rPr>
                        <a:t>inom insatsen daglig verksamhet </a:t>
                      </a:r>
                      <a:r>
                        <a:rPr lang="sv-SE" sz="1000" dirty="0" smtClean="0">
                          <a:solidFill>
                            <a:schemeClr val="tx1"/>
                          </a:solidFill>
                          <a:effectLst/>
                          <a:latin typeface="+mn-lt"/>
                          <a:ea typeface="Times New Roman" panose="02020603050405020304" pitchFamily="18" charset="0"/>
                        </a:rPr>
                        <a:t>ska </a:t>
                      </a:r>
                      <a:r>
                        <a:rPr lang="sv-SE" sz="1000" dirty="0">
                          <a:solidFill>
                            <a:schemeClr val="tx1"/>
                          </a:solidFill>
                          <a:effectLst/>
                          <a:latin typeface="+mn-lt"/>
                          <a:ea typeface="Times New Roman" panose="02020603050405020304" pitchFamily="18" charset="0"/>
                        </a:rPr>
                        <a:t>erbjudas ett varierat utbud av </a:t>
                      </a:r>
                      <a:r>
                        <a:rPr lang="sv-SE" sz="1000" dirty="0" smtClean="0">
                          <a:solidFill>
                            <a:schemeClr val="tx1"/>
                          </a:solidFill>
                          <a:effectLst/>
                          <a:latin typeface="+mn-lt"/>
                          <a:ea typeface="Times New Roman" panose="02020603050405020304" pitchFamily="18" charset="0"/>
                        </a:rPr>
                        <a:t>arbets-inriktade </a:t>
                      </a:r>
                      <a:r>
                        <a:rPr lang="sv-SE" sz="1000" dirty="0">
                          <a:solidFill>
                            <a:schemeClr val="tx1"/>
                          </a:solidFill>
                          <a:effectLst/>
                          <a:latin typeface="+mn-lt"/>
                          <a:ea typeface="Times New Roman" panose="02020603050405020304" pitchFamily="18" charset="0"/>
                        </a:rPr>
                        <a:t>verksamheter</a:t>
                      </a:r>
                      <a:r>
                        <a:rPr lang="sv-SE" sz="1000" dirty="0" smtClean="0">
                          <a:solidFill>
                            <a:schemeClr val="tx1"/>
                          </a:solidFill>
                          <a:effectLst/>
                          <a:latin typeface="+mn-lt"/>
                          <a:ea typeface="Times New Roman" panose="02020603050405020304" pitchFamily="18" charset="0"/>
                        </a:rPr>
                        <a:t>.</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smtClean="0">
                          <a:solidFill>
                            <a:schemeClr val="tx1"/>
                          </a:solidFill>
                          <a:effectLst/>
                          <a:latin typeface="+mn-lt"/>
                          <a:ea typeface="Times New Roman" panose="02020603050405020304" pitchFamily="18" charset="0"/>
                        </a:rPr>
                        <a:t>Enligt</a:t>
                      </a:r>
                      <a:r>
                        <a:rPr lang="sv-SE" sz="1000" baseline="0" dirty="0" smtClean="0">
                          <a:solidFill>
                            <a:schemeClr val="tx1"/>
                          </a:solidFill>
                          <a:effectLst/>
                          <a:latin typeface="+mn-lt"/>
                          <a:ea typeface="Times New Roman" panose="02020603050405020304" pitchFamily="18" charset="0"/>
                        </a:rPr>
                        <a:t> beräkning har cirka 90 % av omsorgspersonalen rätt kompetens.</a:t>
                      </a: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baseline="0" dirty="0" smtClean="0">
                          <a:solidFill>
                            <a:schemeClr val="tx1"/>
                          </a:solidFill>
                          <a:effectLst/>
                          <a:latin typeface="+mn-lt"/>
                          <a:ea typeface="Times New Roman" panose="02020603050405020304" pitchFamily="18" charset="0"/>
                        </a:rPr>
                        <a:t>Under 2019 startade guldkants- tjänsten som innehas av frivilliga och samarbetet med föreningar har utökats ytterligare.</a:t>
                      </a: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smtClean="0">
                          <a:solidFill>
                            <a:schemeClr val="tx1"/>
                          </a:solidFill>
                          <a:effectLst/>
                          <a:latin typeface="+mn-lt"/>
                          <a:ea typeface="Times New Roman" panose="02020603050405020304" pitchFamily="18" charset="0"/>
                        </a:rPr>
                        <a:t>Daglig verksamhet och dag-verksamhet omfattas av många olika arbetsplatser och verksamheter med varierande innehåll för att möta</a:t>
                      </a:r>
                      <a:r>
                        <a:rPr lang="sv-SE" sz="1000" baseline="0" dirty="0" smtClean="0">
                          <a:solidFill>
                            <a:schemeClr val="tx1"/>
                          </a:solidFill>
                          <a:effectLst/>
                          <a:latin typeface="+mn-lt"/>
                          <a:ea typeface="Times New Roman" panose="02020603050405020304" pitchFamily="18" charset="0"/>
                        </a:rPr>
                        <a:t> brukarens önskemål om sysselsättning.</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ktangel med rundade hörn 8"/>
          <p:cNvSpPr/>
          <p:nvPr/>
        </p:nvSpPr>
        <p:spPr>
          <a:xfrm>
            <a:off x="8256240" y="1368623"/>
            <a:ext cx="3744416" cy="46084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smtClean="0"/>
              <a:t>En sammanställning visar att </a:t>
            </a:r>
            <a:r>
              <a:rPr lang="sv-SE" sz="1600" dirty="0"/>
              <a:t>cirka 90 % av de fast anställda i förvaltningen har </a:t>
            </a:r>
            <a:r>
              <a:rPr lang="sv-SE" sz="1600" dirty="0" smtClean="0"/>
              <a:t>adekvat utbildning </a:t>
            </a:r>
            <a:r>
              <a:rPr lang="sv-SE" sz="1600" dirty="0"/>
              <a:t>för sin tjänst, vilket är en hög siffra. Siffran är dock lägre gällande tidsbegränsade anställningar i form av vikariat och timanställning. </a:t>
            </a:r>
            <a:r>
              <a:rPr lang="sv-SE" sz="1600" dirty="0" smtClean="0"/>
              <a:t>En kompetens- försörjningsplan </a:t>
            </a:r>
            <a:r>
              <a:rPr lang="sv-SE" sz="1600" dirty="0"/>
              <a:t>med </a:t>
            </a:r>
            <a:r>
              <a:rPr lang="sv-SE" sz="1600" dirty="0" smtClean="0"/>
              <a:t>handlings-plan </a:t>
            </a:r>
            <a:r>
              <a:rPr lang="sv-SE" sz="1600" dirty="0"/>
              <a:t>för omsorgsförvaltningen är framtagen och gäller för </a:t>
            </a:r>
            <a:r>
              <a:rPr lang="sv-SE" sz="1600" dirty="0" smtClean="0"/>
              <a:t>perioden </a:t>
            </a:r>
            <a:r>
              <a:rPr lang="sv-SE" sz="1600" dirty="0"/>
              <a:t>2019-2022. Syftet med </a:t>
            </a:r>
            <a:r>
              <a:rPr lang="sv-SE" sz="1600" dirty="0" smtClean="0"/>
              <a:t>kompetensförsörjningsplanen </a:t>
            </a:r>
            <a:r>
              <a:rPr lang="sv-SE" sz="1600" dirty="0"/>
              <a:t>är att arbeta aktivt med kompetensförsörjning för att säkra framtidens utmaningar inom området.</a:t>
            </a:r>
          </a:p>
        </p:txBody>
      </p:sp>
      <p:cxnSp>
        <p:nvCxnSpPr>
          <p:cNvPr id="10" name="Rak pil 9"/>
          <p:cNvCxnSpPr/>
          <p:nvPr/>
        </p:nvCxnSpPr>
        <p:spPr>
          <a:xfrm flipH="1" flipV="1">
            <a:off x="7680176" y="1988840"/>
            <a:ext cx="432048" cy="2880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1807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6</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3" name="Tabell 2"/>
          <p:cNvGraphicFramePr>
            <a:graphicFrameLocks noGrp="1"/>
          </p:cNvGraphicFramePr>
          <p:nvPr>
            <p:extLst>
              <p:ext uri="{D42A27DB-BD31-4B8C-83A1-F6EECF244321}">
                <p14:modId xmlns:p14="http://schemas.microsoft.com/office/powerpoint/2010/main" val="3741403678"/>
              </p:ext>
            </p:extLst>
          </p:nvPr>
        </p:nvGraphicFramePr>
        <p:xfrm>
          <a:off x="1199456" y="1248458"/>
          <a:ext cx="5817911" cy="4353348"/>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727720">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smtClean="0">
                        <a:solidFill>
                          <a:schemeClr val="tx1"/>
                        </a:solidFill>
                        <a:effectLst/>
                        <a:latin typeface="+mn-lt"/>
                      </a:endParaRPr>
                    </a:p>
                    <a:p>
                      <a:pPr algn="l">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Indikatorer – med resultat och jämförelser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25628">
                <a:tc>
                  <a:txBody>
                    <a:bodyPr/>
                    <a:lstStyle/>
                    <a:p>
                      <a:pPr marL="71755" marR="71755" algn="ctr">
                        <a:spcAft>
                          <a:spcPts val="0"/>
                        </a:spcAft>
                      </a:pPr>
                      <a:r>
                        <a:rPr lang="sv-SE" sz="1000" b="1" kern="1200" dirty="0" smtClean="0">
                          <a:solidFill>
                            <a:schemeClr val="tx1"/>
                          </a:solidFill>
                          <a:effectLst/>
                          <a:latin typeface="+mn-lt"/>
                          <a:ea typeface="+mn-ea"/>
                          <a:cs typeface="+mn-cs"/>
                        </a:rPr>
                        <a:t>INFRASTRUKTUR OCH </a:t>
                      </a:r>
                    </a:p>
                    <a:p>
                      <a:pPr marL="71755" marR="71755" algn="ctr">
                        <a:spcAft>
                          <a:spcPts val="0"/>
                        </a:spcAft>
                      </a:pPr>
                      <a:r>
                        <a:rPr lang="sv-SE" sz="1000" b="1" kern="1200" dirty="0" smtClean="0">
                          <a:solidFill>
                            <a:schemeClr val="tx1"/>
                          </a:solidFill>
                          <a:effectLst/>
                          <a:latin typeface="+mn-lt"/>
                          <a:ea typeface="+mn-ea"/>
                          <a:cs typeface="+mn-cs"/>
                        </a:rPr>
                        <a:t>KOMMUNIKATION</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Infrastruktur och kommunikationer:</a:t>
                      </a:r>
                    </a:p>
                    <a:p>
                      <a:pPr>
                        <a:spcAft>
                          <a:spcPts val="0"/>
                        </a:spcAft>
                      </a:pPr>
                      <a:endParaRPr lang="sv-SE" sz="1000" b="1" kern="1200" dirty="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Lokalt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Regionalt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Digitalt</a:t>
                      </a:r>
                      <a:r>
                        <a:rPr lang="sv-SE" sz="1000" b="1" kern="1200" baseline="0" dirty="0" smtClean="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r>
                        <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smtClean="0">
                          <a:solidFill>
                            <a:schemeClr val="tx1"/>
                          </a:solidFill>
                          <a:effectLst/>
                          <a:latin typeface="+mn-lt"/>
                          <a:ea typeface="Times New Roman" panose="02020603050405020304" pitchFamily="18" charset="0"/>
                          <a:cs typeface="+mn-cs"/>
                        </a:rPr>
                        <a:t>Den </a:t>
                      </a:r>
                      <a:r>
                        <a:rPr lang="sv-SE" sz="1000" b="1" kern="1200" dirty="0">
                          <a:solidFill>
                            <a:schemeClr val="tx1"/>
                          </a:solidFill>
                          <a:effectLst/>
                          <a:latin typeface="+mn-lt"/>
                          <a:ea typeface="Times New Roman" panose="02020603050405020304" pitchFamily="18" charset="0"/>
                          <a:cs typeface="+mn-cs"/>
                        </a:rPr>
                        <a:t>enskilde </a:t>
                      </a:r>
                      <a:r>
                        <a:rPr lang="sv-SE" sz="1000" b="1" kern="1200" dirty="0" smtClean="0">
                          <a:solidFill>
                            <a:schemeClr val="tx1"/>
                          </a:solidFill>
                          <a:effectLst/>
                          <a:latin typeface="+mn-lt"/>
                          <a:ea typeface="Times New Roman" panose="02020603050405020304" pitchFamily="18" charset="0"/>
                          <a:cs typeface="+mn-cs"/>
                        </a:rPr>
                        <a:t>brukaren/patienten ska </a:t>
                      </a:r>
                      <a:r>
                        <a:rPr lang="sv-SE" sz="1000" b="1" kern="1200" dirty="0">
                          <a:solidFill>
                            <a:schemeClr val="tx1"/>
                          </a:solidFill>
                          <a:effectLst/>
                          <a:latin typeface="+mn-lt"/>
                          <a:ea typeface="Times New Roman" panose="02020603050405020304" pitchFamily="18" charset="0"/>
                          <a:cs typeface="+mn-cs"/>
                        </a:rPr>
                        <a:t>genom ny teknik öka sin självständighet.</a:t>
                      </a:r>
                    </a:p>
                    <a:p>
                      <a:pPr>
                        <a:spcAft>
                          <a:spcPts val="0"/>
                        </a:spcAft>
                      </a:pPr>
                      <a:r>
                        <a:rPr lang="sv-SE" sz="1000" b="1" kern="1200" dirty="0">
                          <a:solidFill>
                            <a:schemeClr val="tx1"/>
                          </a:solidFill>
                          <a:effectLst/>
                          <a:latin typeface="+mn-lt"/>
                          <a:ea typeface="Times New Roman" panose="02020603050405020304" pitchFamily="18" charset="0"/>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err="1" smtClean="0">
                          <a:solidFill>
                            <a:schemeClr val="tx1"/>
                          </a:solidFill>
                          <a:effectLst/>
                          <a:latin typeface="+mn-lt"/>
                          <a:ea typeface="Times New Roman" panose="02020603050405020304" pitchFamily="18" charset="0"/>
                          <a:cs typeface="+mn-cs"/>
                        </a:rPr>
                        <a:t>Wifi</a:t>
                      </a:r>
                      <a:r>
                        <a:rPr lang="sv-SE" sz="1000" b="1" kern="1200" dirty="0" smtClean="0">
                          <a:solidFill>
                            <a:schemeClr val="tx1"/>
                          </a:solidFill>
                          <a:effectLst/>
                          <a:latin typeface="+mn-lt"/>
                          <a:ea typeface="Times New Roman" panose="02020603050405020304" pitchFamily="18" charset="0"/>
                          <a:cs typeface="+mn-cs"/>
                        </a:rPr>
                        <a:t> finns på samtliga</a:t>
                      </a:r>
                      <a:r>
                        <a:rPr lang="sv-SE" sz="1000" b="1" kern="1200" baseline="0" dirty="0" smtClean="0">
                          <a:solidFill>
                            <a:schemeClr val="tx1"/>
                          </a:solidFill>
                          <a:effectLst/>
                          <a:latin typeface="+mn-lt"/>
                          <a:ea typeface="Times New Roman" panose="02020603050405020304" pitchFamily="18" charset="0"/>
                          <a:cs typeface="+mn-cs"/>
                        </a:rPr>
                        <a:t> särskilda boenden och till stor del inom LSS-boendena. </a:t>
                      </a:r>
                    </a:p>
                    <a:p>
                      <a:pPr>
                        <a:spcAft>
                          <a:spcPts val="0"/>
                        </a:spcAft>
                      </a:pPr>
                      <a:r>
                        <a:rPr lang="sv-SE" sz="1000" b="1" kern="1200" baseline="0" dirty="0" smtClean="0">
                          <a:solidFill>
                            <a:schemeClr val="tx1"/>
                          </a:solidFill>
                          <a:effectLst/>
                          <a:latin typeface="+mn-lt"/>
                          <a:ea typeface="Times New Roman" panose="02020603050405020304" pitchFamily="18" charset="0"/>
                          <a:cs typeface="+mn-cs"/>
                        </a:rPr>
                        <a:t>Omvärldsbevakning sker kontinuerligt för att finna nya möjligheter och innovativa lösningar. </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ktangel med rundade hörn 8"/>
          <p:cNvSpPr/>
          <p:nvPr/>
        </p:nvSpPr>
        <p:spPr>
          <a:xfrm>
            <a:off x="7608168" y="1573368"/>
            <a:ext cx="3744416" cy="3932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t>Att genom teknik öka sin självständighet kräver i första hand tillgång till </a:t>
            </a:r>
            <a:r>
              <a:rPr lang="sv-SE" sz="1600" dirty="0" smtClean="0"/>
              <a:t>internet-uppkoppling</a:t>
            </a:r>
            <a:r>
              <a:rPr lang="sv-SE" sz="1600" dirty="0"/>
              <a:t>. Av samtliga boendeenheter inom äldreomsorg och funktionshindersomsorg är det två enheter som idag saknar </a:t>
            </a:r>
            <a:r>
              <a:rPr lang="sv-SE" sz="1600" dirty="0" err="1"/>
              <a:t>wifi</a:t>
            </a:r>
            <a:r>
              <a:rPr lang="sv-SE" sz="1600" dirty="0"/>
              <a:t>. När uppkoppling finns fortsätter arbetet med att utifrån utbudet hitta individuella lösningar till brukare/patienter. Genom projektet </a:t>
            </a:r>
            <a:r>
              <a:rPr lang="sv-SE" sz="1600" dirty="0" err="1"/>
              <a:t>Digilitt</a:t>
            </a:r>
            <a:r>
              <a:rPr lang="sv-SE" sz="1600" dirty="0"/>
              <a:t> har förvaltningen fått draghjälp med att </a:t>
            </a:r>
            <a:r>
              <a:rPr lang="sv-SE" sz="1600" dirty="0" smtClean="0"/>
              <a:t>omvärlds-bevaka </a:t>
            </a:r>
            <a:r>
              <a:rPr lang="sv-SE" sz="1600" dirty="0"/>
              <a:t>och ta del av tips om lösningar.</a:t>
            </a:r>
          </a:p>
        </p:txBody>
      </p:sp>
      <p:cxnSp>
        <p:nvCxnSpPr>
          <p:cNvPr id="10" name="Rak pil 9"/>
          <p:cNvCxnSpPr/>
          <p:nvPr/>
        </p:nvCxnSpPr>
        <p:spPr>
          <a:xfrm flipH="1">
            <a:off x="7104112" y="2420888"/>
            <a:ext cx="36004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3627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2020-03-02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7</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9" name="Tabell 8"/>
          <p:cNvGraphicFramePr>
            <a:graphicFrameLocks noGrp="1"/>
          </p:cNvGraphicFramePr>
          <p:nvPr>
            <p:extLst>
              <p:ext uri="{D42A27DB-BD31-4B8C-83A1-F6EECF244321}">
                <p14:modId xmlns:p14="http://schemas.microsoft.com/office/powerpoint/2010/main" val="925862683"/>
              </p:ext>
            </p:extLst>
          </p:nvPr>
        </p:nvGraphicFramePr>
        <p:xfrm>
          <a:off x="1631504" y="1330424"/>
          <a:ext cx="5817911" cy="4114800"/>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489172">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b="1" kern="1200" dirty="0" smtClean="0">
                          <a:solidFill>
                            <a:schemeClr val="tx1"/>
                          </a:solidFill>
                          <a:effectLst/>
                          <a:latin typeface="+mn-lt"/>
                          <a:ea typeface="+mn-ea"/>
                          <a:cs typeface="+mn-cs"/>
                        </a:rPr>
                        <a:t>Indikatorer – med resultat och jämförelser </a:t>
                      </a:r>
                      <a:endParaRPr lang="sv-SE" sz="1000" b="1" kern="1200" dirty="0">
                        <a:solidFill>
                          <a:schemeClr val="tx1"/>
                        </a:solidFill>
                        <a:effectLst/>
                        <a:latin typeface="+mn-lt"/>
                        <a:ea typeface="Times New Roman" panose="02020603050405020304" pitchFamily="18" charset="0"/>
                        <a:cs typeface="+mn-cs"/>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25628">
                <a:tc>
                  <a:txBody>
                    <a:bodyPr/>
                    <a:lstStyle/>
                    <a:p>
                      <a:pPr marL="71755" marR="71755" algn="ctr">
                        <a:spcAft>
                          <a:spcPts val="0"/>
                        </a:spcAft>
                      </a:pPr>
                      <a:r>
                        <a:rPr lang="sv-SE" sz="1000" b="1" kern="1200" dirty="0" smtClean="0">
                          <a:solidFill>
                            <a:schemeClr val="tx1"/>
                          </a:solidFill>
                          <a:effectLst/>
                          <a:latin typeface="+mn-lt"/>
                          <a:ea typeface="+mn-ea"/>
                          <a:cs typeface="+mn-cs"/>
                        </a:rPr>
                        <a:t>SERVICE OCH VÄRDSKAP</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Service och värdskap:</a:t>
                      </a: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Bemötande</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Tillgänglighet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Kvalitet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r>
                        <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alt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endParaRPr kumimoji="0" lang="sv-SE" sz="1000" b="1" i="0" u="none" strike="noStrike" kern="1200" cap="none" normalizeH="0" baseline="0" dirty="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a:solidFill>
                          <a:schemeClr val="tx1"/>
                        </a:solidFill>
                        <a:effectLst/>
                        <a:latin typeface="+mn-lt"/>
                        <a:ea typeface="Times New Roman" panose="02020603050405020304" pitchFamily="18" charset="0"/>
                      </a:endParaRPr>
                    </a:p>
                    <a:p>
                      <a:pPr marL="0" algn="l" defTabSz="914400" rtl="0" eaLnBrk="1" latinLnBrk="0" hangingPunct="1">
                        <a:spcAft>
                          <a:spcPts val="0"/>
                        </a:spcAft>
                        <a:tabLst>
                          <a:tab pos="3771900" algn="l"/>
                        </a:tabLst>
                      </a:pPr>
                      <a:r>
                        <a:rPr kumimoji="0" lang="sv-SE" alt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endPar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Brukare/patient</a:t>
                      </a:r>
                      <a:r>
                        <a:rPr lang="sv-SE" sz="1000" b="1" kern="1200" baseline="0" dirty="0" smtClean="0">
                          <a:solidFill>
                            <a:schemeClr val="tx1"/>
                          </a:solidFill>
                          <a:effectLst/>
                          <a:latin typeface="+mn-lt"/>
                          <a:ea typeface="Times New Roman" panose="02020603050405020304" pitchFamily="18" charset="0"/>
                          <a:cs typeface="+mn-cs"/>
                        </a:rPr>
                        <a:t> och närstående ska vara nöjda med:</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Bemötande</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Tillgängligheten</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Delaktigheten/</a:t>
                      </a:r>
                      <a:br>
                        <a:rPr lang="sv-SE" sz="1000" b="1" kern="1200" baseline="0" dirty="0" smtClean="0">
                          <a:solidFill>
                            <a:schemeClr val="tx1"/>
                          </a:solidFill>
                          <a:effectLst/>
                          <a:latin typeface="+mn-lt"/>
                          <a:ea typeface="Times New Roman" panose="02020603050405020304" pitchFamily="18" charset="0"/>
                          <a:cs typeface="+mn-cs"/>
                        </a:rPr>
                      </a:br>
                      <a:r>
                        <a:rPr lang="sv-SE" sz="1000" b="1" kern="1200" baseline="0" dirty="0" smtClean="0">
                          <a:solidFill>
                            <a:schemeClr val="tx1"/>
                          </a:solidFill>
                          <a:effectLst/>
                          <a:latin typeface="+mn-lt"/>
                          <a:ea typeface="Times New Roman" panose="02020603050405020304" pitchFamily="18" charset="0"/>
                          <a:cs typeface="+mn-cs"/>
                        </a:rPr>
                        <a:t>påverkan</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Tryggheten</a:t>
                      </a:r>
                    </a:p>
                    <a:p>
                      <a:pPr marL="0" indent="0">
                        <a:spcAft>
                          <a:spcPts val="0"/>
                        </a:spcAft>
                        <a:buFont typeface="Arial" panose="020B0604020202020204" pitchFamily="34" charset="0"/>
                        <a:buNone/>
                      </a:pP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Vi</a:t>
                      </a:r>
                      <a:r>
                        <a:rPr lang="sv-SE" sz="1000" b="1" kern="1200" baseline="0" dirty="0" smtClean="0">
                          <a:solidFill>
                            <a:schemeClr val="tx1"/>
                          </a:solidFill>
                          <a:effectLst/>
                          <a:latin typeface="+mn-lt"/>
                          <a:ea typeface="Times New Roman" panose="02020603050405020304" pitchFamily="18" charset="0"/>
                          <a:cs typeface="+mn-cs"/>
                        </a:rPr>
                        <a:t> har nöjda medarbetare.</a:t>
                      </a: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Omsorgsnämnden har en budget i balans.</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smtClean="0">
                          <a:solidFill>
                            <a:schemeClr val="tx1"/>
                          </a:solidFill>
                          <a:effectLst/>
                          <a:latin typeface="+mn-lt"/>
                          <a:ea typeface="Times New Roman" panose="02020603050405020304" pitchFamily="18" charset="0"/>
                          <a:cs typeface="+mn-cs"/>
                        </a:rPr>
                        <a:t>80 % brukarnöjdhet</a:t>
                      </a:r>
                      <a:r>
                        <a:rPr lang="sv-SE" sz="1000" b="1" kern="1200" baseline="0" dirty="0" smtClean="0">
                          <a:solidFill>
                            <a:schemeClr val="tx1"/>
                          </a:solidFill>
                          <a:effectLst/>
                          <a:latin typeface="+mn-lt"/>
                          <a:ea typeface="Times New Roman" panose="02020603050405020304" pitchFamily="18" charset="0"/>
                          <a:cs typeface="+mn-cs"/>
                        </a:rPr>
                        <a:t> inom särskilt boende, riket 81 %</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a:spcAft>
                          <a:spcPts val="0"/>
                        </a:spcAft>
                      </a:pPr>
                      <a:r>
                        <a:rPr lang="sv-SE" sz="1000" b="1" kern="1200" baseline="0" dirty="0" smtClean="0">
                          <a:solidFill>
                            <a:schemeClr val="tx1"/>
                          </a:solidFill>
                          <a:effectLst/>
                          <a:latin typeface="+mn-lt"/>
                          <a:ea typeface="Times New Roman" panose="02020603050405020304" pitchFamily="18" charset="0"/>
                          <a:cs typeface="+mn-cs"/>
                        </a:rPr>
                        <a:t>90 % brukarnöjdheten inom hemtjänst, </a:t>
                      </a:r>
                      <a:br>
                        <a:rPr lang="sv-SE" sz="1000" b="1" kern="1200" baseline="0" dirty="0" smtClean="0">
                          <a:solidFill>
                            <a:schemeClr val="tx1"/>
                          </a:solidFill>
                          <a:effectLst/>
                          <a:latin typeface="+mn-lt"/>
                          <a:ea typeface="Times New Roman" panose="02020603050405020304" pitchFamily="18" charset="0"/>
                          <a:cs typeface="+mn-cs"/>
                        </a:rPr>
                      </a:br>
                      <a:r>
                        <a:rPr lang="sv-SE" sz="1000" b="1" kern="1200" baseline="0" dirty="0" smtClean="0">
                          <a:solidFill>
                            <a:schemeClr val="tx1"/>
                          </a:solidFill>
                          <a:effectLst/>
                          <a:latin typeface="+mn-lt"/>
                          <a:ea typeface="Times New Roman" panose="02020603050405020304" pitchFamily="18" charset="0"/>
                          <a:cs typeface="+mn-cs"/>
                        </a:rPr>
                        <a:t>riket 88 %</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a:spcAft>
                          <a:spcPts val="0"/>
                        </a:spcAft>
                      </a:pPr>
                      <a:r>
                        <a:rPr lang="sv-SE" sz="1000" b="1" kern="1200" baseline="0" dirty="0" err="1" smtClean="0">
                          <a:solidFill>
                            <a:schemeClr val="tx1"/>
                          </a:solidFill>
                          <a:effectLst/>
                          <a:latin typeface="+mn-lt"/>
                          <a:ea typeface="Times New Roman" panose="02020603050405020304" pitchFamily="18" charset="0"/>
                          <a:cs typeface="+mn-cs"/>
                        </a:rPr>
                        <a:t>KKiK</a:t>
                      </a:r>
                      <a:r>
                        <a:rPr lang="sv-SE" sz="1000" b="1" kern="1200" baseline="0" dirty="0" smtClean="0">
                          <a:solidFill>
                            <a:schemeClr val="tx1"/>
                          </a:solidFill>
                          <a:effectLst/>
                          <a:latin typeface="+mn-lt"/>
                          <a:ea typeface="Times New Roman" panose="02020603050405020304" pitchFamily="18" charset="0"/>
                          <a:cs typeface="+mn-cs"/>
                        </a:rPr>
                        <a:t> (kommunens kvalitet i korthet) – funktionshinder visade god nöjdhet</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HME</a:t>
                      </a:r>
                      <a:r>
                        <a:rPr lang="sv-SE" sz="1000" b="1" kern="1200" baseline="0" dirty="0" smtClean="0">
                          <a:solidFill>
                            <a:schemeClr val="tx1"/>
                          </a:solidFill>
                          <a:effectLst/>
                          <a:latin typeface="+mn-lt"/>
                          <a:ea typeface="Times New Roman" panose="02020603050405020304" pitchFamily="18" charset="0"/>
                          <a:cs typeface="+mn-cs"/>
                        </a:rPr>
                        <a:t> – (hållbart medarbetar-engagemang) resultatet från 2018 års enkät</a:t>
                      </a:r>
                      <a:r>
                        <a:rPr lang="sv-SE" sz="1000" b="1" kern="1200" dirty="0">
                          <a:solidFill>
                            <a:schemeClr val="tx1"/>
                          </a:solidFill>
                          <a:effectLst/>
                          <a:latin typeface="+mn-lt"/>
                          <a:ea typeface="Times New Roman" panose="02020603050405020304" pitchFamily="18" charset="0"/>
                          <a:cs typeface="+mn-cs"/>
                        </a:rPr>
                        <a:t> </a:t>
                      </a:r>
                      <a:r>
                        <a:rPr lang="sv-SE" sz="1000" b="1" kern="1200" dirty="0" smtClean="0">
                          <a:solidFill>
                            <a:schemeClr val="tx1"/>
                          </a:solidFill>
                          <a:effectLst/>
                          <a:latin typeface="+mn-lt"/>
                          <a:ea typeface="Times New Roman" panose="02020603050405020304" pitchFamily="18" charset="0"/>
                          <a:cs typeface="+mn-cs"/>
                        </a:rPr>
                        <a:t>visade på höga</a:t>
                      </a:r>
                      <a:r>
                        <a:rPr lang="sv-SE" sz="1000" b="1" kern="1200" baseline="0" dirty="0" smtClean="0">
                          <a:solidFill>
                            <a:schemeClr val="tx1"/>
                          </a:solidFill>
                          <a:effectLst/>
                          <a:latin typeface="+mn-lt"/>
                          <a:ea typeface="Times New Roman" panose="02020603050405020304" pitchFamily="18" charset="0"/>
                          <a:cs typeface="+mn-cs"/>
                        </a:rPr>
                        <a:t> resultat inom verksamheten. </a:t>
                      </a: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Omsorgsnämnden visade</a:t>
                      </a:r>
                      <a:r>
                        <a:rPr lang="sv-SE" sz="1000" b="1" kern="1200" baseline="0" dirty="0" smtClean="0">
                          <a:solidFill>
                            <a:schemeClr val="tx1"/>
                          </a:solidFill>
                          <a:effectLst/>
                          <a:latin typeface="+mn-lt"/>
                          <a:ea typeface="Times New Roman" panose="02020603050405020304" pitchFamily="18" charset="0"/>
                          <a:cs typeface="+mn-cs"/>
                        </a:rPr>
                        <a:t> en positiv avvikelse på 1 790 tkr. </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Rektangel med rundade hörn 11"/>
          <p:cNvSpPr/>
          <p:nvPr/>
        </p:nvSpPr>
        <p:spPr>
          <a:xfrm>
            <a:off x="8040216" y="1887741"/>
            <a:ext cx="3024336" cy="3456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t>Under 2019 har resultaten kring nöjdheten ökat både inom särskilt boende och hemtjänst. Även resultat i brukarundersökning LSS ökar och är höga i jämförelse med andra kommuner. Under 2020 kommer arbetet med delaktigheten i genomförandeplan att genomsyra alla verksamheter. </a:t>
            </a:r>
          </a:p>
        </p:txBody>
      </p:sp>
      <p:cxnSp>
        <p:nvCxnSpPr>
          <p:cNvPr id="14" name="Rak pil 13"/>
          <p:cNvCxnSpPr/>
          <p:nvPr/>
        </p:nvCxnSpPr>
        <p:spPr>
          <a:xfrm flipH="1">
            <a:off x="7536160" y="2608312"/>
            <a:ext cx="36004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113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1023613"/>
            <a:ext cx="10972800" cy="1143000"/>
          </a:xfrm>
        </p:spPr>
        <p:txBody>
          <a:bodyPr>
            <a:noAutofit/>
          </a:bodyPr>
          <a:lstStyle/>
          <a:p>
            <a:r>
              <a:rPr lang="sv-SE" altLang="sv-SE" sz="3200" dirty="0">
                <a:solidFill>
                  <a:schemeClr val="accent2"/>
                </a:solidFill>
                <a:ea typeface="+mn-ea"/>
              </a:rPr>
              <a:t>Sammanfattning av budgetavvikelse 2019:</a:t>
            </a:r>
            <a:br>
              <a:rPr lang="sv-SE" altLang="sv-SE" sz="3200" dirty="0">
                <a:solidFill>
                  <a:schemeClr val="accent2"/>
                </a:solidFill>
                <a:ea typeface="+mn-ea"/>
              </a:rPr>
            </a:br>
            <a:r>
              <a:rPr lang="sv-SE" altLang="sv-SE" sz="3200" dirty="0">
                <a:solidFill>
                  <a:schemeClr val="accent2"/>
                </a:solidFill>
                <a:ea typeface="+mn-ea"/>
              </a:rPr>
              <a:t>(belopp i tkr)</a:t>
            </a:r>
            <a:r>
              <a:rPr lang="sv-SE" altLang="sv-SE" sz="3600" dirty="0"/>
              <a:t/>
            </a:r>
            <a:br>
              <a:rPr lang="sv-SE" altLang="sv-SE" sz="3600" dirty="0"/>
            </a:br>
            <a:endParaRPr lang="sv-SE" sz="3600" dirty="0"/>
          </a:p>
        </p:txBody>
      </p:sp>
      <p:sp>
        <p:nvSpPr>
          <p:cNvPr id="3" name="Platshållare för innehåll 2"/>
          <p:cNvSpPr>
            <a:spLocks noGrp="1"/>
          </p:cNvSpPr>
          <p:nvPr>
            <p:ph idx="1"/>
          </p:nvPr>
        </p:nvSpPr>
        <p:spPr>
          <a:xfrm>
            <a:off x="551384" y="2188455"/>
            <a:ext cx="10972800" cy="4525963"/>
          </a:xfrm>
        </p:spPr>
        <p:txBody>
          <a:bodyPr/>
          <a:lstStyle/>
          <a:p>
            <a:pPr>
              <a:spcBef>
                <a:spcPct val="0"/>
              </a:spcBef>
              <a:buFontTx/>
              <a:buNone/>
            </a:pPr>
            <a:endParaRPr lang="sv-SE" altLang="sv-SE" dirty="0">
              <a:latin typeface="CG Omega" panose="020B0502050508020304" pitchFamily="34" charset="0"/>
            </a:endParaRPr>
          </a:p>
          <a:p>
            <a:pPr>
              <a:spcBef>
                <a:spcPct val="0"/>
              </a:spcBef>
              <a:buFontTx/>
              <a:buNone/>
            </a:pPr>
            <a:r>
              <a:rPr lang="sv-SE" altLang="sv-SE" u="sng" dirty="0"/>
              <a:t>Faktor</a:t>
            </a:r>
            <a:r>
              <a:rPr lang="sv-SE" altLang="sv-SE" dirty="0"/>
              <a:t>			</a:t>
            </a:r>
            <a:r>
              <a:rPr lang="sv-SE" altLang="sv-SE" dirty="0" smtClean="0"/>
              <a:t>	2019</a:t>
            </a:r>
            <a:r>
              <a:rPr lang="sv-SE" altLang="sv-SE" dirty="0"/>
              <a:t>		</a:t>
            </a:r>
            <a:r>
              <a:rPr lang="sv-SE" altLang="sv-SE" dirty="0" smtClean="0"/>
              <a:t>2019</a:t>
            </a:r>
            <a:r>
              <a:rPr lang="sv-SE" altLang="sv-SE" dirty="0"/>
              <a:t/>
            </a:r>
            <a:br>
              <a:rPr lang="sv-SE" altLang="sv-SE" dirty="0"/>
            </a:br>
            <a:r>
              <a:rPr lang="sv-SE" altLang="sv-SE" dirty="0"/>
              <a:t>			</a:t>
            </a:r>
            <a:r>
              <a:rPr lang="sv-SE" altLang="sv-SE" dirty="0" smtClean="0"/>
              <a:t>	</a:t>
            </a:r>
            <a:r>
              <a:rPr lang="sv-SE" altLang="sv-SE" u="sng" dirty="0" smtClean="0"/>
              <a:t>budget</a:t>
            </a:r>
            <a:r>
              <a:rPr lang="sv-SE" altLang="sv-SE" dirty="0"/>
              <a:t>	</a:t>
            </a:r>
            <a:r>
              <a:rPr lang="sv-SE" altLang="sv-SE" u="sng" dirty="0" smtClean="0"/>
              <a:t>avvikelse</a:t>
            </a:r>
            <a:endParaRPr lang="sv-SE" altLang="sv-SE" u="sng" dirty="0"/>
          </a:p>
          <a:p>
            <a:pPr>
              <a:spcBef>
                <a:spcPct val="0"/>
              </a:spcBef>
              <a:buFontTx/>
              <a:buNone/>
            </a:pPr>
            <a:endParaRPr lang="sv-SE" altLang="sv-SE" dirty="0"/>
          </a:p>
          <a:p>
            <a:pPr>
              <a:spcBef>
                <a:spcPct val="0"/>
              </a:spcBef>
              <a:buFontTx/>
              <a:buNone/>
            </a:pPr>
            <a:r>
              <a:rPr lang="sv-SE" altLang="sv-SE" dirty="0"/>
              <a:t>Nettokostnader	 </a:t>
            </a:r>
            <a:r>
              <a:rPr lang="sv-SE" altLang="sv-SE" dirty="0" smtClean="0"/>
              <a:t>        -353 605</a:t>
            </a:r>
            <a:r>
              <a:rPr lang="sv-SE" altLang="sv-SE" dirty="0"/>
              <a:t>	</a:t>
            </a:r>
            <a:r>
              <a:rPr lang="sv-SE" altLang="sv-SE" dirty="0" smtClean="0"/>
              <a:t>+ 1 790 </a:t>
            </a:r>
            <a:endParaRPr lang="sv-SE" altLang="sv-SE" dirty="0"/>
          </a:p>
          <a:p>
            <a:pPr>
              <a:spcBef>
                <a:spcPct val="0"/>
              </a:spcBef>
              <a:buFontTx/>
              <a:buNone/>
            </a:pPr>
            <a:endParaRPr lang="sv-SE" altLang="sv-SE" dirty="0"/>
          </a:p>
          <a:p>
            <a:pPr>
              <a:spcBef>
                <a:spcPct val="0"/>
              </a:spcBef>
              <a:buFontTx/>
              <a:buNone/>
            </a:pPr>
            <a:r>
              <a:rPr lang="sv-SE" altLang="sv-SE" dirty="0"/>
              <a:t>Investeringsutgift	    </a:t>
            </a:r>
            <a:r>
              <a:rPr lang="sv-SE" altLang="sv-SE" dirty="0" smtClean="0"/>
              <a:t>	</a:t>
            </a:r>
            <a:r>
              <a:rPr lang="sv-SE" altLang="sv-SE" dirty="0"/>
              <a:t> </a:t>
            </a:r>
            <a:r>
              <a:rPr lang="sv-SE" altLang="sv-SE" dirty="0" smtClean="0"/>
              <a:t>- </a:t>
            </a:r>
            <a:r>
              <a:rPr lang="sv-SE" dirty="0" smtClean="0"/>
              <a:t>4 </a:t>
            </a:r>
            <a:r>
              <a:rPr lang="sv-SE" dirty="0"/>
              <a:t>450    </a:t>
            </a:r>
            <a:r>
              <a:rPr lang="sv-SE" dirty="0" smtClean="0"/>
              <a:t>      + 3 189 </a:t>
            </a:r>
            <a:r>
              <a:rPr lang="sv-SE" altLang="sv-SE" dirty="0"/>
              <a:t>	</a:t>
            </a:r>
          </a:p>
          <a:p>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8</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113390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589334"/>
            <a:ext cx="10972800" cy="1143000"/>
          </a:xfrm>
        </p:spPr>
        <p:txBody>
          <a:bodyPr>
            <a:noAutofit/>
          </a:bodyPr>
          <a:lstStyle/>
          <a:p>
            <a:r>
              <a:rPr lang="sv-SE" sz="3200" dirty="0">
                <a:solidFill>
                  <a:schemeClr val="accent2"/>
                </a:solidFill>
                <a:ea typeface="+mn-ea"/>
              </a:rPr>
              <a:t>Resultat av årets utfall verksamhet och ekonomi 2019</a:t>
            </a:r>
          </a:p>
        </p:txBody>
      </p:sp>
      <p:sp>
        <p:nvSpPr>
          <p:cNvPr id="3" name="Platshållare för innehåll 2"/>
          <p:cNvSpPr>
            <a:spLocks noGrp="1"/>
          </p:cNvSpPr>
          <p:nvPr>
            <p:ph idx="1"/>
          </p:nvPr>
        </p:nvSpPr>
        <p:spPr>
          <a:xfrm>
            <a:off x="595808" y="1905862"/>
            <a:ext cx="10972800" cy="4525963"/>
          </a:xfrm>
        </p:spPr>
        <p:txBody>
          <a:bodyPr>
            <a:normAutofit/>
          </a:bodyPr>
          <a:lstStyle/>
          <a:p>
            <a:pPr marL="0" indent="0">
              <a:buNone/>
            </a:pPr>
            <a:r>
              <a:rPr lang="sv-SE" dirty="0" smtClean="0"/>
              <a:t>Förvaltningsgemensam			</a:t>
            </a:r>
            <a:r>
              <a:rPr lang="sv-SE" dirty="0"/>
              <a:t> </a:t>
            </a:r>
            <a:r>
              <a:rPr lang="sv-SE" dirty="0" smtClean="0"/>
              <a:t>            + 1 294 tkr	</a:t>
            </a:r>
          </a:p>
          <a:p>
            <a:pPr marL="0" indent="0">
              <a:buNone/>
            </a:pPr>
            <a:r>
              <a:rPr lang="sv-SE" dirty="0" smtClean="0"/>
              <a:t>Myndighet och öppen verksamhet 	             + 11 172 tkr</a:t>
            </a:r>
          </a:p>
          <a:p>
            <a:pPr marL="0" indent="0">
              <a:buNone/>
            </a:pPr>
            <a:r>
              <a:rPr lang="sv-SE" dirty="0" smtClean="0"/>
              <a:t>Hemtjänst					              - 3 651 tkr      </a:t>
            </a:r>
            <a:r>
              <a:rPr lang="sv-SE" dirty="0" smtClean="0">
                <a:solidFill>
                  <a:srgbClr val="FF0000"/>
                </a:solidFill>
              </a:rPr>
              <a:t>-4,50 %</a:t>
            </a:r>
            <a:endParaRPr lang="sv-SE" dirty="0" smtClean="0"/>
          </a:p>
          <a:p>
            <a:pPr marL="0" indent="0">
              <a:buNone/>
            </a:pPr>
            <a:r>
              <a:rPr lang="sv-SE" dirty="0" smtClean="0"/>
              <a:t>Hälso- och sjukvård och särskilt boende	              - 4 676 tkr     </a:t>
            </a:r>
            <a:r>
              <a:rPr lang="sv-SE" dirty="0" smtClean="0">
                <a:solidFill>
                  <a:srgbClr val="FF0000"/>
                </a:solidFill>
              </a:rPr>
              <a:t>-2,47 %</a:t>
            </a:r>
          </a:p>
          <a:p>
            <a:pPr marL="0" indent="0">
              <a:buNone/>
            </a:pPr>
            <a:r>
              <a:rPr lang="sv-SE" dirty="0" smtClean="0"/>
              <a:t>Funktionshinder				             - 2 349 tkr      </a:t>
            </a:r>
            <a:r>
              <a:rPr lang="sv-SE" dirty="0" smtClean="0">
                <a:solidFill>
                  <a:srgbClr val="FF0000"/>
                </a:solidFill>
              </a:rPr>
              <a:t>-3,01 %</a:t>
            </a:r>
          </a:p>
          <a:p>
            <a:pPr marL="0" indent="0">
              <a:buNone/>
            </a:pPr>
            <a:endParaRPr lang="sv-SE" dirty="0"/>
          </a:p>
          <a:p>
            <a:pPr marL="0" indent="0">
              <a:buNone/>
            </a:pPr>
            <a:r>
              <a:rPr lang="sv-SE" u="sng" dirty="0" smtClean="0"/>
              <a:t>Totalt							+    1 790 tkr</a:t>
            </a:r>
          </a:p>
          <a:p>
            <a:pPr marL="0" indent="0">
              <a:buNone/>
            </a:pPr>
            <a:r>
              <a:rPr lang="sv-SE" dirty="0" smtClean="0"/>
              <a:t> </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2020-03-02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9</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130800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Sölvesborg 2018">
      <a:dk1>
        <a:sysClr val="windowText" lastClr="000000"/>
      </a:dk1>
      <a:lt1>
        <a:sysClr val="window" lastClr="FFFFFF"/>
      </a:lt1>
      <a:dk2>
        <a:srgbClr val="44546A"/>
      </a:dk2>
      <a:lt2>
        <a:srgbClr val="E7E6E6"/>
      </a:lt2>
      <a:accent1>
        <a:srgbClr val="EA6444"/>
      </a:accent1>
      <a:accent2>
        <a:srgbClr val="243861"/>
      </a:accent2>
      <a:accent3>
        <a:srgbClr val="A1D1C3"/>
      </a:accent3>
      <a:accent4>
        <a:srgbClr val="FCE400"/>
      </a:accent4>
      <a:accent5>
        <a:srgbClr val="8D343B"/>
      </a:accent5>
      <a:accent6>
        <a:srgbClr val="8EAD39"/>
      </a:accent6>
      <a:hlink>
        <a:srgbClr val="0563C1"/>
      </a:hlink>
      <a:folHlink>
        <a:srgbClr val="954F72"/>
      </a:folHlink>
    </a:clrScheme>
    <a:fontScheme name="Overpass">
      <a:majorFont>
        <a:latin typeface="Overpass"/>
        <a:ea typeface=""/>
        <a:cs typeface=""/>
      </a:majorFont>
      <a:minorFont>
        <a:latin typeface="Overpas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Sölvesborg - enkel.potx" id="{C67B42E3-219C-47EF-8A2E-324BCC244B12}" vid="{4DC546DF-425A-4970-99AB-37F4F9EAD48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 Sölvesborg - enkel</Template>
  <TotalTime>1751</TotalTime>
  <Words>2385</Words>
  <Application>Microsoft Office PowerPoint</Application>
  <PresentationFormat>Bredbild</PresentationFormat>
  <Paragraphs>703</Paragraphs>
  <Slides>39</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39</vt:i4>
      </vt:variant>
    </vt:vector>
  </HeadingPairs>
  <TitlesOfParts>
    <vt:vector size="47" baseType="lpstr">
      <vt:lpstr>ＭＳ Ｐゴシック</vt:lpstr>
      <vt:lpstr>Arial</vt:lpstr>
      <vt:lpstr>Calibri</vt:lpstr>
      <vt:lpstr>CG Omega</vt:lpstr>
      <vt:lpstr>Overpass</vt:lpstr>
      <vt:lpstr>Symbol</vt:lpstr>
      <vt:lpstr>Times New Roman</vt:lpstr>
      <vt:lpstr>Office-tema</vt:lpstr>
      <vt:lpstr> Omsorgsnämnden   Bokslut  2019</vt:lpstr>
      <vt:lpstr>Lite fakta 2019</vt:lpstr>
      <vt:lpstr>Analys av nämndens mål</vt:lpstr>
      <vt:lpstr>Omsorgsnämnden</vt:lpstr>
      <vt:lpstr>Omsorgsnämnden</vt:lpstr>
      <vt:lpstr>Omsorgsnämnden</vt:lpstr>
      <vt:lpstr>Omsorgsnämnden</vt:lpstr>
      <vt:lpstr>Sammanfattning av budgetavvikelse 2019: (belopp i tkr) </vt:lpstr>
      <vt:lpstr>Resultat av årets utfall verksamhet och ekonomi 2019</vt:lpstr>
      <vt:lpstr>Internkontroll</vt:lpstr>
      <vt:lpstr>Kultur- och värdegrundsarbete </vt:lpstr>
      <vt:lpstr>Årets viktigaste händelser</vt:lpstr>
      <vt:lpstr>Investeringsredovisning </vt:lpstr>
      <vt:lpstr>Investeringsredovisning larm - 2 574 tkr</vt:lpstr>
      <vt:lpstr>Resultat av årets utfall förvaltningsgemensamt + 1 294 tkr </vt:lpstr>
      <vt:lpstr>Resultat av årets utfall myndighet och öppen verksamhet + 11 172 tkr</vt:lpstr>
      <vt:lpstr>Analys över resultat myndighet och öppen verksamhet</vt:lpstr>
      <vt:lpstr>Beviljade timmar (omräknat till 30 dgr/månad) samt antal ärenden (personer) 2019, exklusive delegerade HSL-timmar</vt:lpstr>
      <vt:lpstr>Projekt under 2019 </vt:lpstr>
      <vt:lpstr>Händelser 2019 myndighet och öppen verksamhet</vt:lpstr>
      <vt:lpstr>Händelser 2019 myndighet och öppen verksamhet</vt:lpstr>
      <vt:lpstr>Framtida utveckling</vt:lpstr>
      <vt:lpstr>Resultat av årets utfall hemtjänst och bemanning  – 3  651 tkr</vt:lpstr>
      <vt:lpstr>Analys över resultatet gällande hemtjänsten</vt:lpstr>
      <vt:lpstr>Analys över resultatet gällande hemtjänsten och  bemanning</vt:lpstr>
      <vt:lpstr>Händelser hemtjänsten 2019</vt:lpstr>
      <vt:lpstr>Hemtjänstkurvan 2019</vt:lpstr>
      <vt:lpstr>Beviljade timmar, snitt/månad 2011-2019 </vt:lpstr>
      <vt:lpstr>Framtida utveckling hemtjänsten</vt:lpstr>
      <vt:lpstr>Framtida utveckling hemtjänsten</vt:lpstr>
      <vt:lpstr>Resultat av årets utfall hälso- och sjukvård och särskilt boenden – 4  676 tkr</vt:lpstr>
      <vt:lpstr>Analys över resultatet gällande HSL och särskilt boende</vt:lpstr>
      <vt:lpstr>Händelser 2019 HSL och särskilt boende</vt:lpstr>
      <vt:lpstr>Framtida utveckling HSL och särskilt boende  </vt:lpstr>
      <vt:lpstr>Resultat funktionshinder – 2 345 tkr   </vt:lpstr>
      <vt:lpstr>Redogörelse och analys funktionshinder </vt:lpstr>
      <vt:lpstr>Händelser 2019 funktionshinder</vt:lpstr>
      <vt:lpstr>Framtida utveckling funktionhinder  </vt:lpstr>
      <vt:lpstr>PowerPoint-presentation</vt:lpstr>
    </vt:vector>
  </TitlesOfParts>
  <Company>SBKF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Omsorgsnämnden   Bokslut 2019</dc:title>
  <dc:creator>Annelie Kjellström</dc:creator>
  <cp:lastModifiedBy>Camilla Eriksson</cp:lastModifiedBy>
  <cp:revision>159</cp:revision>
  <dcterms:created xsi:type="dcterms:W3CDTF">2020-01-16T16:00:16Z</dcterms:created>
  <dcterms:modified xsi:type="dcterms:W3CDTF">2020-03-02T10:13:40Z</dcterms:modified>
</cp:coreProperties>
</file>