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56" r:id="rId2"/>
    <p:sldId id="257" r:id="rId3"/>
    <p:sldId id="304" r:id="rId4"/>
    <p:sldId id="259" r:id="rId5"/>
    <p:sldId id="270" r:id="rId6"/>
    <p:sldId id="339" r:id="rId7"/>
    <p:sldId id="262" r:id="rId8"/>
    <p:sldId id="261" r:id="rId9"/>
    <p:sldId id="263" r:id="rId10"/>
    <p:sldId id="272" r:id="rId11"/>
    <p:sldId id="277" r:id="rId12"/>
    <p:sldId id="331" r:id="rId13"/>
    <p:sldId id="273" r:id="rId14"/>
    <p:sldId id="281" r:id="rId15"/>
    <p:sldId id="324" r:id="rId16"/>
    <p:sldId id="329" r:id="rId17"/>
    <p:sldId id="327" r:id="rId18"/>
    <p:sldId id="335" r:id="rId19"/>
    <p:sldId id="274" r:id="rId20"/>
    <p:sldId id="287" r:id="rId21"/>
    <p:sldId id="323" r:id="rId22"/>
    <p:sldId id="264" r:id="rId23"/>
    <p:sldId id="276" r:id="rId24"/>
    <p:sldId id="286" r:id="rId25"/>
    <p:sldId id="285" r:id="rId26"/>
    <p:sldId id="293" r:id="rId27"/>
    <p:sldId id="312" r:id="rId28"/>
    <p:sldId id="297" r:id="rId29"/>
    <p:sldId id="300" r:id="rId30"/>
    <p:sldId id="336" r:id="rId31"/>
    <p:sldId id="305" r:id="rId32"/>
    <p:sldId id="306" r:id="rId33"/>
    <p:sldId id="307" r:id="rId34"/>
    <p:sldId id="308" r:id="rId35"/>
    <p:sldId id="310" r:id="rId36"/>
    <p:sldId id="319" r:id="rId37"/>
    <p:sldId id="317" r:id="rId38"/>
    <p:sldId id="320" r:id="rId39"/>
    <p:sldId id="290" r:id="rId40"/>
    <p:sldId id="322" r:id="rId41"/>
    <p:sldId id="321" r:id="rId42"/>
    <p:sldId id="341" r:id="rId43"/>
    <p:sldId id="342" r:id="rId44"/>
    <p:sldId id="313" r:id="rId45"/>
    <p:sldId id="314" r:id="rId46"/>
    <p:sldId id="315" r:id="rId47"/>
    <p:sldId id="316" r:id="rId48"/>
    <p:sldId id="344" r:id="rId49"/>
  </p:sldIdLst>
  <p:sldSz cx="12192000" cy="6858000"/>
  <p:notesSz cx="6799263"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4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kalkylblad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kalkylblad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2400" dirty="0" err="1" smtClean="0"/>
              <a:t>Nattfasta</a:t>
            </a:r>
            <a:endParaRPr lang="en-US" sz="240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sv-SE"/>
        </a:p>
      </c:txPr>
    </c:title>
    <c:autoTitleDeleted val="0"/>
    <c:plotArea>
      <c:layout>
        <c:manualLayout>
          <c:layoutTarget val="inner"/>
          <c:xMode val="edge"/>
          <c:yMode val="edge"/>
          <c:x val="1.277542611578761E-2"/>
          <c:y val="0.30058317774420823"/>
          <c:w val="0.97444914776842473"/>
          <c:h val="0.39370473665197353"/>
        </c:manualLayout>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Blad1!$D$6:$G$6</c:f>
              <c:numCache>
                <c:formatCode>General</c:formatCode>
                <c:ptCount val="4"/>
                <c:pt idx="0">
                  <c:v>2015</c:v>
                </c:pt>
                <c:pt idx="1">
                  <c:v>2016</c:v>
                </c:pt>
                <c:pt idx="2">
                  <c:v>2017</c:v>
                </c:pt>
                <c:pt idx="3">
                  <c:v>2018</c:v>
                </c:pt>
              </c:numCache>
            </c:numRef>
          </c:cat>
          <c:val>
            <c:numRef>
              <c:f>Blad1!$D$7:$G$7</c:f>
              <c:numCache>
                <c:formatCode>General</c:formatCode>
                <c:ptCount val="4"/>
                <c:pt idx="0">
                  <c:v>10.7</c:v>
                </c:pt>
                <c:pt idx="1">
                  <c:v>11</c:v>
                </c:pt>
                <c:pt idx="2">
                  <c:v>11.4</c:v>
                </c:pt>
                <c:pt idx="3">
                  <c:v>11.6</c:v>
                </c:pt>
              </c:numCache>
            </c:numRef>
          </c:val>
          <c:smooth val="0"/>
        </c:ser>
        <c:dLbls>
          <c:dLblPos val="ctr"/>
          <c:showLegendKey val="0"/>
          <c:showVal val="1"/>
          <c:showCatName val="0"/>
          <c:showSerName val="0"/>
          <c:showPercent val="0"/>
          <c:showBubbleSize val="0"/>
        </c:dLbls>
        <c:marker val="1"/>
        <c:smooth val="0"/>
        <c:axId val="567259848"/>
        <c:axId val="567261024"/>
      </c:lineChart>
      <c:catAx>
        <c:axId val="56725984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sv-SE"/>
          </a:p>
        </c:txPr>
        <c:crossAx val="567261024"/>
        <c:crosses val="autoZero"/>
        <c:auto val="1"/>
        <c:lblAlgn val="ctr"/>
        <c:lblOffset val="100"/>
        <c:noMultiLvlLbl val="0"/>
      </c:catAx>
      <c:valAx>
        <c:axId val="56726102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6725984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sv-S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Delegerade HSL timmar 2018</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sv-SE"/>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sv-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Blad1!$E$1:$P$1</c:f>
              <c:strCache>
                <c:ptCount val="12"/>
                <c:pt idx="0">
                  <c:v>Jan</c:v>
                </c:pt>
                <c:pt idx="1">
                  <c:v>Februari</c:v>
                </c:pt>
                <c:pt idx="2">
                  <c:v>Mars</c:v>
                </c:pt>
                <c:pt idx="3">
                  <c:v>April</c:v>
                </c:pt>
                <c:pt idx="4">
                  <c:v>Maj</c:v>
                </c:pt>
                <c:pt idx="5">
                  <c:v>Juni</c:v>
                </c:pt>
                <c:pt idx="6">
                  <c:v>Juli</c:v>
                </c:pt>
                <c:pt idx="7">
                  <c:v>Augusti</c:v>
                </c:pt>
                <c:pt idx="8">
                  <c:v>September</c:v>
                </c:pt>
                <c:pt idx="9">
                  <c:v>Oktober</c:v>
                </c:pt>
                <c:pt idx="10">
                  <c:v>November</c:v>
                </c:pt>
                <c:pt idx="11">
                  <c:v>December</c:v>
                </c:pt>
              </c:strCache>
            </c:strRef>
          </c:cat>
          <c:val>
            <c:numRef>
              <c:f>Blad1!$E$2:$P$2</c:f>
              <c:numCache>
                <c:formatCode>General</c:formatCode>
                <c:ptCount val="12"/>
                <c:pt idx="0">
                  <c:v>1684</c:v>
                </c:pt>
                <c:pt idx="1">
                  <c:v>1582</c:v>
                </c:pt>
                <c:pt idx="2">
                  <c:v>1482</c:v>
                </c:pt>
                <c:pt idx="3">
                  <c:v>1347</c:v>
                </c:pt>
                <c:pt idx="4">
                  <c:v>1533</c:v>
                </c:pt>
                <c:pt idx="5">
                  <c:v>1575</c:v>
                </c:pt>
                <c:pt idx="6">
                  <c:v>1696</c:v>
                </c:pt>
                <c:pt idx="7">
                  <c:v>1782</c:v>
                </c:pt>
                <c:pt idx="8">
                  <c:v>1515</c:v>
                </c:pt>
                <c:pt idx="9">
                  <c:v>1375</c:v>
                </c:pt>
                <c:pt idx="10">
                  <c:v>1305</c:v>
                </c:pt>
                <c:pt idx="11">
                  <c:v>1245</c:v>
                </c:pt>
              </c:numCache>
            </c:numRef>
          </c:val>
        </c:ser>
        <c:dLbls>
          <c:dLblPos val="inEnd"/>
          <c:showLegendKey val="0"/>
          <c:showVal val="1"/>
          <c:showCatName val="0"/>
          <c:showSerName val="0"/>
          <c:showPercent val="0"/>
          <c:showBubbleSize val="0"/>
        </c:dLbls>
        <c:gapWidth val="65"/>
        <c:axId val="383537792"/>
        <c:axId val="567261416"/>
      </c:barChart>
      <c:catAx>
        <c:axId val="38353779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sv-SE"/>
          </a:p>
        </c:txPr>
        <c:crossAx val="567261416"/>
        <c:crosses val="autoZero"/>
        <c:auto val="1"/>
        <c:lblAlgn val="ctr"/>
        <c:lblOffset val="100"/>
        <c:noMultiLvlLbl val="0"/>
      </c:catAx>
      <c:valAx>
        <c:axId val="5672614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8353779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Läkemedelsgenomgång</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sv-S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Blad1!$D$6:$G$6</c:f>
              <c:numCache>
                <c:formatCode>General</c:formatCode>
                <c:ptCount val="4"/>
                <c:pt idx="0">
                  <c:v>2015</c:v>
                </c:pt>
                <c:pt idx="1">
                  <c:v>2016</c:v>
                </c:pt>
                <c:pt idx="2">
                  <c:v>2017</c:v>
                </c:pt>
                <c:pt idx="3">
                  <c:v>2018</c:v>
                </c:pt>
              </c:numCache>
            </c:numRef>
          </c:cat>
          <c:val>
            <c:numRef>
              <c:f>Blad1!$D$7:$G$7</c:f>
              <c:numCache>
                <c:formatCode>General</c:formatCode>
                <c:ptCount val="4"/>
                <c:pt idx="0">
                  <c:v>72</c:v>
                </c:pt>
                <c:pt idx="1">
                  <c:v>54</c:v>
                </c:pt>
                <c:pt idx="2">
                  <c:v>44</c:v>
                </c:pt>
                <c:pt idx="3">
                  <c:v>141</c:v>
                </c:pt>
              </c:numCache>
            </c:numRef>
          </c:val>
          <c:smooth val="0"/>
        </c:ser>
        <c:dLbls>
          <c:dLblPos val="ctr"/>
          <c:showLegendKey val="0"/>
          <c:showVal val="1"/>
          <c:showCatName val="0"/>
          <c:showSerName val="0"/>
          <c:showPercent val="0"/>
          <c:showBubbleSize val="0"/>
        </c:dLbls>
        <c:marker val="1"/>
        <c:smooth val="0"/>
        <c:axId val="567417320"/>
        <c:axId val="567416536"/>
      </c:lineChart>
      <c:catAx>
        <c:axId val="5674173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sv-SE"/>
          </a:p>
        </c:txPr>
        <c:crossAx val="567416536"/>
        <c:crosses val="autoZero"/>
        <c:auto val="1"/>
        <c:lblAlgn val="ctr"/>
        <c:lblOffset val="100"/>
        <c:noMultiLvlLbl val="0"/>
      </c:catAx>
      <c:valAx>
        <c:axId val="56741653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6741732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sv-SE"/>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425452F2-7D56-41A6-810E-06D0CF743FF1}" type="datetimeFigureOut">
              <a:rPr lang="sv-SE" smtClean="0"/>
              <a:t>2019-03-07</a:t>
            </a:fld>
            <a:endParaRPr lang="sv-SE"/>
          </a:p>
        </p:txBody>
      </p:sp>
      <p:sp>
        <p:nvSpPr>
          <p:cNvPr id="4" name="Platshållare för sidfot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E75D7341-5647-4228-84D6-9E9E7628DEAC}" type="slidenum">
              <a:rPr lang="sv-SE" smtClean="0"/>
              <a:t>‹#›</a:t>
            </a:fld>
            <a:endParaRPr lang="sv-SE"/>
          </a:p>
        </p:txBody>
      </p:sp>
    </p:spTree>
    <p:extLst>
      <p:ext uri="{BB962C8B-B14F-4D97-AF65-F5344CB8AC3E}">
        <p14:creationId xmlns:p14="http://schemas.microsoft.com/office/powerpoint/2010/main" val="28680643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A57E1D56-59AB-4059-B7FF-3CE99AE52B94}" type="datetimeFigureOut">
              <a:rPr lang="sv-SE" smtClean="0"/>
              <a:t>2019-03-07</a:t>
            </a:fld>
            <a:endParaRPr lang="sv-SE"/>
          </a:p>
        </p:txBody>
      </p:sp>
      <p:sp>
        <p:nvSpPr>
          <p:cNvPr id="4" name="Platshållare för bildobjekt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E4A1D223-F223-4101-9C64-76E5844845DC}" type="slidenum">
              <a:rPr lang="sv-SE" smtClean="0"/>
              <a:t>‹#›</a:t>
            </a:fld>
            <a:endParaRPr lang="sv-SE"/>
          </a:p>
        </p:txBody>
      </p:sp>
    </p:spTree>
    <p:extLst>
      <p:ext uri="{BB962C8B-B14F-4D97-AF65-F5344CB8AC3E}">
        <p14:creationId xmlns:p14="http://schemas.microsoft.com/office/powerpoint/2010/main" val="2165415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defTabSz="990600" eaLnBrk="0" hangingPunct="0">
              <a:defRPr>
                <a:solidFill>
                  <a:schemeClr val="tx1"/>
                </a:solidFill>
                <a:latin typeface="Arial" panose="020B0604020202020204" pitchFamily="34" charset="0"/>
              </a:defRPr>
            </a:lvl1pPr>
            <a:lvl2pPr marL="742950" indent="-285750" defTabSz="990600" eaLnBrk="0" hangingPunct="0">
              <a:defRPr>
                <a:solidFill>
                  <a:schemeClr val="tx1"/>
                </a:solidFill>
                <a:latin typeface="Arial" panose="020B0604020202020204" pitchFamily="34" charset="0"/>
              </a:defRPr>
            </a:lvl2pPr>
            <a:lvl3pPr marL="1143000" indent="-228600" defTabSz="990600" eaLnBrk="0" hangingPunct="0">
              <a:defRPr>
                <a:solidFill>
                  <a:schemeClr val="tx1"/>
                </a:solidFill>
                <a:latin typeface="Arial" panose="020B0604020202020204" pitchFamily="34" charset="0"/>
              </a:defRPr>
            </a:lvl3pPr>
            <a:lvl4pPr marL="1600200" indent="-228600" defTabSz="990600" eaLnBrk="0" hangingPunct="0">
              <a:defRPr>
                <a:solidFill>
                  <a:schemeClr val="tx1"/>
                </a:solidFill>
                <a:latin typeface="Arial" panose="020B0604020202020204" pitchFamily="34" charset="0"/>
              </a:defRPr>
            </a:lvl4pPr>
            <a:lvl5pPr marL="2057400" indent="-228600" defTabSz="990600" eaLnBrk="0" hangingPunct="0">
              <a:defRPr>
                <a:solidFill>
                  <a:schemeClr val="tx1"/>
                </a:solidFill>
                <a:latin typeface="Arial" panose="020B0604020202020204" pitchFamily="34" charset="0"/>
              </a:defRPr>
            </a:lvl5pPr>
            <a:lvl6pPr marL="2514600" indent="-228600" defTabSz="990600" eaLnBrk="0" fontAlgn="base" hangingPunct="0">
              <a:spcBef>
                <a:spcPct val="20000"/>
              </a:spcBef>
              <a:spcAft>
                <a:spcPct val="0"/>
              </a:spcAft>
              <a:defRPr>
                <a:solidFill>
                  <a:schemeClr val="tx1"/>
                </a:solidFill>
                <a:latin typeface="Arial" panose="020B0604020202020204" pitchFamily="34" charset="0"/>
              </a:defRPr>
            </a:lvl6pPr>
            <a:lvl7pPr marL="2971800" indent="-228600" defTabSz="990600" eaLnBrk="0" fontAlgn="base" hangingPunct="0">
              <a:spcBef>
                <a:spcPct val="20000"/>
              </a:spcBef>
              <a:spcAft>
                <a:spcPct val="0"/>
              </a:spcAft>
              <a:defRPr>
                <a:solidFill>
                  <a:schemeClr val="tx1"/>
                </a:solidFill>
                <a:latin typeface="Arial" panose="020B0604020202020204" pitchFamily="34" charset="0"/>
              </a:defRPr>
            </a:lvl7pPr>
            <a:lvl8pPr marL="3429000" indent="-228600" defTabSz="990600" eaLnBrk="0" fontAlgn="base" hangingPunct="0">
              <a:spcBef>
                <a:spcPct val="20000"/>
              </a:spcBef>
              <a:spcAft>
                <a:spcPct val="0"/>
              </a:spcAft>
              <a:defRPr>
                <a:solidFill>
                  <a:schemeClr val="tx1"/>
                </a:solidFill>
                <a:latin typeface="Arial" panose="020B0604020202020204" pitchFamily="34" charset="0"/>
              </a:defRPr>
            </a:lvl8pPr>
            <a:lvl9pPr marL="3886200" indent="-228600" defTabSz="990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fld id="{691CB30F-5A25-4DBC-B607-2BACC36D2D4F}" type="slidenum">
              <a:rPr lang="sv-SE"/>
              <a:pPr eaLnBrk="1" hangingPunct="1"/>
              <a:t>15</a:t>
            </a:fld>
            <a:endParaRPr lang="sv-SE"/>
          </a:p>
        </p:txBody>
      </p:sp>
      <p:sp>
        <p:nvSpPr>
          <p:cNvPr id="118787" name="Rectangle 2"/>
          <p:cNvSpPr>
            <a:spLocks noGrp="1" noRot="1" noChangeAspect="1" noChangeArrowheads="1" noTextEdit="1"/>
          </p:cNvSpPr>
          <p:nvPr>
            <p:ph type="sldImg"/>
          </p:nvPr>
        </p:nvSpPr>
        <p:spPr>
          <a:xfrm>
            <a:off x="-182563" y="835025"/>
            <a:ext cx="7402513" cy="4165600"/>
          </a:xfrm>
          <a:ln/>
        </p:spPr>
      </p:sp>
      <p:sp>
        <p:nvSpPr>
          <p:cNvPr id="118788" name="Rectangle 3"/>
          <p:cNvSpPr>
            <a:spLocks noGrp="1" noChangeArrowheads="1"/>
          </p:cNvSpPr>
          <p:nvPr>
            <p:ph type="body" idx="1"/>
          </p:nvPr>
        </p:nvSpPr>
        <p:spPr>
          <a:noFill/>
        </p:spPr>
        <p:txBody>
          <a:bodyPr/>
          <a:lstStyle/>
          <a:p>
            <a:pPr eaLnBrk="1" hangingPunct="1"/>
            <a:r>
              <a:rPr lang="sv-SE" smtClean="0">
                <a:latin typeface="Arial" panose="020B0604020202020204" pitchFamily="34" charset="0"/>
              </a:rPr>
              <a:t>Allt detta är saker ni måste ha kunskaper om för att brukaren/pat ska få bästa möjliga vård.</a:t>
            </a:r>
          </a:p>
        </p:txBody>
      </p:sp>
    </p:spTree>
    <p:extLst>
      <p:ext uri="{BB962C8B-B14F-4D97-AF65-F5344CB8AC3E}">
        <p14:creationId xmlns:p14="http://schemas.microsoft.com/office/powerpoint/2010/main" val="1195749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6D916EE-103A-490E-A308-E92319AB115A}" type="slidenum">
              <a:rPr lang="sv-SE" smtClean="0"/>
              <a:t>21</a:t>
            </a:fld>
            <a:endParaRPr lang="sv-SE"/>
          </a:p>
        </p:txBody>
      </p:sp>
    </p:spTree>
    <p:extLst>
      <p:ext uri="{BB962C8B-B14F-4D97-AF65-F5344CB8AC3E}">
        <p14:creationId xmlns:p14="http://schemas.microsoft.com/office/powerpoint/2010/main" val="1028602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E3733B2C-8481-487A-86D8-C5DFFF55636D}" type="slidenum">
              <a:rPr lang="sv-SE" smtClean="0"/>
              <a:t>43</a:t>
            </a:fld>
            <a:endParaRPr lang="sv-SE"/>
          </a:p>
        </p:txBody>
      </p:sp>
    </p:spTree>
    <p:extLst>
      <p:ext uri="{BB962C8B-B14F-4D97-AF65-F5344CB8AC3E}">
        <p14:creationId xmlns:p14="http://schemas.microsoft.com/office/powerpoint/2010/main" val="3976740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69B19AA9-D33D-49EA-B170-B3D1A7A2582D}" type="datetimeFigureOut">
              <a:rPr lang="sv-SE" smtClean="0"/>
              <a:t>2019-03-07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4262738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9B19AA9-D33D-49EA-B170-B3D1A7A2582D}" type="datetimeFigureOut">
              <a:rPr lang="sv-SE" smtClean="0"/>
              <a:t>2019-03-07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1395942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9B19AA9-D33D-49EA-B170-B3D1A7A2582D}" type="datetimeFigureOut">
              <a:rPr lang="sv-SE" smtClean="0"/>
              <a:t>2019-03-07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1634937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09600" y="274638"/>
            <a:ext cx="10972800" cy="1143000"/>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609600" y="1600201"/>
            <a:ext cx="5384800" cy="452596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97600" y="1600201"/>
            <a:ext cx="5384800" cy="452596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fld id="{93CC927F-3834-4409-9407-D89755779BF4}" type="slidenum">
              <a:rPr lang="sv-SE"/>
              <a:pPr/>
              <a:t>‹#›</a:t>
            </a:fld>
            <a:endParaRPr lang="sv-SE"/>
          </a:p>
        </p:txBody>
      </p:sp>
    </p:spTree>
    <p:extLst>
      <p:ext uri="{BB962C8B-B14F-4D97-AF65-F5344CB8AC3E}">
        <p14:creationId xmlns:p14="http://schemas.microsoft.com/office/powerpoint/2010/main" val="2214090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9B19AA9-D33D-49EA-B170-B3D1A7A2582D}" type="datetimeFigureOut">
              <a:rPr lang="sv-SE" smtClean="0"/>
              <a:t>2019-03-07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705563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69B19AA9-D33D-49EA-B170-B3D1A7A2582D}" type="datetimeFigureOut">
              <a:rPr lang="sv-SE" smtClean="0"/>
              <a:t>2019-03-07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960994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69B19AA9-D33D-49EA-B170-B3D1A7A2582D}" type="datetimeFigureOut">
              <a:rPr lang="sv-SE" smtClean="0"/>
              <a:t>2019-03-07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45950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69B19AA9-D33D-49EA-B170-B3D1A7A2582D}" type="datetimeFigureOut">
              <a:rPr lang="sv-SE" smtClean="0"/>
              <a:t>2019-03-07</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1015070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69B19AA9-D33D-49EA-B170-B3D1A7A2582D}" type="datetimeFigureOut">
              <a:rPr lang="sv-SE" smtClean="0"/>
              <a:t>2019-03-07</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450802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9B19AA9-D33D-49EA-B170-B3D1A7A2582D}" type="datetimeFigureOut">
              <a:rPr lang="sv-SE" smtClean="0"/>
              <a:t>2019-03-07</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2321693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9B19AA9-D33D-49EA-B170-B3D1A7A2582D}" type="datetimeFigureOut">
              <a:rPr lang="sv-SE" smtClean="0"/>
              <a:t>2019-03-07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3966346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9B19AA9-D33D-49EA-B170-B3D1A7A2582D}" type="datetimeFigureOut">
              <a:rPr lang="sv-SE" smtClean="0"/>
              <a:t>2019-03-07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CC45F7A-38D6-4CDB-AA60-441757579BA1}" type="slidenum">
              <a:rPr lang="sv-SE" smtClean="0"/>
              <a:t>‹#›</a:t>
            </a:fld>
            <a:endParaRPr lang="sv-SE"/>
          </a:p>
        </p:txBody>
      </p:sp>
    </p:spTree>
    <p:extLst>
      <p:ext uri="{BB962C8B-B14F-4D97-AF65-F5344CB8AC3E}">
        <p14:creationId xmlns:p14="http://schemas.microsoft.com/office/powerpoint/2010/main" val="136696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19AA9-D33D-49EA-B170-B3D1A7A2582D}" type="datetimeFigureOut">
              <a:rPr lang="sv-SE" smtClean="0"/>
              <a:t>2019-03-07</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45F7A-38D6-4CDB-AA60-441757579BA1}" type="slidenum">
              <a:rPr lang="sv-SE" smtClean="0"/>
              <a:t>‹#›</a:t>
            </a:fld>
            <a:endParaRPr lang="sv-SE"/>
          </a:p>
        </p:txBody>
      </p:sp>
    </p:spTree>
    <p:extLst>
      <p:ext uri="{BB962C8B-B14F-4D97-AF65-F5344CB8AC3E}">
        <p14:creationId xmlns:p14="http://schemas.microsoft.com/office/powerpoint/2010/main" val="2752084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http://www.google.com/url?sa=i&amp;rct=j&amp;q=&amp;esrc=s&amp;source=images&amp;cd=&amp;cad=rja&amp;uact=8&amp;ved=2ahUKEwim7KLvltTfAhXxkIsKHZjACA8QjRx6BAgBEAU&amp;url=http://gedankenverfuehrer.de/gunepakulygi/thrombophlebitis-bei-intravenoeser-injektion.php&amp;psig=AOvVaw3CTAqS1dijbQFIkg0AfDwv&amp;ust=1546692974793349" TargetMode="Externa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hyperlink" Target="http://www.google.se/url?sa=i&amp;rct=j&amp;q=&amp;esrc=s&amp;source=images&amp;cd=&amp;cad=rja&amp;uact=8&amp;ved=0CAcQjRw&amp;url=http://www.medirecord.eu/bacterie/soorten/vre/index.htm&amp;ei=ibNtVfbDJ8yOsAGnz4D4DQ&amp;bvm=bv.94455598,d.bGg&amp;psig=AFQjCNE0mh7yJDaRSdBQsG3POXwLXz85dw&amp;ust=1433339136664010" TargetMode="Externa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6" Type="http://schemas.openxmlformats.org/officeDocument/2006/relationships/image" Target="../media/image1.emf"/><Relationship Id="rId5" Type="http://schemas.openxmlformats.org/officeDocument/2006/relationships/image" Target="../media/image24.emf"/><Relationship Id="rId4" Type="http://schemas.openxmlformats.org/officeDocument/2006/relationships/image" Target="../media/image23.emf"/></Relationships>
</file>

<file path=ppt/slides/_rels/slide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726393"/>
            <a:ext cx="9144000" cy="1341688"/>
          </a:xfrm>
        </p:spPr>
        <p:txBody>
          <a:bodyPr>
            <a:normAutofit fontScale="90000"/>
          </a:bodyPr>
          <a:lstStyle/>
          <a:p>
            <a:r>
              <a:rPr lang="sv-SE" sz="4800" dirty="0" smtClean="0"/>
              <a:t/>
            </a:r>
            <a:br>
              <a:rPr lang="sv-SE" sz="4800" dirty="0" smtClean="0"/>
            </a:br>
            <a:r>
              <a:rPr lang="sv-SE" sz="4800" dirty="0"/>
              <a:t/>
            </a:r>
            <a:br>
              <a:rPr lang="sv-SE" sz="4800" dirty="0"/>
            </a:br>
            <a:r>
              <a:rPr lang="sv-SE" sz="4900" b="1" dirty="0" smtClean="0"/>
              <a:t>Patiensäkerhetsberättelse</a:t>
            </a:r>
            <a:br>
              <a:rPr lang="sv-SE" sz="4900" b="1" dirty="0" smtClean="0"/>
            </a:br>
            <a:r>
              <a:rPr lang="sv-SE" sz="4900" b="1" dirty="0" smtClean="0"/>
              <a:t>2018</a:t>
            </a:r>
            <a:endParaRPr lang="sv-SE" sz="4900" b="1"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1"/>
            <a:ext cx="2087880" cy="767175"/>
          </a:xfrm>
          <a:prstGeom prst="rect">
            <a:avLst/>
          </a:prstGeom>
        </p:spPr>
      </p:pic>
      <p:pic>
        <p:nvPicPr>
          <p:cNvPr id="8" name="Platshållare för bild 1"/>
          <p:cNvPicPr>
            <a:picLocks noChangeAspect="1"/>
          </p:cNvPicPr>
          <p:nvPr/>
        </p:nvPicPr>
        <p:blipFill>
          <a:blip r:embed="rId3">
            <a:extLst>
              <a:ext uri="{28A0092B-C50C-407E-A947-70E740481C1C}">
                <a14:useLocalDpi xmlns:a14="http://schemas.microsoft.com/office/drawing/2010/main" val="0"/>
              </a:ext>
            </a:extLst>
          </a:blip>
          <a:srcRect t="20930" b="20930"/>
          <a:stretch>
            <a:fillRect/>
          </a:stretch>
        </p:blipFill>
        <p:spPr bwMode="auto">
          <a:xfrm>
            <a:off x="1267624" y="2502941"/>
            <a:ext cx="4039313" cy="1932325"/>
          </a:xfrm>
          <a:prstGeom prst="rect">
            <a:avLst/>
          </a:prstGeom>
          <a:noFill/>
          <a:ln w="9525">
            <a:noFill/>
            <a:miter lim="800000"/>
            <a:headEnd/>
            <a:tailEnd/>
          </a:ln>
        </p:spPr>
      </p:pic>
      <p:pic>
        <p:nvPicPr>
          <p:cNvPr id="9" name="Bildobjekt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1877" y="2502940"/>
            <a:ext cx="4237282" cy="1984801"/>
          </a:xfrm>
          <a:prstGeom prst="rect">
            <a:avLst/>
          </a:prstGeom>
        </p:spPr>
      </p:pic>
      <p:pic>
        <p:nvPicPr>
          <p:cNvPr id="10" name="Platshållare för innehåll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8939" y="4614718"/>
            <a:ext cx="3997998" cy="2006561"/>
          </a:xfrm>
          <a:prstGeom prst="rect">
            <a:avLst/>
          </a:prstGeom>
        </p:spPr>
      </p:pic>
      <p:pic>
        <p:nvPicPr>
          <p:cNvPr id="12" name="irc_mi" descr="Bildresultat för injektion">
            <a:hlinkClick r:id="rId6"/>
          </p:cNvPr>
          <p:cNvPicPr>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6041877" y="4614718"/>
            <a:ext cx="4237282" cy="2006561"/>
          </a:xfrm>
          <a:prstGeom prst="rect">
            <a:avLst/>
          </a:prstGeom>
          <a:noFill/>
          <a:ln>
            <a:noFill/>
          </a:ln>
        </p:spPr>
      </p:pic>
    </p:spTree>
    <p:extLst>
      <p:ext uri="{BB962C8B-B14F-4D97-AF65-F5344CB8AC3E}">
        <p14:creationId xmlns:p14="http://schemas.microsoft.com/office/powerpoint/2010/main" val="5849372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384419" y="922946"/>
            <a:ext cx="9283581" cy="734938"/>
          </a:xfrm>
        </p:spPr>
        <p:txBody>
          <a:bodyPr>
            <a:noAutofit/>
          </a:bodyPr>
          <a:lstStyle/>
          <a:p>
            <a:r>
              <a:rPr lang="sv-SE" sz="4400" dirty="0" smtClean="0"/>
              <a:t>Palliativa registret</a:t>
            </a:r>
            <a:endParaRPr lang="sv-SE" sz="4400" dirty="0"/>
          </a:p>
        </p:txBody>
      </p:sp>
      <p:sp>
        <p:nvSpPr>
          <p:cNvPr id="3" name="Underrubrik 2"/>
          <p:cNvSpPr>
            <a:spLocks noGrp="1"/>
          </p:cNvSpPr>
          <p:nvPr>
            <p:ph type="subTitle" idx="1"/>
          </p:nvPr>
        </p:nvSpPr>
        <p:spPr>
          <a:xfrm>
            <a:off x="974221" y="2717562"/>
            <a:ext cx="10135312" cy="3085031"/>
          </a:xfrm>
        </p:spPr>
        <p:txBody>
          <a:bodyPr/>
          <a:lstStyle/>
          <a:p>
            <a:pPr algn="l"/>
            <a:r>
              <a:rPr lang="sv-SE" sz="3600" dirty="0"/>
              <a:t>Svenska palliativregistret är ett nationellt kvalitetsregister som är till för alla som vårdar människor i livets slut. Idag beskrivs den sista veckan i livet genom att personalen som vårdat en just avliden människa besvarar ett trettiotal frågor. </a:t>
            </a:r>
          </a:p>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096156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ctl00_ContentPlaceHolder1_ctl00" descr="https://data.palliativ.se/app/utdata/ChartAxd.axd?i=dcp_1a2db1430.png&amp;_guid_=4bb8e428-3aec-459c-b604-d8f8abd4f9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8820" y="1011973"/>
            <a:ext cx="8059189"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8820" y="3676269"/>
            <a:ext cx="8059189" cy="2952328"/>
          </a:xfrm>
          <a:prstGeom prst="rect">
            <a:avLst/>
          </a:prstGeom>
        </p:spPr>
      </p:pic>
    </p:spTree>
    <p:extLst>
      <p:ext uri="{BB962C8B-B14F-4D97-AF65-F5344CB8AC3E}">
        <p14:creationId xmlns:p14="http://schemas.microsoft.com/office/powerpoint/2010/main" val="1191241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endParaRPr lang="sv-SE" dirty="0" smtClean="0"/>
          </a:p>
          <a:p>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5" name="Bildobjekt 4"/>
          <p:cNvPicPr/>
          <p:nvPr/>
        </p:nvPicPr>
        <p:blipFill>
          <a:blip r:embed="rId3"/>
          <a:stretch>
            <a:fillRect/>
          </a:stretch>
        </p:blipFill>
        <p:spPr>
          <a:xfrm>
            <a:off x="2153540" y="683664"/>
            <a:ext cx="8340696" cy="5836778"/>
          </a:xfrm>
          <a:prstGeom prst="rect">
            <a:avLst/>
          </a:prstGeom>
        </p:spPr>
      </p:pic>
    </p:spTree>
    <p:extLst>
      <p:ext uri="{BB962C8B-B14F-4D97-AF65-F5344CB8AC3E}">
        <p14:creationId xmlns:p14="http://schemas.microsoft.com/office/powerpoint/2010/main" val="34862112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240280" y="820396"/>
            <a:ext cx="8427720" cy="1061744"/>
          </a:xfrm>
        </p:spPr>
        <p:txBody>
          <a:bodyPr>
            <a:normAutofit fontScale="90000"/>
          </a:bodyPr>
          <a:lstStyle/>
          <a:p>
            <a:pPr algn="l"/>
            <a:r>
              <a:rPr lang="sv-SE" dirty="0"/>
              <a:t/>
            </a:r>
            <a:br>
              <a:rPr lang="sv-SE" dirty="0"/>
            </a:br>
            <a:r>
              <a:rPr lang="sv-SE" sz="4400" dirty="0" smtClean="0"/>
              <a:t>Beteendemässiga </a:t>
            </a:r>
            <a:r>
              <a:rPr lang="sv-SE" sz="4400" dirty="0"/>
              <a:t>och Psykiska Symtom vid Demens, </a:t>
            </a:r>
            <a:r>
              <a:rPr lang="sv-SE" sz="4400" b="1" dirty="0"/>
              <a:t>BPSD</a:t>
            </a:r>
          </a:p>
        </p:txBody>
      </p:sp>
      <p:sp>
        <p:nvSpPr>
          <p:cNvPr id="3" name="Underrubrik 2"/>
          <p:cNvSpPr>
            <a:spLocks noGrp="1"/>
          </p:cNvSpPr>
          <p:nvPr>
            <p:ph type="subTitle" idx="1"/>
          </p:nvPr>
        </p:nvSpPr>
        <p:spPr>
          <a:xfrm>
            <a:off x="952500" y="2057400"/>
            <a:ext cx="10279380" cy="4945380"/>
          </a:xfrm>
        </p:spPr>
        <p:txBody>
          <a:bodyPr>
            <a:normAutofit fontScale="92500"/>
          </a:bodyPr>
          <a:lstStyle/>
          <a:p>
            <a:pPr marL="342900" indent="-342900" algn="l">
              <a:buFont typeface="Arial" panose="020B0604020202020204" pitchFamily="34" charset="0"/>
              <a:buChar char="•"/>
            </a:pPr>
            <a:r>
              <a:rPr lang="sv-SE" sz="3900" dirty="0"/>
              <a:t>Att arbeta med BPSD-registret &amp; en bra struktur i omvårdnadsarbetet kan bidra till:</a:t>
            </a:r>
          </a:p>
          <a:p>
            <a:pPr marL="342900" lvl="0" indent="-342900" algn="l">
              <a:buFont typeface="Arial" panose="020B0604020202020204" pitchFamily="34" charset="0"/>
              <a:buChar char="•"/>
            </a:pPr>
            <a:r>
              <a:rPr lang="sv-SE" sz="3900" dirty="0"/>
              <a:t>Ökad livskvalité för personen med demenssjukdom</a:t>
            </a:r>
          </a:p>
          <a:p>
            <a:pPr marL="342900" lvl="0" indent="-342900" algn="l">
              <a:buFont typeface="Arial" panose="020B0604020202020204" pitchFamily="34" charset="0"/>
              <a:buChar char="•"/>
            </a:pPr>
            <a:r>
              <a:rPr lang="sv-SE" sz="3900" dirty="0"/>
              <a:t>Implementering av de nationella riktlinjerna</a:t>
            </a:r>
          </a:p>
          <a:p>
            <a:pPr marL="342900" lvl="0" indent="-342900" algn="l">
              <a:buFont typeface="Arial" panose="020B0604020202020204" pitchFamily="34" charset="0"/>
              <a:buChar char="•"/>
            </a:pPr>
            <a:r>
              <a:rPr lang="sv-SE" sz="3900" dirty="0"/>
              <a:t>Personcentrerad omvårdnad &amp; ett gemensamt språk för personalen</a:t>
            </a:r>
          </a:p>
          <a:p>
            <a:pPr marL="342900" lvl="0" indent="-342900" algn="l">
              <a:buFont typeface="Arial" panose="020B0604020202020204" pitchFamily="34" charset="0"/>
              <a:buChar char="•"/>
            </a:pPr>
            <a:r>
              <a:rPr lang="sv-SE" sz="3900" dirty="0"/>
              <a:t>Teamarbete &amp; tydliga mål</a:t>
            </a:r>
          </a:p>
          <a:p>
            <a:pPr marL="342900" lvl="0" indent="-342900" algn="l">
              <a:buFont typeface="Arial" panose="020B0604020202020204" pitchFamily="34" charset="0"/>
              <a:buChar char="•"/>
            </a:pPr>
            <a:r>
              <a:rPr lang="sv-SE" sz="3900" dirty="0"/>
              <a:t>Kvalitetssäkring genom ständiga uppföljningar</a:t>
            </a:r>
          </a:p>
          <a:p>
            <a:pPr algn="l"/>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285013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666288" y="837489"/>
            <a:ext cx="8001712" cy="640933"/>
          </a:xfrm>
        </p:spPr>
        <p:txBody>
          <a:bodyPr>
            <a:noAutofit/>
          </a:bodyPr>
          <a:lstStyle/>
          <a:p>
            <a:pPr algn="l"/>
            <a:r>
              <a:rPr lang="sv-SE" sz="4400" b="1" dirty="0"/>
              <a:t>Nutrition och nattfasta</a:t>
            </a:r>
            <a:endParaRPr lang="sv-SE" sz="44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Platshållare för innehåll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6249" y="1982623"/>
            <a:ext cx="8272329" cy="4537818"/>
          </a:xfrm>
          <a:prstGeom prst="rect">
            <a:avLst/>
          </a:prstGeom>
        </p:spPr>
      </p:pic>
    </p:spTree>
    <p:extLst>
      <p:ext uri="{BB962C8B-B14F-4D97-AF65-F5344CB8AC3E}">
        <p14:creationId xmlns:p14="http://schemas.microsoft.com/office/powerpoint/2010/main" val="1797308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Diagram 8"/>
          <p:cNvGrpSpPr>
            <a:grpSpLocks/>
          </p:cNvGrpSpPr>
          <p:nvPr/>
        </p:nvGrpSpPr>
        <p:grpSpPr bwMode="auto">
          <a:xfrm>
            <a:off x="1775520" y="620688"/>
            <a:ext cx="8136904" cy="6237312"/>
            <a:chOff x="1586" y="707"/>
            <a:chExt cx="2545" cy="2851"/>
          </a:xfrm>
        </p:grpSpPr>
        <p:sp>
          <p:nvSpPr>
            <p:cNvPr id="3" name="_s2052"/>
            <p:cNvSpPr>
              <a:spLocks noChangeShapeType="1"/>
            </p:cNvSpPr>
            <p:nvPr/>
          </p:nvSpPr>
          <p:spPr bwMode="auto">
            <a:xfrm flipH="1" flipV="1">
              <a:off x="2467" y="1257"/>
              <a:ext cx="329" cy="732"/>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4" name="_s2053"/>
            <p:cNvSpPr>
              <a:spLocks noChangeArrowheads="1"/>
            </p:cNvSpPr>
            <p:nvPr/>
          </p:nvSpPr>
          <p:spPr bwMode="auto">
            <a:xfrm>
              <a:off x="2250" y="956"/>
              <a:ext cx="315" cy="315"/>
            </a:xfrm>
            <a:prstGeom prst="ellipse">
              <a:avLst/>
            </a:prstGeom>
            <a:solidFill>
              <a:srgbClr val="CCFFFF"/>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Sår</a:t>
              </a:r>
            </a:p>
          </p:txBody>
        </p:sp>
        <p:sp>
          <p:nvSpPr>
            <p:cNvPr id="5" name="_s2054"/>
            <p:cNvSpPr>
              <a:spLocks noChangeShapeType="1"/>
            </p:cNvSpPr>
            <p:nvPr/>
          </p:nvSpPr>
          <p:spPr bwMode="auto">
            <a:xfrm flipH="1" flipV="1">
              <a:off x="2146" y="1492"/>
              <a:ext cx="598" cy="535"/>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6" name="_s2055"/>
            <p:cNvSpPr>
              <a:spLocks noChangeArrowheads="1"/>
            </p:cNvSpPr>
            <p:nvPr/>
          </p:nvSpPr>
          <p:spPr bwMode="auto">
            <a:xfrm>
              <a:off x="1875" y="1228"/>
              <a:ext cx="315" cy="315"/>
            </a:xfrm>
            <a:prstGeom prst="ellipse">
              <a:avLst/>
            </a:prstGeom>
            <a:solidFill>
              <a:srgbClr val="008080"/>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Närings-</a:t>
              </a:r>
            </a:p>
            <a:p>
              <a:pPr algn="ctr" fontAlgn="base">
                <a:spcBef>
                  <a:spcPct val="0"/>
                </a:spcBef>
                <a:spcAft>
                  <a:spcPct val="0"/>
                </a:spcAft>
              </a:pPr>
              <a:r>
                <a:rPr lang="sv-SE" sz="2000">
                  <a:latin typeface="Arial" panose="020B0604020202020204" pitchFamily="34" charset="0"/>
                </a:rPr>
                <a:t>dryck</a:t>
              </a:r>
            </a:p>
          </p:txBody>
        </p:sp>
        <p:sp>
          <p:nvSpPr>
            <p:cNvPr id="7" name="_s2056"/>
            <p:cNvSpPr>
              <a:spLocks noChangeShapeType="1"/>
            </p:cNvSpPr>
            <p:nvPr/>
          </p:nvSpPr>
          <p:spPr bwMode="auto">
            <a:xfrm flipH="1" flipV="1">
              <a:off x="1948" y="1838"/>
              <a:ext cx="764" cy="245"/>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8" name="_s2057"/>
            <p:cNvSpPr>
              <a:spLocks noChangeArrowheads="1"/>
            </p:cNvSpPr>
            <p:nvPr/>
          </p:nvSpPr>
          <p:spPr bwMode="auto">
            <a:xfrm>
              <a:off x="1643" y="1629"/>
              <a:ext cx="315" cy="315"/>
            </a:xfrm>
            <a:prstGeom prst="ellipse">
              <a:avLst/>
            </a:prstGeom>
            <a:solidFill>
              <a:srgbClr val="003366"/>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solidFill>
                    <a:schemeClr val="bg1"/>
                  </a:solidFill>
                  <a:latin typeface="Arial" panose="020B0604020202020204" pitchFamily="34" charset="0"/>
                </a:rPr>
                <a:t>Diarré</a:t>
              </a:r>
            </a:p>
          </p:txBody>
        </p:sp>
        <p:sp>
          <p:nvSpPr>
            <p:cNvPr id="9" name="_s2058"/>
            <p:cNvSpPr>
              <a:spLocks noChangeShapeType="1"/>
            </p:cNvSpPr>
            <p:nvPr/>
          </p:nvSpPr>
          <p:spPr bwMode="auto">
            <a:xfrm flipH="1">
              <a:off x="1908" y="2147"/>
              <a:ext cx="797" cy="87"/>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10" name="_s2059"/>
            <p:cNvSpPr>
              <a:spLocks noChangeArrowheads="1"/>
            </p:cNvSpPr>
            <p:nvPr/>
          </p:nvSpPr>
          <p:spPr bwMode="auto">
            <a:xfrm>
              <a:off x="1595" y="2090"/>
              <a:ext cx="315" cy="315"/>
            </a:xfrm>
            <a:prstGeom prst="ellipse">
              <a:avLst/>
            </a:prstGeom>
            <a:solidFill>
              <a:srgbClr val="CCFFFF"/>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Sondnäring</a:t>
              </a:r>
            </a:p>
          </p:txBody>
        </p:sp>
        <p:sp>
          <p:nvSpPr>
            <p:cNvPr id="11" name="_s2060"/>
            <p:cNvSpPr>
              <a:spLocks noChangeShapeType="1"/>
            </p:cNvSpPr>
            <p:nvPr/>
          </p:nvSpPr>
          <p:spPr bwMode="auto">
            <a:xfrm flipH="1">
              <a:off x="2032" y="2209"/>
              <a:ext cx="693" cy="403"/>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12" name="_s2061"/>
            <p:cNvSpPr>
              <a:spLocks noChangeArrowheads="1"/>
            </p:cNvSpPr>
            <p:nvPr/>
          </p:nvSpPr>
          <p:spPr bwMode="auto">
            <a:xfrm>
              <a:off x="1738" y="2531"/>
              <a:ext cx="315" cy="315"/>
            </a:xfrm>
            <a:prstGeom prst="ellipse">
              <a:avLst/>
            </a:prstGeom>
            <a:solidFill>
              <a:srgbClr val="CCFFCC"/>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dirty="0">
                  <a:latin typeface="Arial" panose="020B0604020202020204" pitchFamily="34" charset="0"/>
                </a:rPr>
                <a:t>Undernäring</a:t>
              </a:r>
            </a:p>
          </p:txBody>
        </p:sp>
        <p:sp>
          <p:nvSpPr>
            <p:cNvPr id="13" name="_s2062"/>
            <p:cNvSpPr>
              <a:spLocks noChangeShapeType="1"/>
            </p:cNvSpPr>
            <p:nvPr/>
          </p:nvSpPr>
          <p:spPr bwMode="auto">
            <a:xfrm flipH="1">
              <a:off x="2299" y="2257"/>
              <a:ext cx="470" cy="650"/>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14" name="_s2063"/>
            <p:cNvSpPr>
              <a:spLocks noChangeArrowheads="1"/>
            </p:cNvSpPr>
            <p:nvPr/>
          </p:nvSpPr>
          <p:spPr bwMode="auto">
            <a:xfrm>
              <a:off x="2048" y="2875"/>
              <a:ext cx="315" cy="315"/>
            </a:xfrm>
            <a:prstGeom prst="ellipse">
              <a:avLst/>
            </a:prstGeom>
            <a:solidFill>
              <a:schemeClr val="folHlink"/>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Diabetes</a:t>
              </a:r>
            </a:p>
          </p:txBody>
        </p:sp>
        <p:sp>
          <p:nvSpPr>
            <p:cNvPr id="15" name="_s2064"/>
            <p:cNvSpPr>
              <a:spLocks noChangeShapeType="1"/>
            </p:cNvSpPr>
            <p:nvPr/>
          </p:nvSpPr>
          <p:spPr bwMode="auto">
            <a:xfrm flipH="1">
              <a:off x="2663" y="2283"/>
              <a:ext cx="165" cy="785"/>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16" name="_s2065"/>
            <p:cNvSpPr>
              <a:spLocks noChangeArrowheads="1"/>
            </p:cNvSpPr>
            <p:nvPr/>
          </p:nvSpPr>
          <p:spPr bwMode="auto">
            <a:xfrm>
              <a:off x="2471" y="3064"/>
              <a:ext cx="315" cy="315"/>
            </a:xfrm>
            <a:prstGeom prst="ellipse">
              <a:avLst/>
            </a:prstGeom>
            <a:solidFill>
              <a:srgbClr val="33CCCC"/>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Förstoppning</a:t>
              </a:r>
            </a:p>
          </p:txBody>
        </p:sp>
        <p:sp>
          <p:nvSpPr>
            <p:cNvPr id="17" name="_s2066"/>
            <p:cNvSpPr>
              <a:spLocks noChangeShapeType="1"/>
            </p:cNvSpPr>
            <p:nvPr/>
          </p:nvSpPr>
          <p:spPr bwMode="auto">
            <a:xfrm>
              <a:off x="2893" y="2283"/>
              <a:ext cx="168" cy="784"/>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18" name="_s2067"/>
            <p:cNvSpPr>
              <a:spLocks noChangeArrowheads="1"/>
            </p:cNvSpPr>
            <p:nvPr/>
          </p:nvSpPr>
          <p:spPr bwMode="auto">
            <a:xfrm>
              <a:off x="2935" y="3064"/>
              <a:ext cx="315" cy="315"/>
            </a:xfrm>
            <a:prstGeom prst="ellipse">
              <a:avLst/>
            </a:prstGeom>
            <a:solidFill>
              <a:schemeClr val="accent1"/>
            </a:solidFill>
            <a:ln w="9525">
              <a:solidFill>
                <a:srgbClr val="C0C0C0"/>
              </a:solidFill>
              <a:round/>
              <a:headEnd/>
              <a:tailEnd/>
            </a:ln>
          </p:spPr>
          <p:txBody>
            <a:bodyPr vert="horz" wrap="none" lIns="0" tIns="0" rIns="0" bIns="0" numCol="1" anchor="ctr" anchorCtr="0" compatLnSpc="1">
              <a:prstTxWarp prst="textNoShape">
                <a:avLst/>
              </a:prstTxWarp>
            </a:bodyP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sv-SE" sz="2000"/>
                <a:t>Funktions-</a:t>
              </a:r>
            </a:p>
            <a:p>
              <a:pPr algn="ctr" eaLnBrk="1" fontAlgn="base" hangingPunct="1">
                <a:spcBef>
                  <a:spcPct val="20000"/>
                </a:spcBef>
                <a:spcAft>
                  <a:spcPct val="0"/>
                </a:spcAft>
              </a:pPr>
              <a:r>
                <a:rPr lang="sv-SE" sz="2000"/>
                <a:t>hinder</a:t>
              </a:r>
            </a:p>
          </p:txBody>
        </p:sp>
        <p:sp>
          <p:nvSpPr>
            <p:cNvPr id="19" name="_s2068"/>
            <p:cNvSpPr>
              <a:spLocks noChangeShapeType="1"/>
            </p:cNvSpPr>
            <p:nvPr/>
          </p:nvSpPr>
          <p:spPr bwMode="auto">
            <a:xfrm>
              <a:off x="2952" y="2256"/>
              <a:ext cx="472" cy="648"/>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20" name="_s2069"/>
            <p:cNvSpPr>
              <a:spLocks noChangeArrowheads="1"/>
            </p:cNvSpPr>
            <p:nvPr/>
          </p:nvSpPr>
          <p:spPr bwMode="auto">
            <a:xfrm>
              <a:off x="3358" y="2875"/>
              <a:ext cx="315" cy="315"/>
            </a:xfrm>
            <a:prstGeom prst="ellipse">
              <a:avLst/>
            </a:prstGeom>
            <a:solidFill>
              <a:schemeClr val="accent1"/>
            </a:solidFill>
            <a:ln w="9525">
              <a:solidFill>
                <a:srgbClr val="C0C0C0"/>
              </a:solidFill>
              <a:round/>
              <a:headEnd/>
              <a:tailEnd/>
            </a:ln>
          </p:spPr>
          <p:txBody>
            <a:bodyPr vert="horz" wrap="none" lIns="0" tIns="0" rIns="0" bIns="0" numCol="1" anchor="ctr" anchorCtr="0" compatLnSpc="1">
              <a:prstTxWarp prst="textNoShape">
                <a:avLst/>
              </a:prstTxWarp>
            </a:bodyP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sv-SE" sz="2000" dirty="0"/>
                <a:t>Munhälsa</a:t>
              </a:r>
            </a:p>
          </p:txBody>
        </p:sp>
        <p:sp>
          <p:nvSpPr>
            <p:cNvPr id="21" name="_s2070"/>
            <p:cNvSpPr>
              <a:spLocks noChangeShapeType="1"/>
            </p:cNvSpPr>
            <p:nvPr/>
          </p:nvSpPr>
          <p:spPr bwMode="auto">
            <a:xfrm>
              <a:off x="2995" y="2208"/>
              <a:ext cx="695" cy="400"/>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22" name="_s2071"/>
            <p:cNvSpPr>
              <a:spLocks noChangeArrowheads="1"/>
            </p:cNvSpPr>
            <p:nvPr/>
          </p:nvSpPr>
          <p:spPr bwMode="auto">
            <a:xfrm>
              <a:off x="3668" y="2531"/>
              <a:ext cx="315" cy="315"/>
            </a:xfrm>
            <a:prstGeom prst="ellipse">
              <a:avLst/>
            </a:prstGeom>
            <a:solidFill>
              <a:schemeClr val="accent1"/>
            </a:solidFill>
            <a:ln w="9525">
              <a:solidFill>
                <a:srgbClr val="C0C0C0"/>
              </a:solidFill>
              <a:round/>
              <a:headEnd/>
              <a:tailEnd/>
            </a:ln>
          </p:spPr>
          <p:txBody>
            <a:bodyPr vert="horz" wrap="none" lIns="0" tIns="0" rIns="0" bIns="0" numCol="1" anchor="ctr" anchorCtr="0" compatLnSpc="1">
              <a:prstTxWarp prst="textNoShape">
                <a:avLst/>
              </a:prstTxWarp>
            </a:bodyP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sv-SE" sz="2000"/>
                <a:t>Palliativ </a:t>
              </a:r>
            </a:p>
            <a:p>
              <a:pPr algn="ctr" eaLnBrk="1" fontAlgn="base" hangingPunct="1">
                <a:spcBef>
                  <a:spcPct val="20000"/>
                </a:spcBef>
                <a:spcAft>
                  <a:spcPct val="0"/>
                </a:spcAft>
              </a:pPr>
              <a:r>
                <a:rPr lang="sv-SE" sz="2000"/>
                <a:t>vård</a:t>
              </a:r>
            </a:p>
          </p:txBody>
        </p:sp>
        <p:sp>
          <p:nvSpPr>
            <p:cNvPr id="23" name="_s2072"/>
            <p:cNvSpPr>
              <a:spLocks noChangeShapeType="1"/>
            </p:cNvSpPr>
            <p:nvPr/>
          </p:nvSpPr>
          <p:spPr bwMode="auto">
            <a:xfrm>
              <a:off x="3015" y="2146"/>
              <a:ext cx="797" cy="83"/>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24" name="_s2073"/>
            <p:cNvSpPr>
              <a:spLocks noChangeArrowheads="1"/>
            </p:cNvSpPr>
            <p:nvPr/>
          </p:nvSpPr>
          <p:spPr bwMode="auto">
            <a:xfrm>
              <a:off x="3811" y="2090"/>
              <a:ext cx="315" cy="315"/>
            </a:xfrm>
            <a:prstGeom prst="ellipse">
              <a:avLst/>
            </a:prstGeom>
            <a:solidFill>
              <a:srgbClr val="99CCFF"/>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Äldre</a:t>
              </a:r>
            </a:p>
          </p:txBody>
        </p:sp>
        <p:sp>
          <p:nvSpPr>
            <p:cNvPr id="25" name="_s2074"/>
            <p:cNvSpPr>
              <a:spLocks noChangeShapeType="1"/>
            </p:cNvSpPr>
            <p:nvPr/>
          </p:nvSpPr>
          <p:spPr bwMode="auto">
            <a:xfrm flipV="1">
              <a:off x="3008" y="1833"/>
              <a:ext cx="762" cy="249"/>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26" name="_s2075"/>
            <p:cNvSpPr>
              <a:spLocks noChangeArrowheads="1"/>
            </p:cNvSpPr>
            <p:nvPr/>
          </p:nvSpPr>
          <p:spPr bwMode="auto">
            <a:xfrm>
              <a:off x="3762" y="1629"/>
              <a:ext cx="315" cy="315"/>
            </a:xfrm>
            <a:prstGeom prst="ellipse">
              <a:avLst/>
            </a:prstGeom>
            <a:solidFill>
              <a:srgbClr val="3399FF"/>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Allergi</a:t>
              </a:r>
            </a:p>
          </p:txBody>
        </p:sp>
        <p:sp>
          <p:nvSpPr>
            <p:cNvPr id="27" name="_s2076"/>
            <p:cNvSpPr>
              <a:spLocks noChangeShapeType="1"/>
            </p:cNvSpPr>
            <p:nvPr/>
          </p:nvSpPr>
          <p:spPr bwMode="auto">
            <a:xfrm flipV="1">
              <a:off x="2975" y="1489"/>
              <a:ext cx="595" cy="537"/>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28" name="_s2077"/>
            <p:cNvSpPr>
              <a:spLocks noChangeArrowheads="1"/>
            </p:cNvSpPr>
            <p:nvPr/>
          </p:nvSpPr>
          <p:spPr bwMode="auto">
            <a:xfrm>
              <a:off x="3530" y="1228"/>
              <a:ext cx="315" cy="315"/>
            </a:xfrm>
            <a:prstGeom prst="ellipse">
              <a:avLst/>
            </a:prstGeom>
            <a:solidFill>
              <a:srgbClr val="66CCFF"/>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Demens</a:t>
              </a:r>
            </a:p>
          </p:txBody>
        </p:sp>
        <p:sp>
          <p:nvSpPr>
            <p:cNvPr id="29" name="_s2078"/>
            <p:cNvSpPr>
              <a:spLocks noChangeShapeType="1"/>
            </p:cNvSpPr>
            <p:nvPr/>
          </p:nvSpPr>
          <p:spPr bwMode="auto">
            <a:xfrm flipV="1">
              <a:off x="2922" y="1256"/>
              <a:ext cx="326" cy="732"/>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30" name="_s2079"/>
            <p:cNvSpPr>
              <a:spLocks noChangeArrowheads="1"/>
            </p:cNvSpPr>
            <p:nvPr/>
          </p:nvSpPr>
          <p:spPr bwMode="auto">
            <a:xfrm>
              <a:off x="3155" y="956"/>
              <a:ext cx="315" cy="315"/>
            </a:xfrm>
            <a:prstGeom prst="ellipse">
              <a:avLst/>
            </a:prstGeom>
            <a:solidFill>
              <a:srgbClr val="CCFFFF"/>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Laktos</a:t>
              </a:r>
            </a:p>
          </p:txBody>
        </p:sp>
        <p:sp>
          <p:nvSpPr>
            <p:cNvPr id="31" name="_s2080"/>
            <p:cNvSpPr>
              <a:spLocks noChangeShapeType="1"/>
            </p:cNvSpPr>
            <p:nvPr/>
          </p:nvSpPr>
          <p:spPr bwMode="auto">
            <a:xfrm flipV="1">
              <a:off x="2859" y="1174"/>
              <a:ext cx="0" cy="801"/>
            </a:xfrm>
            <a:prstGeom prst="line">
              <a:avLst/>
            </a:prstGeom>
            <a:noFill/>
            <a:ln w="28575">
              <a:solidFill>
                <a:srgbClr val="C0C0C0"/>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sv-SE"/>
            </a:p>
          </p:txBody>
        </p:sp>
        <p:sp>
          <p:nvSpPr>
            <p:cNvPr id="1024" name="_s2081"/>
            <p:cNvSpPr>
              <a:spLocks noChangeArrowheads="1"/>
            </p:cNvSpPr>
            <p:nvPr/>
          </p:nvSpPr>
          <p:spPr bwMode="auto">
            <a:xfrm>
              <a:off x="2702" y="860"/>
              <a:ext cx="315" cy="315"/>
            </a:xfrm>
            <a:prstGeom prst="ellipse">
              <a:avLst/>
            </a:prstGeom>
            <a:solidFill>
              <a:srgbClr val="006666"/>
            </a:solidFill>
            <a:ln w="9525">
              <a:solidFill>
                <a:srgbClr val="C0C0C0"/>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2000">
                  <a:latin typeface="Arial" panose="020B0604020202020204" pitchFamily="34" charset="0"/>
                </a:rPr>
                <a:t>Gluten</a:t>
              </a:r>
            </a:p>
          </p:txBody>
        </p:sp>
        <p:sp>
          <p:nvSpPr>
            <p:cNvPr id="1025" name="_s2082"/>
            <p:cNvSpPr>
              <a:spLocks noChangeArrowheads="1"/>
            </p:cNvSpPr>
            <p:nvPr/>
          </p:nvSpPr>
          <p:spPr bwMode="auto">
            <a:xfrm>
              <a:off x="2702" y="1975"/>
              <a:ext cx="315" cy="315"/>
            </a:xfrm>
            <a:prstGeom prst="ellipse">
              <a:avLst/>
            </a:prstGeom>
            <a:solidFill>
              <a:srgbClr val="DEF1F2"/>
            </a:solidFill>
            <a:ln w="9525">
              <a:solidFill>
                <a:schemeClr val="bg2"/>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sv-SE" sz="3800" b="1" dirty="0">
                  <a:latin typeface="Arial" panose="020B0604020202020204" pitchFamily="34" charset="0"/>
                </a:rPr>
                <a:t>Nutrition</a:t>
              </a:r>
            </a:p>
          </p:txBody>
        </p:sp>
      </p:grpSp>
      <p:pic>
        <p:nvPicPr>
          <p:cNvPr id="34" name="Bildobjekt 33" descr="Sölvesborgs kommun"/>
          <p:cNvPicPr/>
          <p:nvPr/>
        </p:nvPicPr>
        <p:blipFill>
          <a:blip r:embed="rId3"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840523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32105" y="609600"/>
            <a:ext cx="7554481" cy="1235224"/>
          </a:xfrm>
        </p:spPr>
        <p:txBody>
          <a:bodyPr>
            <a:normAutofit fontScale="90000"/>
          </a:bodyPr>
          <a:lstStyle/>
          <a:p>
            <a:r>
              <a:rPr lang="sv-SE" b="1" i="1" dirty="0" smtClean="0"/>
              <a:t/>
            </a:r>
            <a:br>
              <a:rPr lang="sv-SE" b="1" i="1" dirty="0" smtClean="0"/>
            </a:br>
            <a:r>
              <a:rPr lang="sv-SE" dirty="0" smtClean="0"/>
              <a:t>Vinster </a:t>
            </a:r>
            <a:r>
              <a:rPr lang="sv-SE" dirty="0"/>
              <a:t>med att förkorta nattfastan </a:t>
            </a:r>
            <a:br>
              <a:rPr lang="sv-SE" dirty="0"/>
            </a:br>
            <a:endParaRPr lang="sv-SE" dirty="0"/>
          </a:p>
        </p:txBody>
      </p:sp>
      <p:sp>
        <p:nvSpPr>
          <p:cNvPr id="3" name="Platshållare för innehåll 2"/>
          <p:cNvSpPr>
            <a:spLocks noGrp="1"/>
          </p:cNvSpPr>
          <p:nvPr>
            <p:ph idx="1"/>
          </p:nvPr>
        </p:nvSpPr>
        <p:spPr>
          <a:xfrm>
            <a:off x="1914258" y="1981200"/>
            <a:ext cx="8067942" cy="4760168"/>
          </a:xfrm>
        </p:spPr>
        <p:txBody>
          <a:bodyPr>
            <a:normAutofit lnSpcReduction="10000"/>
          </a:bodyPr>
          <a:lstStyle/>
          <a:p>
            <a:r>
              <a:rPr lang="sv-SE" sz="3600" dirty="0"/>
              <a:t>Minskad risk för undernäring </a:t>
            </a:r>
          </a:p>
          <a:p>
            <a:r>
              <a:rPr lang="sv-SE" sz="3600" dirty="0"/>
              <a:t>Bevara muskelmassa </a:t>
            </a:r>
          </a:p>
          <a:p>
            <a:r>
              <a:rPr lang="sv-SE" sz="3600" dirty="0"/>
              <a:t>Bättre sårläkning </a:t>
            </a:r>
          </a:p>
          <a:p>
            <a:r>
              <a:rPr lang="sv-SE" sz="3600" dirty="0"/>
              <a:t>Förebygga fall/effektiv rehabilitering </a:t>
            </a:r>
          </a:p>
          <a:p>
            <a:r>
              <a:rPr lang="sv-SE" sz="3600" dirty="0"/>
              <a:t>Blodsockerkontroll </a:t>
            </a:r>
            <a:r>
              <a:rPr lang="sv-SE" sz="3600" dirty="0" smtClean="0"/>
              <a:t>(vid diabetes) </a:t>
            </a:r>
            <a:endParaRPr lang="sv-SE" sz="3600" dirty="0"/>
          </a:p>
          <a:p>
            <a:r>
              <a:rPr lang="sv-SE" sz="3600" dirty="0"/>
              <a:t>Sömn </a:t>
            </a:r>
          </a:p>
          <a:p>
            <a:r>
              <a:rPr lang="sv-SE" sz="3600" dirty="0"/>
              <a:t>Aptit </a:t>
            </a:r>
          </a:p>
          <a:p>
            <a:r>
              <a:rPr lang="sv-SE" sz="3600" dirty="0"/>
              <a:t>Förebygga förstoppning </a:t>
            </a:r>
          </a:p>
          <a:p>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16689713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187865" y="1965533"/>
            <a:ext cx="9092726" cy="4264350"/>
          </a:xfrm>
        </p:spPr>
        <p:txBody>
          <a:bodyPr>
            <a:normAutofit fontScale="77500" lnSpcReduction="20000"/>
          </a:bodyPr>
          <a:lstStyle/>
          <a:p>
            <a:pPr marL="0" indent="0">
              <a:buNone/>
            </a:pPr>
            <a:r>
              <a:rPr lang="sv-SE" dirty="0"/>
              <a:t> </a:t>
            </a:r>
            <a:r>
              <a:rPr lang="sv-SE" dirty="0" smtClean="0"/>
              <a:t>  </a:t>
            </a:r>
            <a:r>
              <a:rPr lang="sv-SE" sz="4600" dirty="0"/>
              <a:t>Enligt socialstyrelsens definition</a:t>
            </a:r>
            <a:br>
              <a:rPr lang="sv-SE" sz="4600" dirty="0"/>
            </a:br>
            <a:endParaRPr lang="sv-SE" sz="4600" dirty="0"/>
          </a:p>
          <a:p>
            <a:pPr marL="0" indent="0">
              <a:buNone/>
            </a:pPr>
            <a:r>
              <a:rPr lang="sv-SE" sz="4600" dirty="0" smtClean="0"/>
              <a:t>Nattfasta</a:t>
            </a:r>
            <a:r>
              <a:rPr lang="sv-SE" sz="4600" b="1" dirty="0" smtClean="0"/>
              <a:t> </a:t>
            </a:r>
            <a:r>
              <a:rPr lang="sv-SE" sz="4600" dirty="0"/>
              <a:t>är den tid som går från tidpunkten för kvällens sista mål till påföljande dags första mål</a:t>
            </a:r>
            <a:r>
              <a:rPr lang="sv-SE" sz="4600" dirty="0" smtClean="0"/>
              <a:t>.</a:t>
            </a:r>
          </a:p>
          <a:p>
            <a:pPr marL="0" indent="0">
              <a:buNone/>
            </a:pPr>
            <a:endParaRPr lang="sv-SE" sz="4600" b="1" dirty="0" smtClean="0"/>
          </a:p>
          <a:p>
            <a:pPr marL="0" indent="0">
              <a:buNone/>
            </a:pPr>
            <a:r>
              <a:rPr lang="sv-SE" sz="4600" dirty="0" smtClean="0"/>
              <a:t>Socialstyrelsens rekommendation: </a:t>
            </a:r>
            <a:r>
              <a:rPr lang="sv-SE" sz="4600" dirty="0"/>
              <a:t>Nattfastans längd bör inte överstiga 11 timmar</a:t>
            </a:r>
            <a:r>
              <a:rPr lang="sv-SE" sz="4600" dirty="0" smtClean="0"/>
              <a:t>.</a:t>
            </a:r>
            <a:br>
              <a:rPr lang="sv-SE" sz="4600" dirty="0" smtClean="0"/>
            </a:br>
            <a:endParaRPr lang="sv-SE" sz="4600"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9573535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65107" y="365125"/>
            <a:ext cx="2973936" cy="950927"/>
          </a:xfrm>
        </p:spPr>
        <p:txBody>
          <a:bodyPr/>
          <a:lstStyle/>
          <a:p>
            <a:r>
              <a:rPr lang="sv-SE" dirty="0" smtClean="0"/>
              <a:t>Nattfasta</a:t>
            </a:r>
            <a:endParaRPr lang="sv-SE" dirty="0"/>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605241225"/>
              </p:ext>
            </p:extLst>
          </p:nvPr>
        </p:nvGraphicFramePr>
        <p:xfrm>
          <a:off x="418744" y="1316052"/>
          <a:ext cx="10935056" cy="5195843"/>
        </p:xfrm>
        <a:graphic>
          <a:graphicData uri="http://schemas.openxmlformats.org/drawingml/2006/chart">
            <c:chart xmlns:c="http://schemas.openxmlformats.org/drawingml/2006/chart" xmlns:r="http://schemas.openxmlformats.org/officeDocument/2006/relationships" r:id="rId2"/>
          </a:graphicData>
        </a:graphic>
      </p:graphicFrame>
      <p:pic>
        <p:nvPicPr>
          <p:cNvPr id="5" name="Bildobjekt 4" descr="Sölvesborgs kommun"/>
          <p:cNvPicPr/>
          <p:nvPr/>
        </p:nvPicPr>
        <p:blipFill>
          <a:blip r:embed="rId3"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8758979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384276" y="495300"/>
            <a:ext cx="7135739" cy="983121"/>
          </a:xfrm>
        </p:spPr>
        <p:txBody>
          <a:bodyPr>
            <a:normAutofit fontScale="90000"/>
          </a:bodyPr>
          <a:lstStyle/>
          <a:p>
            <a:pPr algn="l"/>
            <a:r>
              <a:rPr lang="sv-SE" dirty="0" smtClean="0"/>
              <a:t>			Bedömning/</a:t>
            </a:r>
            <a:r>
              <a:rPr lang="sv-SE" sz="4800" dirty="0" smtClean="0"/>
              <a:t>Åtgärder</a:t>
            </a:r>
            <a:endParaRPr lang="sv-SE" sz="4800" dirty="0"/>
          </a:p>
        </p:txBody>
      </p:sp>
      <p:sp>
        <p:nvSpPr>
          <p:cNvPr id="3" name="Underrubrik 2"/>
          <p:cNvSpPr>
            <a:spLocks noGrp="1"/>
          </p:cNvSpPr>
          <p:nvPr>
            <p:ph type="subTitle" idx="1"/>
          </p:nvPr>
        </p:nvSpPr>
        <p:spPr>
          <a:xfrm>
            <a:off x="1524000" y="1905712"/>
            <a:ext cx="9144000" cy="4836920"/>
          </a:xfrm>
        </p:spPr>
        <p:txBody>
          <a:bodyPr>
            <a:normAutofit fontScale="92500" lnSpcReduction="20000"/>
          </a:bodyPr>
          <a:lstStyle/>
          <a:p>
            <a:pPr marL="571500" indent="-571500" algn="l">
              <a:buFont typeface="Arial" panose="020B0604020202020204" pitchFamily="34" charset="0"/>
              <a:buChar char="•"/>
            </a:pPr>
            <a:endParaRPr lang="sv-SE" sz="3600" dirty="0" smtClean="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sv-SE" sz="3600" dirty="0">
                <a:latin typeface="Times New Roman" panose="02020603050405020304" pitchFamily="18" charset="0"/>
                <a:cs typeface="Times New Roman" panose="02020603050405020304" pitchFamily="18" charset="0"/>
              </a:rPr>
              <a:t>Bedömning av risk för undernäring</a:t>
            </a:r>
          </a:p>
          <a:p>
            <a:pPr marL="571500" indent="-571500" algn="l">
              <a:buFont typeface="Arial" panose="020B0604020202020204" pitchFamily="34" charset="0"/>
              <a:buChar char="•"/>
            </a:pPr>
            <a:r>
              <a:rPr lang="sv-SE" sz="3600" dirty="0">
                <a:latin typeface="Times New Roman" panose="02020603050405020304" pitchFamily="18" charset="0"/>
                <a:cs typeface="Times New Roman" panose="02020603050405020304" pitchFamily="18" charset="0"/>
              </a:rPr>
              <a:t>Ofrivillig viktförlust, ätsvårigheter</a:t>
            </a:r>
          </a:p>
          <a:p>
            <a:pPr marL="571500" indent="-571500" algn="l">
              <a:buFont typeface="Arial" panose="020B0604020202020204" pitchFamily="34" charset="0"/>
              <a:buChar char="•"/>
            </a:pPr>
            <a:r>
              <a:rPr lang="sv-SE" sz="3600" dirty="0">
                <a:latin typeface="Times New Roman" panose="02020603050405020304" pitchFamily="18" charset="0"/>
                <a:cs typeface="Times New Roman" panose="02020603050405020304" pitchFamily="18" charset="0"/>
              </a:rPr>
              <a:t>Undervikt: BMI under 22 vid över 70 år (23 %)</a:t>
            </a:r>
          </a:p>
          <a:p>
            <a:pPr algn="l"/>
            <a:endParaRPr lang="sv-SE" sz="3600" dirty="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sv-SE" sz="3600" dirty="0" smtClean="0">
                <a:latin typeface="Times New Roman" panose="02020603050405020304" pitchFamily="18" charset="0"/>
                <a:cs typeface="Times New Roman" panose="02020603050405020304" pitchFamily="18" charset="0"/>
              </a:rPr>
              <a:t>Utbildning samverkan med Bromölla och kostenheten samt privata utställare</a:t>
            </a:r>
          </a:p>
          <a:p>
            <a:pPr marL="571500" indent="-571500" algn="l">
              <a:buFont typeface="Arial" panose="020B0604020202020204" pitchFamily="34" charset="0"/>
              <a:buChar char="•"/>
            </a:pPr>
            <a:r>
              <a:rPr lang="sv-SE" sz="3600" dirty="0" err="1" smtClean="0">
                <a:latin typeface="Times New Roman" panose="02020603050405020304" pitchFamily="18" charset="0"/>
                <a:cs typeface="Times New Roman" panose="02020603050405020304" pitchFamily="18" charset="0"/>
              </a:rPr>
              <a:t>Teamträffar</a:t>
            </a:r>
            <a:r>
              <a:rPr lang="sv-SE" sz="3600" dirty="0" smtClean="0">
                <a:latin typeface="Times New Roman" panose="02020603050405020304" pitchFamily="18" charset="0"/>
                <a:cs typeface="Times New Roman" panose="02020603050405020304" pitchFamily="18" charset="0"/>
              </a:rPr>
              <a:t> </a:t>
            </a:r>
            <a:r>
              <a:rPr lang="sv-SE" sz="3600" dirty="0">
                <a:latin typeface="Times New Roman" panose="02020603050405020304" pitchFamily="18" charset="0"/>
                <a:cs typeface="Times New Roman" panose="02020603050405020304" pitchFamily="18" charset="0"/>
              </a:rPr>
              <a:t>och dokumentation</a:t>
            </a:r>
          </a:p>
          <a:p>
            <a:pPr marL="571500" indent="-571500" algn="l">
              <a:buFont typeface="Arial" panose="020B0604020202020204" pitchFamily="34" charset="0"/>
              <a:buChar char="•"/>
            </a:pPr>
            <a:r>
              <a:rPr lang="sv-SE" sz="3600" dirty="0">
                <a:latin typeface="Times New Roman" panose="02020603050405020304" pitchFamily="18" charset="0"/>
                <a:cs typeface="Times New Roman" panose="02020603050405020304" pitchFamily="18" charset="0"/>
              </a:rPr>
              <a:t>Kost-och nutritionspolicy </a:t>
            </a:r>
            <a:endParaRPr lang="sv-SE" sz="3600" dirty="0" smtClean="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sv-SE" sz="3600" dirty="0" smtClean="0">
                <a:latin typeface="Times New Roman" panose="02020603050405020304" pitchFamily="18" charset="0"/>
                <a:cs typeface="Times New Roman" panose="02020603050405020304" pitchFamily="18" charset="0"/>
              </a:rPr>
              <a:t>Mätning </a:t>
            </a:r>
            <a:r>
              <a:rPr lang="sv-SE" sz="3600" dirty="0">
                <a:latin typeface="Times New Roman" panose="02020603050405020304" pitchFamily="18" charset="0"/>
                <a:cs typeface="Times New Roman" panose="02020603050405020304" pitchFamily="18" charset="0"/>
              </a:rPr>
              <a:t>av </a:t>
            </a:r>
            <a:r>
              <a:rPr lang="sv-SE" sz="3600" dirty="0" smtClean="0">
                <a:latin typeface="Times New Roman" panose="02020603050405020304" pitchFamily="18" charset="0"/>
                <a:cs typeface="Times New Roman" panose="02020603050405020304" pitchFamily="18" charset="0"/>
              </a:rPr>
              <a:t>nattfastan</a:t>
            </a:r>
            <a:endParaRPr lang="sv-SE" sz="3600" dirty="0">
              <a:latin typeface="Times New Roman" panose="02020603050405020304" pitchFamily="18" charset="0"/>
              <a:cs typeface="Times New Roman" panose="02020603050405020304" pitchFamily="18" charset="0"/>
            </a:endParaRPr>
          </a:p>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16907530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717847" y="1700612"/>
            <a:ext cx="10981346" cy="4700187"/>
          </a:xfrm>
        </p:spPr>
        <p:txBody>
          <a:bodyPr>
            <a:normAutofit/>
          </a:bodyPr>
          <a:lstStyle/>
          <a:p>
            <a:endParaRPr lang="sv-SE" i="1" dirty="0" smtClean="0"/>
          </a:p>
          <a:p>
            <a:pPr algn="l"/>
            <a:r>
              <a:rPr lang="sv-SE" sz="3600" i="1" dirty="0" smtClean="0"/>
              <a:t>Det </a:t>
            </a:r>
            <a:r>
              <a:rPr lang="sv-SE" sz="3600" i="1" dirty="0"/>
              <a:t>övergripande målet </a:t>
            </a:r>
            <a:r>
              <a:rPr lang="sv-SE" sz="3600" i="1" dirty="0" smtClean="0"/>
              <a:t>för patientsäkerhetsarbetet </a:t>
            </a:r>
          </a:p>
          <a:p>
            <a:pPr algn="l"/>
            <a:r>
              <a:rPr lang="sv-SE" sz="3600" i="1" dirty="0" smtClean="0"/>
              <a:t>är </a:t>
            </a:r>
            <a:r>
              <a:rPr lang="sv-SE" sz="3600" i="1" dirty="0"/>
              <a:t>att systematiskt förebygga vårdskador.</a:t>
            </a:r>
            <a:endParaRPr lang="sv-SE" sz="3600" dirty="0"/>
          </a:p>
          <a:p>
            <a:pPr algn="l"/>
            <a:endParaRPr lang="sv-SE" sz="3600" dirty="0" smtClean="0"/>
          </a:p>
          <a:p>
            <a:pPr algn="l"/>
            <a:r>
              <a:rPr lang="sv-SE" sz="3600" i="1" dirty="0"/>
              <a:t>Det övergripande ansvaret förpatientsäkerhet har vårdgivaren. </a:t>
            </a:r>
          </a:p>
          <a:p>
            <a:pPr algn="l"/>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8630"/>
          </a:xfrm>
          <a:prstGeom prst="rect">
            <a:avLst/>
          </a:prstGeom>
        </p:spPr>
      </p:pic>
    </p:spTree>
    <p:extLst>
      <p:ext uri="{BB962C8B-B14F-4D97-AF65-F5344CB8AC3E}">
        <p14:creationId xmlns:p14="http://schemas.microsoft.com/office/powerpoint/2010/main" val="32542129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998220"/>
            <a:ext cx="9144000" cy="813488"/>
          </a:xfrm>
        </p:spPr>
        <p:txBody>
          <a:bodyPr>
            <a:noAutofit/>
          </a:bodyPr>
          <a:lstStyle/>
          <a:p>
            <a:pPr algn="l"/>
            <a:r>
              <a:rPr lang="sv-SE" sz="4400" dirty="0" smtClean="0"/>
              <a:t>			Hygien</a:t>
            </a:r>
            <a:endParaRPr lang="sv-SE" sz="4400" dirty="0"/>
          </a:p>
        </p:txBody>
      </p:sp>
      <p:sp>
        <p:nvSpPr>
          <p:cNvPr id="3" name="Underrubrik 2"/>
          <p:cNvSpPr>
            <a:spLocks noGrp="1"/>
          </p:cNvSpPr>
          <p:nvPr>
            <p:ph type="subTitle" idx="1"/>
          </p:nvPr>
        </p:nvSpPr>
        <p:spPr>
          <a:xfrm>
            <a:off x="769121" y="2409915"/>
            <a:ext cx="9898879" cy="1435692"/>
          </a:xfrm>
        </p:spPr>
        <p:txBody>
          <a:bodyPr>
            <a:normAutofit lnSpcReduction="10000"/>
          </a:bodyPr>
          <a:lstStyle/>
          <a:p>
            <a:pPr algn="l"/>
            <a:r>
              <a:rPr lang="sv-SE" sz="3600" i="1" dirty="0"/>
              <a:t>”att tillämpa basala hygien rutiner är den viktigaste åtgärden för att förbygga smittspridningen i vården”</a:t>
            </a:r>
          </a:p>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0293" y="3956703"/>
            <a:ext cx="4546362" cy="2521009"/>
          </a:xfrm>
          <a:prstGeom prst="rect">
            <a:avLst/>
          </a:prstGeom>
        </p:spPr>
      </p:pic>
    </p:spTree>
    <p:extLst>
      <p:ext uri="{BB962C8B-B14F-4D97-AF65-F5344CB8AC3E}">
        <p14:creationId xmlns:p14="http://schemas.microsoft.com/office/powerpoint/2010/main" val="41511111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862983" y="5436165"/>
            <a:ext cx="8625505" cy="914400"/>
          </a:xfrm>
        </p:spPr>
        <p:txBody>
          <a:bodyPr/>
          <a:lstStyle/>
          <a:p>
            <a:r>
              <a:rPr lang="sv-SE" dirty="0"/>
              <a:t>MRSA.   </a:t>
            </a:r>
            <a:r>
              <a:rPr lang="sv-SE" dirty="0" smtClean="0"/>
              <a:t>     </a:t>
            </a:r>
            <a:r>
              <a:rPr lang="sv-SE" dirty="0" err="1" smtClean="0"/>
              <a:t>ESBL+carba</a:t>
            </a:r>
            <a:r>
              <a:rPr lang="sv-SE" dirty="0"/>
              <a:t>.    </a:t>
            </a:r>
            <a:r>
              <a:rPr lang="sv-SE" dirty="0" smtClean="0"/>
              <a:t>     VRE</a:t>
            </a:r>
            <a:r>
              <a:rPr lang="sv-SE" dirty="0"/>
              <a:t>.  </a:t>
            </a:r>
          </a:p>
        </p:txBody>
      </p:sp>
      <p:pic>
        <p:nvPicPr>
          <p:cNvPr id="2050" name="Picture 2" descr="C:\Users\an1028\Desktop\ESBL..jpg"/>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4439817" y="1271375"/>
            <a:ext cx="3109205" cy="382053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n1028\Desktop\mr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42" y="1271374"/>
            <a:ext cx="2891974" cy="381805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medirecord.eu/bacterie/soorten/vre/vre4.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6160" y="1271374"/>
            <a:ext cx="3038868" cy="3818052"/>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2311566" y="332656"/>
            <a:ext cx="7960898" cy="1600438"/>
          </a:xfrm>
          <a:prstGeom prst="rect">
            <a:avLst/>
          </a:prstGeom>
        </p:spPr>
        <p:txBody>
          <a:bodyPr wrap="square">
            <a:spAutoFit/>
          </a:bodyPr>
          <a:lstStyle/>
          <a:p>
            <a:r>
              <a:rPr lang="sv-SE" sz="4400" dirty="0">
                <a:solidFill>
                  <a:srgbClr val="FF0000"/>
                </a:solidFill>
              </a:rPr>
              <a:t>MRB (multiresistenta bakterier).</a:t>
            </a:r>
          </a:p>
          <a:p>
            <a:r>
              <a:rPr lang="sv-SE" dirty="0"/>
              <a:t/>
            </a:r>
            <a:br>
              <a:rPr lang="sv-SE" dirty="0"/>
            </a:br>
            <a:r>
              <a:rPr lang="sv-SE" dirty="0"/>
              <a:t/>
            </a:r>
            <a:br>
              <a:rPr lang="sv-SE" dirty="0"/>
            </a:br>
            <a:endParaRPr lang="sv-SE" dirty="0"/>
          </a:p>
        </p:txBody>
      </p:sp>
      <p:pic>
        <p:nvPicPr>
          <p:cNvPr id="7" name="Bildobjekt 6" descr="Sölvesborgs kommun"/>
          <p:cNvPicPr/>
          <p:nvPr/>
        </p:nvPicPr>
        <p:blipFill>
          <a:blip r:embed="rId7"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350013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581115"/>
            <a:ext cx="9144000" cy="700754"/>
          </a:xfrm>
        </p:spPr>
        <p:txBody>
          <a:bodyPr>
            <a:normAutofit fontScale="90000"/>
          </a:bodyPr>
          <a:lstStyle/>
          <a:p>
            <a:r>
              <a:rPr lang="sv-SE" dirty="0" smtClean="0"/>
              <a:t>HALT mätning</a:t>
            </a:r>
            <a:endParaRPr lang="sv-SE" dirty="0"/>
          </a:p>
        </p:txBody>
      </p:sp>
      <p:sp>
        <p:nvSpPr>
          <p:cNvPr id="3" name="Underrubrik 2"/>
          <p:cNvSpPr>
            <a:spLocks noGrp="1"/>
          </p:cNvSpPr>
          <p:nvPr>
            <p:ph type="subTitle" idx="1"/>
          </p:nvPr>
        </p:nvSpPr>
        <p:spPr>
          <a:xfrm>
            <a:off x="709301" y="1561936"/>
            <a:ext cx="9958699" cy="5009780"/>
          </a:xfrm>
        </p:spPr>
        <p:txBody>
          <a:bodyPr>
            <a:noAutofit/>
          </a:bodyPr>
          <a:lstStyle/>
          <a:p>
            <a:pPr algn="l"/>
            <a:r>
              <a:rPr lang="sv-SE" sz="4000" dirty="0"/>
              <a:t>En nationell mätning av vårdrelaterade infektioner, antibiotikaanvändning och riskfaktorer hos personer som bor på särskilt </a:t>
            </a:r>
            <a:r>
              <a:rPr lang="sv-SE" sz="4000" dirty="0" smtClean="0"/>
              <a:t>boende. </a:t>
            </a:r>
            <a:endParaRPr lang="sv-SE" sz="4000" dirty="0"/>
          </a:p>
          <a:p>
            <a:pPr algn="l"/>
            <a:r>
              <a:rPr lang="sv-SE" sz="4000" dirty="0"/>
              <a:t>Syftet är att stödja ett systematiskt förbättringsarbete för att förebygga vårdrelaterade infektioner och förbättra </a:t>
            </a:r>
            <a:r>
              <a:rPr lang="sv-SE" sz="4000" dirty="0" smtClean="0"/>
              <a:t>antibiotikaanvändningen. </a:t>
            </a:r>
            <a:endParaRPr lang="sv-SE" sz="4000" dirty="0"/>
          </a:p>
          <a:p>
            <a:pPr algn="l"/>
            <a:endParaRPr lang="sv-SE" sz="40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5046518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322119"/>
            <a:ext cx="9144000" cy="789708"/>
          </a:xfrm>
        </p:spPr>
        <p:txBody>
          <a:bodyPr>
            <a:normAutofit fontScale="90000"/>
          </a:bodyPr>
          <a:lstStyle/>
          <a:p>
            <a:r>
              <a:rPr lang="sv-SE" dirty="0" smtClean="0"/>
              <a:t>Riskfaktorer</a:t>
            </a:r>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Platshållare för innehåll 3"/>
          <p:cNvPicPr>
            <a:picLocks noGrp="1" noChangeAspect="1"/>
          </p:cNvPicPr>
          <p:nvPr>
            <p:ph idx="1"/>
          </p:nvPr>
        </p:nvPicPr>
        <p:blipFill>
          <a:blip r:embed="rId3"/>
          <a:stretch>
            <a:fillRect/>
          </a:stretch>
        </p:blipFill>
        <p:spPr>
          <a:xfrm>
            <a:off x="665018" y="1111827"/>
            <a:ext cx="10002982" cy="5611091"/>
          </a:xfrm>
          <a:prstGeom prst="rect">
            <a:avLst/>
          </a:prstGeom>
        </p:spPr>
      </p:pic>
    </p:spTree>
    <p:extLst>
      <p:ext uri="{BB962C8B-B14F-4D97-AF65-F5344CB8AC3E}">
        <p14:creationId xmlns:p14="http://schemas.microsoft.com/office/powerpoint/2010/main" val="41734841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837489"/>
            <a:ext cx="9144000" cy="640933"/>
          </a:xfrm>
        </p:spPr>
        <p:txBody>
          <a:bodyPr>
            <a:noAutofit/>
          </a:bodyPr>
          <a:lstStyle/>
          <a:p>
            <a:pPr algn="l"/>
            <a:endParaRPr lang="sv-SE" sz="4400" dirty="0"/>
          </a:p>
        </p:txBody>
      </p:sp>
      <p:sp>
        <p:nvSpPr>
          <p:cNvPr id="3" name="Underrubrik 2"/>
          <p:cNvSpPr>
            <a:spLocks noGrp="1"/>
          </p:cNvSpPr>
          <p:nvPr>
            <p:ph type="subTitle" idx="1"/>
          </p:nvPr>
        </p:nvSpPr>
        <p:spPr>
          <a:xfrm>
            <a:off x="1524000" y="1897166"/>
            <a:ext cx="9144000" cy="4907494"/>
          </a:xfrm>
        </p:spPr>
        <p:txBody>
          <a:bodyPr>
            <a:normAutofit/>
          </a:bodyPr>
          <a:lstStyle/>
          <a:p>
            <a:pPr algn="l"/>
            <a:r>
              <a:rPr lang="sv-SE" sz="4000" dirty="0"/>
              <a:t>Sölvesborgs kommun har deltagit i Sveriges kommuner och landstings (SKL) mätning av följsamhet till basala hygienrutiner och klädregler. </a:t>
            </a:r>
          </a:p>
          <a:p>
            <a:pPr algn="l"/>
            <a:r>
              <a:rPr lang="sv-SE" sz="4000" dirty="0"/>
              <a:t>Mätningen innebär att hygienombuden observerar sina medarbetare och dokumenterar i ett protokoll. </a:t>
            </a:r>
          </a:p>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14748449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990600"/>
            <a:ext cx="9144000" cy="716280"/>
          </a:xfrm>
        </p:spPr>
        <p:txBody>
          <a:bodyPr>
            <a:noAutofit/>
          </a:bodyPr>
          <a:lstStyle/>
          <a:p>
            <a:pPr algn="l"/>
            <a:r>
              <a:rPr lang="sv-SE" sz="4400" dirty="0" smtClean="0"/>
              <a:t>Samverkan för ökad patientsäkerhet</a:t>
            </a:r>
            <a:endParaRPr lang="sv-SE" sz="44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7685" y="3033756"/>
            <a:ext cx="9263641" cy="2127903"/>
          </a:xfrm>
          <a:prstGeom prst="rect">
            <a:avLst/>
          </a:prstGeom>
        </p:spPr>
      </p:pic>
    </p:spTree>
    <p:extLst>
      <p:ext uri="{BB962C8B-B14F-4D97-AF65-F5344CB8AC3E}">
        <p14:creationId xmlns:p14="http://schemas.microsoft.com/office/powerpoint/2010/main" val="42500816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2118360" y="1036320"/>
            <a:ext cx="8610600" cy="5196840"/>
          </a:xfrm>
        </p:spPr>
        <p:txBody>
          <a:bodyPr>
            <a:normAutofit lnSpcReduction="10000"/>
          </a:bodyPr>
          <a:lstStyle/>
          <a:p>
            <a:pPr marL="457200" indent="-457200" algn="l">
              <a:buFont typeface="Arial" panose="020B0604020202020204" pitchFamily="34" charset="0"/>
              <a:buChar char="•"/>
            </a:pPr>
            <a:r>
              <a:rPr lang="sv-SE" sz="3200" dirty="0" smtClean="0"/>
              <a:t>Vårdcentralen, läkarbilen</a:t>
            </a:r>
            <a:endParaRPr lang="sv-SE" sz="3200" dirty="0"/>
          </a:p>
          <a:p>
            <a:pPr marL="457200" indent="-457200" algn="l">
              <a:buFont typeface="Arial" panose="020B0604020202020204" pitchFamily="34" charset="0"/>
              <a:buChar char="•"/>
            </a:pPr>
            <a:r>
              <a:rPr lang="sv-SE" sz="3200" dirty="0"/>
              <a:t>Tandvården</a:t>
            </a:r>
          </a:p>
          <a:p>
            <a:pPr marL="457200" indent="-457200" algn="l">
              <a:buFont typeface="Arial" panose="020B0604020202020204" pitchFamily="34" charset="0"/>
              <a:buChar char="•"/>
            </a:pPr>
            <a:r>
              <a:rPr lang="sv-SE" sz="3200" dirty="0"/>
              <a:t>LSVO och Verksamhetsgrupp</a:t>
            </a:r>
          </a:p>
          <a:p>
            <a:pPr marL="457200" indent="-457200" algn="l">
              <a:buFont typeface="Arial" panose="020B0604020202020204" pitchFamily="34" charset="0"/>
              <a:buChar char="•"/>
            </a:pPr>
            <a:r>
              <a:rPr lang="sv-SE" sz="3200" dirty="0"/>
              <a:t>Sommar- vinter sjukvård (Skype)</a:t>
            </a:r>
          </a:p>
          <a:p>
            <a:pPr marL="457200" indent="-457200" algn="l">
              <a:buFont typeface="Arial" panose="020B0604020202020204" pitchFamily="34" charset="0"/>
              <a:buChar char="•"/>
            </a:pPr>
            <a:r>
              <a:rPr lang="sv-SE" sz="3200" dirty="0"/>
              <a:t>Läkemedelskommittén</a:t>
            </a:r>
          </a:p>
          <a:p>
            <a:pPr marL="457200" indent="-457200" algn="l">
              <a:buFont typeface="Arial" panose="020B0604020202020204" pitchFamily="34" charset="0"/>
              <a:buChar char="•"/>
            </a:pPr>
            <a:r>
              <a:rPr lang="sv-SE" sz="3200" dirty="0"/>
              <a:t>Patientnämnden</a:t>
            </a:r>
          </a:p>
          <a:p>
            <a:pPr marL="457200" indent="-457200" algn="l">
              <a:buFont typeface="Arial" panose="020B0604020202020204" pitchFamily="34" charset="0"/>
              <a:buChar char="•"/>
            </a:pPr>
            <a:r>
              <a:rPr lang="sv-SE" sz="3200" dirty="0" smtClean="0"/>
              <a:t>MAS-MAR </a:t>
            </a:r>
            <a:r>
              <a:rPr lang="sv-SE" sz="3200" dirty="0"/>
              <a:t>nätverk</a:t>
            </a:r>
          </a:p>
          <a:p>
            <a:pPr marL="457200" indent="-457200" algn="l">
              <a:buFont typeface="Arial" panose="020B0604020202020204" pitchFamily="34" charset="0"/>
              <a:buChar char="•"/>
            </a:pPr>
            <a:r>
              <a:rPr lang="sv-SE" sz="3200" dirty="0" err="1"/>
              <a:t>Temträffar</a:t>
            </a:r>
            <a:r>
              <a:rPr lang="sv-SE" sz="3200" dirty="0"/>
              <a:t> och kontakpersonal</a:t>
            </a:r>
          </a:p>
          <a:p>
            <a:pPr marL="457200" indent="-457200" algn="l">
              <a:buFont typeface="Arial" panose="020B0604020202020204" pitchFamily="34" charset="0"/>
              <a:buChar char="•"/>
            </a:pPr>
            <a:r>
              <a:rPr lang="sv-SE" sz="3200" dirty="0" smtClean="0"/>
              <a:t>LOS team</a:t>
            </a:r>
          </a:p>
          <a:p>
            <a:pPr marL="457200" indent="-457200" algn="l">
              <a:buFont typeface="Arial" panose="020B0604020202020204" pitchFamily="34" charset="0"/>
              <a:buChar char="•"/>
            </a:pPr>
            <a:r>
              <a:rPr lang="sv-SE" sz="3200" dirty="0"/>
              <a:t>TRIAD (Kommun, VC, Slutenvård)</a:t>
            </a:r>
          </a:p>
          <a:p>
            <a:pPr algn="l"/>
            <a:endParaRPr lang="sv-SE" sz="3200" dirty="0"/>
          </a:p>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13876778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375588" y="692696"/>
            <a:ext cx="5768411" cy="936104"/>
          </a:xfrm>
        </p:spPr>
        <p:txBody>
          <a:bodyPr/>
          <a:lstStyle/>
          <a:p>
            <a:r>
              <a:rPr lang="sv-SE" sz="4000" dirty="0"/>
              <a:t>Delegering</a:t>
            </a:r>
          </a:p>
        </p:txBody>
      </p:sp>
      <p:sp>
        <p:nvSpPr>
          <p:cNvPr id="3" name="Platshållare för innehåll 2"/>
          <p:cNvSpPr>
            <a:spLocks noGrp="1"/>
          </p:cNvSpPr>
          <p:nvPr>
            <p:ph idx="1"/>
          </p:nvPr>
        </p:nvSpPr>
        <p:spPr>
          <a:xfrm>
            <a:off x="940037" y="1844824"/>
            <a:ext cx="9042163" cy="4803804"/>
          </a:xfrm>
        </p:spPr>
        <p:txBody>
          <a:bodyPr>
            <a:noAutofit/>
          </a:bodyPr>
          <a:lstStyle/>
          <a:p>
            <a:pPr lvl="0"/>
            <a:r>
              <a:rPr lang="sv-SE" sz="3600" dirty="0"/>
              <a:t>Mottagare av delegering gör först SKL/demenscentrums Webb/IT-baserade utbildning.</a:t>
            </a:r>
          </a:p>
          <a:p>
            <a:pPr lvl="0"/>
            <a:r>
              <a:rPr lang="sv-SE" sz="3600" dirty="0"/>
              <a:t>Därefter ges en lokal läkemedelsutbildning med repetition av den it baserade utbildning, genomgång av rutiner, patientfall och visning av </a:t>
            </a:r>
            <a:r>
              <a:rPr lang="sv-SE" sz="3600" dirty="0" err="1"/>
              <a:t>apodos</a:t>
            </a:r>
            <a:r>
              <a:rPr lang="sv-SE" sz="3600" dirty="0"/>
              <a:t> m.m.</a:t>
            </a:r>
          </a:p>
          <a:p>
            <a:pPr lvl="0"/>
            <a:r>
              <a:rPr lang="sv-SE" sz="3600" dirty="0"/>
              <a:t>Sist utfärda den patientansvarige delegeringen.</a:t>
            </a:r>
          </a:p>
          <a:p>
            <a:endParaRPr lang="sv-SE" sz="3600"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4066074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311566" y="837489"/>
            <a:ext cx="8356434" cy="640933"/>
          </a:xfrm>
        </p:spPr>
        <p:txBody>
          <a:bodyPr>
            <a:noAutofit/>
          </a:bodyPr>
          <a:lstStyle/>
          <a:p>
            <a:pPr algn="l"/>
            <a:r>
              <a:rPr lang="sv-SE" sz="4400" dirty="0" smtClean="0"/>
              <a:t>Delegerade HSL timmar 2018</a:t>
            </a:r>
            <a:endParaRPr lang="sv-SE" sz="44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graphicFrame>
        <p:nvGraphicFramePr>
          <p:cNvPr id="6" name="Diagram 5"/>
          <p:cNvGraphicFramePr/>
          <p:nvPr>
            <p:extLst>
              <p:ext uri="{D42A27DB-BD31-4B8C-83A1-F6EECF244321}">
                <p14:modId xmlns:p14="http://schemas.microsoft.com/office/powerpoint/2010/main" val="4197470579"/>
              </p:ext>
            </p:extLst>
          </p:nvPr>
        </p:nvGraphicFramePr>
        <p:xfrm>
          <a:off x="1034041" y="1845892"/>
          <a:ext cx="8921810" cy="44523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34246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298678" y="465583"/>
            <a:ext cx="3050848" cy="1091208"/>
          </a:xfrm>
        </p:spPr>
        <p:txBody>
          <a:bodyPr/>
          <a:lstStyle/>
          <a:p>
            <a:r>
              <a:rPr lang="sv-SE" dirty="0" smtClean="0"/>
              <a:t>Läkemedel</a:t>
            </a:r>
            <a:endParaRPr lang="sv-SE" dirty="0"/>
          </a:p>
        </p:txBody>
      </p:sp>
      <p:sp>
        <p:nvSpPr>
          <p:cNvPr id="3" name="Platshållare för innehåll 2"/>
          <p:cNvSpPr>
            <a:spLocks noGrp="1"/>
          </p:cNvSpPr>
          <p:nvPr>
            <p:ph idx="1"/>
          </p:nvPr>
        </p:nvSpPr>
        <p:spPr>
          <a:xfrm>
            <a:off x="632389" y="3811424"/>
            <a:ext cx="9913121" cy="2777383"/>
          </a:xfrm>
        </p:spPr>
        <p:txBody>
          <a:bodyPr>
            <a:normAutofit fontScale="92500" lnSpcReduction="10000"/>
          </a:bodyPr>
          <a:lstStyle/>
          <a:p>
            <a:pPr marL="0" indent="0">
              <a:buNone/>
            </a:pPr>
            <a:r>
              <a:rPr lang="sv-SE" sz="3900" i="1" dirty="0" smtClean="0"/>
              <a:t>”</a:t>
            </a:r>
            <a:r>
              <a:rPr lang="sv-SE" sz="3900" i="1" dirty="0"/>
              <a:t>En läkemedelsgenomgång är en metod för analys, uppföljning och omprövning av en individs läkemedelsanvändning som genomförs enligt ett förutbestämt strukturerat och systematiskt arbetssätt i enlighet med lokala riktlinjer och </a:t>
            </a:r>
            <a:r>
              <a:rPr lang="sv-SE" sz="3900" i="1" dirty="0" smtClean="0"/>
              <a:t>rutiner”.  </a:t>
            </a:r>
            <a:endParaRPr lang="sv-SE" sz="3900" dirty="0"/>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701" y="1640794"/>
            <a:ext cx="6896456" cy="1871528"/>
          </a:xfrm>
          <a:prstGeom prst="rect">
            <a:avLst/>
          </a:prstGeom>
        </p:spPr>
      </p:pic>
      <p:pic>
        <p:nvPicPr>
          <p:cNvPr id="5" name="Bildobjekt 4" descr="Sölvesborgs kommun"/>
          <p:cNvPicPr/>
          <p:nvPr/>
        </p:nvPicPr>
        <p:blipFill>
          <a:blip r:embed="rId3"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260235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209800" y="764704"/>
            <a:ext cx="6934200" cy="1216496"/>
          </a:xfrm>
        </p:spPr>
        <p:txBody>
          <a:bodyPr>
            <a:normAutofit fontScale="90000"/>
          </a:bodyPr>
          <a:lstStyle/>
          <a:p>
            <a:r>
              <a:rPr lang="sv-SE" sz="4000" dirty="0"/>
              <a:t/>
            </a:r>
            <a:br>
              <a:rPr lang="sv-SE" sz="4000" dirty="0"/>
            </a:br>
            <a:r>
              <a:rPr lang="sv-SE" b="1" dirty="0" smtClean="0"/>
              <a:t>Patientsäkerhetslagen </a:t>
            </a:r>
            <a:r>
              <a:rPr lang="sv-SE" b="1" dirty="0" err="1" smtClean="0"/>
              <a:t>vårdskada</a:t>
            </a:r>
            <a:r>
              <a:rPr lang="sv-SE" sz="4000" dirty="0"/>
              <a:t/>
            </a:r>
            <a:br>
              <a:rPr lang="sv-SE" sz="4000" dirty="0"/>
            </a:br>
            <a:endParaRPr lang="sv-SE" sz="4000" dirty="0"/>
          </a:p>
        </p:txBody>
      </p:sp>
      <p:sp>
        <p:nvSpPr>
          <p:cNvPr id="3" name="Platshållare för innehåll 2"/>
          <p:cNvSpPr>
            <a:spLocks noGrp="1"/>
          </p:cNvSpPr>
          <p:nvPr>
            <p:ph idx="1"/>
          </p:nvPr>
        </p:nvSpPr>
        <p:spPr>
          <a:xfrm>
            <a:off x="1153682" y="2348880"/>
            <a:ext cx="8828518" cy="3376802"/>
          </a:xfrm>
        </p:spPr>
        <p:txBody>
          <a:bodyPr/>
          <a:lstStyle/>
          <a:p>
            <a:pPr marL="0" indent="0">
              <a:buNone/>
            </a:pPr>
            <a:endParaRPr lang="sv-SE" dirty="0"/>
          </a:p>
          <a:p>
            <a:pPr marL="0" indent="0">
              <a:buNone/>
            </a:pPr>
            <a:r>
              <a:rPr lang="sv-SE" sz="3600" dirty="0" smtClean="0"/>
              <a:t>Med </a:t>
            </a:r>
            <a:r>
              <a:rPr lang="sv-SE" sz="3600" dirty="0"/>
              <a:t>vårdskada avses i denna lag lidande, kroppslig eller psykisk skada eller sjukdom samt dödsfall som hade kunnat </a:t>
            </a:r>
            <a:r>
              <a:rPr lang="sv-SE" sz="3600" u="sng" dirty="0"/>
              <a:t>undvikas</a:t>
            </a:r>
            <a:r>
              <a:rPr lang="sv-SE" sz="3600" dirty="0"/>
              <a:t> om adekvata åtgärder hade vidtagits vid patientens kontakt med hälso- och sjukvården.</a:t>
            </a:r>
          </a:p>
          <a:p>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2656667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973936" y="172862"/>
            <a:ext cx="7033189" cy="1023550"/>
          </a:xfrm>
        </p:spPr>
        <p:txBody>
          <a:bodyPr/>
          <a:lstStyle/>
          <a:p>
            <a:r>
              <a:rPr lang="sv-SE" dirty="0"/>
              <a:t>Läkemedelsgenomgångar</a:t>
            </a: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808149934"/>
              </p:ext>
            </p:extLst>
          </p:nvPr>
        </p:nvGraphicFramePr>
        <p:xfrm>
          <a:off x="546931" y="1196412"/>
          <a:ext cx="10921525" cy="5332575"/>
        </p:xfrm>
        <a:graphic>
          <a:graphicData uri="http://schemas.openxmlformats.org/drawingml/2006/chart">
            <c:chart xmlns:c="http://schemas.openxmlformats.org/drawingml/2006/chart" xmlns:r="http://schemas.openxmlformats.org/officeDocument/2006/relationships" r:id="rId2"/>
          </a:graphicData>
        </a:graphic>
      </p:graphicFrame>
      <p:pic>
        <p:nvPicPr>
          <p:cNvPr id="5" name="Bildobjekt 4" descr="Sölvesborgs kommun"/>
          <p:cNvPicPr/>
          <p:nvPr/>
        </p:nvPicPr>
        <p:blipFill>
          <a:blip r:embed="rId3"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8297458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209799" y="609600"/>
            <a:ext cx="7976787" cy="2027312"/>
          </a:xfrm>
        </p:spPr>
        <p:txBody>
          <a:bodyPr/>
          <a:lstStyle/>
          <a:p>
            <a:r>
              <a:rPr lang="sv-SE" sz="4000" b="1" dirty="0"/>
              <a:t>Avvikelse är ett samlingsbegrepp för risk, tillbud och negativ händelse.</a:t>
            </a:r>
          </a:p>
        </p:txBody>
      </p:sp>
      <p:sp>
        <p:nvSpPr>
          <p:cNvPr id="3" name="Platshållare för innehåll 2"/>
          <p:cNvSpPr>
            <a:spLocks noGrp="1"/>
          </p:cNvSpPr>
          <p:nvPr>
            <p:ph idx="1"/>
          </p:nvPr>
        </p:nvSpPr>
        <p:spPr>
          <a:xfrm>
            <a:off x="1196411" y="2879934"/>
            <a:ext cx="8785789" cy="3520866"/>
          </a:xfrm>
        </p:spPr>
        <p:txBody>
          <a:bodyPr/>
          <a:lstStyle/>
          <a:p>
            <a:pPr marL="514350" indent="-514350"/>
            <a:r>
              <a:rPr lang="sv-SE" sz="3600" dirty="0"/>
              <a:t>En risk innebär att en negativ händelse kan inträffa. </a:t>
            </a:r>
          </a:p>
          <a:p>
            <a:pPr marL="514350" indent="-514350"/>
            <a:r>
              <a:rPr lang="sv-SE" sz="3600" dirty="0"/>
              <a:t>Ett tillbud är en händelse som hade kunnat medföra en vårdskada. </a:t>
            </a:r>
          </a:p>
          <a:p>
            <a:pPr marL="514350" indent="-514350"/>
            <a:r>
              <a:rPr lang="sv-SE" sz="3600" dirty="0"/>
              <a:t>En negativ händelse är en händelse som har medfört en vårdskada.</a:t>
            </a:r>
          </a:p>
          <a:p>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5212406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209800" y="609600"/>
            <a:ext cx="6934200" cy="1019200"/>
          </a:xfrm>
        </p:spPr>
        <p:txBody>
          <a:bodyPr>
            <a:normAutofit/>
          </a:bodyPr>
          <a:lstStyle/>
          <a:p>
            <a:r>
              <a:rPr lang="sv-SE" b="1" dirty="0"/>
              <a:t>Avvikelserapportering </a:t>
            </a:r>
            <a:r>
              <a:rPr lang="sv-SE" b="1" dirty="0" smtClean="0"/>
              <a:t>2018</a:t>
            </a:r>
            <a:endParaRPr lang="sv-SE" b="1" dirty="0"/>
          </a:p>
        </p:txBody>
      </p:sp>
      <p:sp>
        <p:nvSpPr>
          <p:cNvPr id="3" name="Platshållare för innehåll 2"/>
          <p:cNvSpPr>
            <a:spLocks noGrp="1"/>
          </p:cNvSpPr>
          <p:nvPr>
            <p:ph idx="1"/>
          </p:nvPr>
        </p:nvSpPr>
        <p:spPr>
          <a:xfrm>
            <a:off x="1435693" y="1931350"/>
            <a:ext cx="8764763" cy="4794190"/>
          </a:xfrm>
        </p:spPr>
        <p:txBody>
          <a:bodyPr>
            <a:normAutofit/>
          </a:bodyPr>
          <a:lstStyle/>
          <a:p>
            <a:r>
              <a:rPr lang="sv-SE" sz="3600" dirty="0" smtClean="0"/>
              <a:t>Rapporteringsskyldighet enligt PSL</a:t>
            </a:r>
          </a:p>
          <a:p>
            <a:r>
              <a:rPr lang="sv-SE" sz="3600" dirty="0" smtClean="0"/>
              <a:t>Fall</a:t>
            </a:r>
          </a:p>
          <a:p>
            <a:r>
              <a:rPr lang="sv-SE" sz="3600" dirty="0" smtClean="0"/>
              <a:t>Läkemedel</a:t>
            </a:r>
          </a:p>
          <a:p>
            <a:r>
              <a:rPr lang="sv-SE" sz="3600" dirty="0" smtClean="0"/>
              <a:t>Brister i vårdens organisation och i vårdkedjan</a:t>
            </a:r>
          </a:p>
          <a:p>
            <a:r>
              <a:rPr lang="sv-SE" sz="3600" dirty="0" smtClean="0"/>
              <a:t>Vård och behandling</a:t>
            </a:r>
          </a:p>
          <a:p>
            <a:r>
              <a:rPr lang="sv-SE" sz="3600" dirty="0" smtClean="0"/>
              <a:t>Lex Maria anmälan vid allvarlig risk för vårdskada eller vårdskada</a:t>
            </a:r>
          </a:p>
          <a:p>
            <a:pPr marL="0" indent="0">
              <a:buNone/>
            </a:pPr>
            <a:endParaRPr lang="sv-SE" dirty="0" smtClean="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11654385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72283" y="811850"/>
            <a:ext cx="6853727" cy="1700614"/>
          </a:xfrm>
        </p:spPr>
        <p:txBody>
          <a:bodyPr>
            <a:normAutofit fontScale="90000"/>
          </a:bodyPr>
          <a:lstStyle/>
          <a:p>
            <a:r>
              <a:rPr lang="sv-SE" dirty="0" smtClean="0"/>
              <a:t>1259 </a:t>
            </a:r>
            <a:r>
              <a:rPr lang="sv-SE" dirty="0" err="1" smtClean="0"/>
              <a:t>st</a:t>
            </a:r>
            <a:r>
              <a:rPr lang="sv-SE" dirty="0" smtClean="0"/>
              <a:t> avvikelse 2018</a:t>
            </a:r>
            <a:br>
              <a:rPr lang="sv-SE" dirty="0" smtClean="0"/>
            </a:br>
            <a:r>
              <a:rPr lang="sv-SE" dirty="0" smtClean="0"/>
              <a:t>  982 </a:t>
            </a:r>
            <a:r>
              <a:rPr lang="sv-SE" dirty="0" err="1"/>
              <a:t>st</a:t>
            </a:r>
            <a:r>
              <a:rPr lang="sv-SE" dirty="0"/>
              <a:t> avvikelse 2017 </a:t>
            </a:r>
            <a:r>
              <a:rPr lang="sv-SE" dirty="0" smtClean="0"/>
              <a:t/>
            </a:r>
            <a:br>
              <a:rPr lang="sv-SE" dirty="0" smtClean="0"/>
            </a:br>
            <a:r>
              <a:rPr lang="sv-SE" dirty="0" smtClean="0"/>
              <a:t>  904 </a:t>
            </a:r>
            <a:r>
              <a:rPr lang="sv-SE" dirty="0" err="1" smtClean="0"/>
              <a:t>st</a:t>
            </a:r>
            <a:r>
              <a:rPr lang="sv-SE" dirty="0" smtClean="0"/>
              <a:t> avvikelse 2016</a:t>
            </a:r>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Platshållare för innehåll 3"/>
          <p:cNvPicPr>
            <a:picLocks noGrp="1" noChangeAspect="1"/>
          </p:cNvPicPr>
          <p:nvPr>
            <p:ph idx="1"/>
          </p:nvPr>
        </p:nvPicPr>
        <p:blipFill>
          <a:blip r:embed="rId3"/>
          <a:stretch>
            <a:fillRect/>
          </a:stretch>
        </p:blipFill>
        <p:spPr>
          <a:xfrm>
            <a:off x="1281869" y="2768837"/>
            <a:ext cx="8562886" cy="3837062"/>
          </a:xfrm>
          <a:prstGeom prst="rect">
            <a:avLst/>
          </a:prstGeom>
        </p:spPr>
      </p:pic>
    </p:spTree>
    <p:extLst>
      <p:ext uri="{BB962C8B-B14F-4D97-AF65-F5344CB8AC3E}">
        <p14:creationId xmlns:p14="http://schemas.microsoft.com/office/powerpoint/2010/main" val="466634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2209800" y="1324598"/>
            <a:ext cx="7772400" cy="4990744"/>
          </a:xfrm>
        </p:spPr>
        <p:txBody>
          <a:bodyPr>
            <a:noAutofit/>
          </a:bodyPr>
          <a:lstStyle/>
          <a:p>
            <a:r>
              <a:rPr lang="sv-SE" sz="3600" dirty="0" smtClean="0"/>
              <a:t>Fall 692 (630) </a:t>
            </a:r>
          </a:p>
          <a:p>
            <a:r>
              <a:rPr lang="sv-SE" sz="3600" dirty="0" smtClean="0"/>
              <a:t>Läkemedel 436 (271) </a:t>
            </a:r>
            <a:endParaRPr lang="sv-SE" sz="3600" dirty="0"/>
          </a:p>
          <a:p>
            <a:r>
              <a:rPr lang="sv-SE" sz="3600" dirty="0"/>
              <a:t>Vård och behandling </a:t>
            </a:r>
            <a:r>
              <a:rPr lang="sv-SE" sz="3600" dirty="0" smtClean="0"/>
              <a:t>79 (42)</a:t>
            </a:r>
            <a:endParaRPr lang="sv-SE" sz="3600" dirty="0"/>
          </a:p>
          <a:p>
            <a:r>
              <a:rPr lang="sv-SE" sz="3600" dirty="0"/>
              <a:t>Information </a:t>
            </a:r>
            <a:r>
              <a:rPr lang="sv-SE" sz="3600" dirty="0" smtClean="0"/>
              <a:t>46 (24) </a:t>
            </a:r>
            <a:endParaRPr lang="sv-SE" sz="3600" dirty="0"/>
          </a:p>
          <a:p>
            <a:r>
              <a:rPr lang="sv-SE" sz="3600" dirty="0" smtClean="0"/>
              <a:t>Övrigt 6 (15)</a:t>
            </a:r>
          </a:p>
          <a:p>
            <a:r>
              <a:rPr lang="sv-SE" sz="3600" dirty="0"/>
              <a:t>L</a:t>
            </a:r>
            <a:r>
              <a:rPr lang="sv-SE" sz="3600" dirty="0" smtClean="0"/>
              <a:t>ex Maria 2 (2)</a:t>
            </a:r>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8911686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2209799" y="980728"/>
            <a:ext cx="8506627" cy="5402980"/>
          </a:xfrm>
        </p:spPr>
        <p:txBody>
          <a:bodyPr>
            <a:normAutofit lnSpcReduction="10000"/>
          </a:bodyPr>
          <a:lstStyle/>
          <a:p>
            <a:pPr marL="0" indent="0">
              <a:buNone/>
            </a:pPr>
            <a:r>
              <a:rPr lang="sv-SE" dirty="0"/>
              <a:t>	</a:t>
            </a:r>
            <a:r>
              <a:rPr lang="sv-SE" dirty="0" smtClean="0"/>
              <a:t>		</a:t>
            </a:r>
            <a:r>
              <a:rPr lang="sv-SE" sz="3600" b="1" dirty="0" smtClean="0"/>
              <a:t>Riskanalys</a:t>
            </a:r>
            <a:r>
              <a:rPr lang="sv-SE" dirty="0"/>
              <a:t/>
            </a:r>
            <a:br>
              <a:rPr lang="sv-SE" dirty="0"/>
            </a:br>
            <a:r>
              <a:rPr lang="sv-SE" sz="3600" dirty="0"/>
              <a:t>B</a:t>
            </a:r>
            <a:r>
              <a:rPr lang="sv-SE" sz="3600" dirty="0" smtClean="0"/>
              <a:t>lickar </a:t>
            </a:r>
            <a:r>
              <a:rPr lang="sv-SE" sz="3600" dirty="0"/>
              <a:t>framåt och frågar: Vad kan hända? Riskanalysen är viktig för att förebygga, innan skada skett</a:t>
            </a:r>
            <a:r>
              <a:rPr lang="sv-SE" sz="3600" dirty="0" smtClean="0"/>
              <a:t>.</a:t>
            </a:r>
          </a:p>
          <a:p>
            <a:pPr marL="0" indent="0">
              <a:buNone/>
            </a:pPr>
            <a:endParaRPr lang="sv-SE" dirty="0"/>
          </a:p>
          <a:p>
            <a:pPr marL="0" indent="0">
              <a:buNone/>
            </a:pPr>
            <a:r>
              <a:rPr lang="sv-SE" b="1" dirty="0" smtClean="0"/>
              <a:t>		</a:t>
            </a:r>
            <a:r>
              <a:rPr lang="sv-SE" sz="3600" b="1" dirty="0" smtClean="0"/>
              <a:t>Händelseanalys</a:t>
            </a:r>
            <a:r>
              <a:rPr lang="sv-SE" dirty="0"/>
              <a:t/>
            </a:r>
            <a:br>
              <a:rPr lang="sv-SE" dirty="0"/>
            </a:br>
            <a:r>
              <a:rPr lang="sv-SE" sz="3600" dirty="0"/>
              <a:t>B</a:t>
            </a:r>
            <a:r>
              <a:rPr lang="sv-SE" sz="3600" dirty="0" smtClean="0"/>
              <a:t>lickar </a:t>
            </a:r>
            <a:r>
              <a:rPr lang="sv-SE" sz="3600" dirty="0"/>
              <a:t>tillbaka och frågar: Vad har hänt? Händelseanalysen är viktig i avvikelsehanteringen för att undvika upprepning och avgörande för att uppnå syftet med </a:t>
            </a:r>
            <a:r>
              <a:rPr lang="sv-SE" sz="3600" dirty="0" smtClean="0"/>
              <a:t>avvikelserapporteringen</a:t>
            </a:r>
            <a:endParaRPr lang="sv-SE" sz="3600"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3704350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717847" y="1700612"/>
            <a:ext cx="10981346" cy="4700187"/>
          </a:xfrm>
        </p:spPr>
        <p:txBody>
          <a:bodyPr>
            <a:normAutofit/>
          </a:bodyPr>
          <a:lstStyle/>
          <a:p>
            <a:endParaRPr lang="sv-SE" i="1" dirty="0" smtClean="0"/>
          </a:p>
          <a:p>
            <a:pPr algn="l"/>
            <a:r>
              <a:rPr lang="sv-SE" sz="3600" i="1" dirty="0" smtClean="0"/>
              <a:t>Det </a:t>
            </a:r>
            <a:r>
              <a:rPr lang="sv-SE" sz="3600" i="1" dirty="0"/>
              <a:t>övergripande målet </a:t>
            </a:r>
            <a:r>
              <a:rPr lang="sv-SE" sz="3600" i="1" dirty="0" smtClean="0"/>
              <a:t>för patientsäkerhetsarbetet </a:t>
            </a:r>
          </a:p>
          <a:p>
            <a:pPr algn="l"/>
            <a:r>
              <a:rPr lang="sv-SE" sz="3600" i="1" dirty="0" smtClean="0"/>
              <a:t>är </a:t>
            </a:r>
            <a:r>
              <a:rPr lang="sv-SE" sz="3600" i="1" dirty="0"/>
              <a:t>att systematiskt förebygga vårdskador.</a:t>
            </a:r>
            <a:endParaRPr lang="sv-SE" sz="3600" dirty="0"/>
          </a:p>
          <a:p>
            <a:pPr algn="l"/>
            <a:endParaRPr lang="sv-SE" sz="3600" dirty="0" smtClean="0"/>
          </a:p>
          <a:p>
            <a:pPr algn="l"/>
            <a:r>
              <a:rPr lang="sv-SE" sz="3600" i="1" dirty="0"/>
              <a:t>Det övergripande ansvaret förpatientsäkerhet har vårdgivaren. </a:t>
            </a:r>
          </a:p>
          <a:p>
            <a:pPr algn="l"/>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8630"/>
          </a:xfrm>
          <a:prstGeom prst="rect">
            <a:avLst/>
          </a:prstGeom>
        </p:spPr>
      </p:pic>
    </p:spTree>
    <p:extLst>
      <p:ext uri="{BB962C8B-B14F-4D97-AF65-F5344CB8AC3E}">
        <p14:creationId xmlns:p14="http://schemas.microsoft.com/office/powerpoint/2010/main" val="38720368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p:cNvPicPr>
            <a:picLocks noGrp="1" noChangeAspect="1"/>
          </p:cNvPicPr>
          <p:nvPr>
            <p:ph idx="1"/>
          </p:nvPr>
        </p:nvPicPr>
        <p:blipFill>
          <a:blip r:embed="rId2"/>
          <a:stretch>
            <a:fillRect/>
          </a:stretch>
        </p:blipFill>
        <p:spPr>
          <a:xfrm>
            <a:off x="1775521" y="3823296"/>
            <a:ext cx="3785235" cy="2496367"/>
          </a:xfrm>
          <a:prstGeom prst="rect">
            <a:avLst/>
          </a:prstGeom>
        </p:spPr>
      </p:pic>
      <p:pic>
        <p:nvPicPr>
          <p:cNvPr id="6" name="Bildobjekt 5"/>
          <p:cNvPicPr>
            <a:picLocks noChangeAspect="1"/>
          </p:cNvPicPr>
          <p:nvPr/>
        </p:nvPicPr>
        <p:blipFill>
          <a:blip r:embed="rId3"/>
          <a:stretch>
            <a:fillRect/>
          </a:stretch>
        </p:blipFill>
        <p:spPr>
          <a:xfrm>
            <a:off x="5663952" y="3823296"/>
            <a:ext cx="3960440" cy="2414016"/>
          </a:xfrm>
          <a:prstGeom prst="rect">
            <a:avLst/>
          </a:prstGeom>
        </p:spPr>
      </p:pic>
      <p:pic>
        <p:nvPicPr>
          <p:cNvPr id="7" name="Bildobjekt 6"/>
          <p:cNvPicPr>
            <a:picLocks noChangeAspect="1"/>
          </p:cNvPicPr>
          <p:nvPr/>
        </p:nvPicPr>
        <p:blipFill>
          <a:blip r:embed="rId4"/>
          <a:stretch>
            <a:fillRect/>
          </a:stretch>
        </p:blipFill>
        <p:spPr>
          <a:xfrm>
            <a:off x="1775521" y="1239140"/>
            <a:ext cx="3785235" cy="2204815"/>
          </a:xfrm>
          <a:prstGeom prst="rect">
            <a:avLst/>
          </a:prstGeom>
        </p:spPr>
      </p:pic>
      <p:pic>
        <p:nvPicPr>
          <p:cNvPr id="8" name="Bildobjekt 7"/>
          <p:cNvPicPr>
            <a:picLocks noChangeAspect="1"/>
          </p:cNvPicPr>
          <p:nvPr/>
        </p:nvPicPr>
        <p:blipFill>
          <a:blip r:embed="rId5"/>
          <a:stretch>
            <a:fillRect/>
          </a:stretch>
        </p:blipFill>
        <p:spPr>
          <a:xfrm>
            <a:off x="5663952" y="1239140"/>
            <a:ext cx="3960441" cy="2204815"/>
          </a:xfrm>
          <a:prstGeom prst="rect">
            <a:avLst/>
          </a:prstGeom>
        </p:spPr>
      </p:pic>
      <p:pic>
        <p:nvPicPr>
          <p:cNvPr id="9" name="Bildobjekt 8" descr="Sölvesborgs kommun"/>
          <p:cNvPicPr/>
          <p:nvPr/>
        </p:nvPicPr>
        <p:blipFill>
          <a:blip r:embed="rId6" cstate="print">
            <a:extLst>
              <a:ext uri="{28A0092B-C50C-407E-A947-70E740481C1C}">
                <a14:useLocalDpi xmlns:a14="http://schemas.microsoft.com/office/drawing/2010/main" val="0"/>
              </a:ext>
            </a:extLst>
          </a:blip>
          <a:stretch>
            <a:fillRect/>
          </a:stretch>
        </p:blipFill>
        <p:spPr>
          <a:xfrm>
            <a:off x="240778" y="109715"/>
            <a:ext cx="2087880" cy="750084"/>
          </a:xfrm>
          <a:prstGeom prst="rect">
            <a:avLst/>
          </a:prstGeom>
        </p:spPr>
      </p:pic>
    </p:spTree>
    <p:extLst>
      <p:ext uri="{BB962C8B-B14F-4D97-AF65-F5344CB8AC3E}">
        <p14:creationId xmlns:p14="http://schemas.microsoft.com/office/powerpoint/2010/main" val="8153741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333145" y="3552825"/>
            <a:ext cx="9460194" cy="2962275"/>
          </a:xfrm>
        </p:spPr>
        <p:txBody>
          <a:bodyPr>
            <a:normAutofit/>
          </a:bodyPr>
          <a:lstStyle/>
          <a:p>
            <a:pPr marL="0" indent="0">
              <a:buNone/>
            </a:pPr>
            <a:r>
              <a:rPr lang="sv-SE" sz="3600" dirty="0" smtClean="0"/>
              <a:t>Vårdgivaren </a:t>
            </a:r>
            <a:r>
              <a:rPr lang="sv-SE" sz="3600" dirty="0"/>
              <a:t>ska </a:t>
            </a:r>
            <a:r>
              <a:rPr lang="sv-SE" sz="3600" dirty="0" smtClean="0"/>
              <a:t>utreda, vidta åtgärder </a:t>
            </a:r>
            <a:r>
              <a:rPr lang="sv-SE" sz="3600" dirty="0"/>
              <a:t>och anmäla händelser som har medfört eller hade kunnat medföra en </a:t>
            </a:r>
            <a:r>
              <a:rPr lang="sv-SE" sz="3600" b="1" u="sng" dirty="0"/>
              <a:t>allvarlig</a:t>
            </a:r>
            <a:r>
              <a:rPr lang="sv-SE" sz="3600" dirty="0"/>
              <a:t> vårdskada till Inspektionen för vård och omsorg (IVO). Denna regel kallas lex Maria. </a:t>
            </a:r>
          </a:p>
          <a:p>
            <a:pPr marL="0" indent="0">
              <a:buNone/>
            </a:pPr>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4654" y="1059679"/>
            <a:ext cx="5905144" cy="2290272"/>
          </a:xfrm>
          <a:prstGeom prst="rect">
            <a:avLst/>
          </a:prstGeom>
        </p:spPr>
      </p:pic>
      <p:pic>
        <p:nvPicPr>
          <p:cNvPr id="5" name="Bildobjekt 4" descr="Sölvesborgs kommun"/>
          <p:cNvPicPr/>
          <p:nvPr/>
        </p:nvPicPr>
        <p:blipFill>
          <a:blip r:embed="rId3"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5077381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418318" y="837489"/>
            <a:ext cx="7249682" cy="640933"/>
          </a:xfrm>
        </p:spPr>
        <p:txBody>
          <a:bodyPr>
            <a:noAutofit/>
          </a:bodyPr>
          <a:lstStyle/>
          <a:p>
            <a:pPr algn="l"/>
            <a:r>
              <a:rPr lang="sv-SE" sz="4400" b="1" dirty="0" smtClean="0"/>
              <a:t>HSL personal</a:t>
            </a:r>
            <a:endParaRPr lang="sv-SE" sz="4400" b="1" dirty="0"/>
          </a:p>
        </p:txBody>
      </p:sp>
      <p:sp>
        <p:nvSpPr>
          <p:cNvPr id="3" name="Underrubrik 2"/>
          <p:cNvSpPr>
            <a:spLocks noGrp="1"/>
          </p:cNvSpPr>
          <p:nvPr>
            <p:ph type="subTitle" idx="1"/>
          </p:nvPr>
        </p:nvSpPr>
        <p:spPr>
          <a:xfrm>
            <a:off x="1524000" y="1734797"/>
            <a:ext cx="9144000" cy="5016381"/>
          </a:xfrm>
        </p:spPr>
        <p:txBody>
          <a:bodyPr>
            <a:noAutofit/>
          </a:bodyPr>
          <a:lstStyle/>
          <a:p>
            <a:pPr marL="342900" lvl="3" indent="-342900" algn="l">
              <a:buFontTx/>
              <a:buChar char="•"/>
            </a:pPr>
            <a:r>
              <a:rPr lang="sv-SE" sz="3600" dirty="0"/>
              <a:t>Innebörden av att vara hälso- och sjukvårdspersonal är att stå under Inspektionen för vård och omsorgs (IVO) </a:t>
            </a:r>
            <a:r>
              <a:rPr lang="sv-SE" sz="3600" b="1" dirty="0" smtClean="0"/>
              <a:t>tillsyn</a:t>
            </a:r>
          </a:p>
          <a:p>
            <a:pPr marL="0" lvl="3" algn="l"/>
            <a:endParaRPr lang="sv-SE" sz="3600" b="1" dirty="0" smtClean="0"/>
          </a:p>
          <a:p>
            <a:pPr marL="342900" lvl="3" indent="-342900" algn="l">
              <a:buFontTx/>
              <a:buChar char="•"/>
            </a:pPr>
            <a:r>
              <a:rPr lang="sv-SE" sz="3600" dirty="0" smtClean="0"/>
              <a:t>Legitimation</a:t>
            </a:r>
          </a:p>
          <a:p>
            <a:pPr marL="342900" lvl="3" indent="-342900" algn="l">
              <a:buFontTx/>
              <a:buChar char="•"/>
            </a:pPr>
            <a:r>
              <a:rPr lang="sv-SE" sz="3600" dirty="0" smtClean="0"/>
              <a:t>Personal </a:t>
            </a:r>
            <a:r>
              <a:rPr lang="sv-SE" sz="3600" dirty="0"/>
              <a:t>som är delegerad av </a:t>
            </a:r>
            <a:r>
              <a:rPr lang="sv-SE" sz="3600" dirty="0" smtClean="0"/>
              <a:t>legitimerad,</a:t>
            </a:r>
          </a:p>
          <a:p>
            <a:pPr marL="342900" lvl="3" indent="-342900" algn="l">
              <a:buFontTx/>
              <a:buChar char="•"/>
            </a:pPr>
            <a:r>
              <a:rPr lang="sv-SE" sz="3600" dirty="0" smtClean="0"/>
              <a:t>Personal </a:t>
            </a:r>
            <a:r>
              <a:rPr lang="sv-SE" sz="3600" dirty="0"/>
              <a:t>verksam </a:t>
            </a:r>
            <a:r>
              <a:rPr lang="sv-SE" sz="3600" dirty="0" smtClean="0"/>
              <a:t>vid sjukhus/vårdinrättning </a:t>
            </a:r>
            <a:r>
              <a:rPr lang="sv-SE" sz="3600" dirty="0"/>
              <a:t>som medverkar i </a:t>
            </a:r>
            <a:r>
              <a:rPr lang="sv-SE" sz="3600" dirty="0" smtClean="0"/>
              <a:t>vården</a:t>
            </a:r>
            <a:endParaRPr lang="sv-SE" sz="36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533488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785928" y="461472"/>
            <a:ext cx="7882071" cy="1786072"/>
          </a:xfrm>
        </p:spPr>
        <p:txBody>
          <a:bodyPr>
            <a:normAutofit fontScale="90000"/>
          </a:bodyPr>
          <a:lstStyle/>
          <a:p>
            <a:r>
              <a:rPr lang="sv-SE" b="1" dirty="0"/>
              <a:t/>
            </a:r>
            <a:br>
              <a:rPr lang="sv-SE" b="1" dirty="0"/>
            </a:br>
            <a:r>
              <a:rPr lang="sv-SE" b="1" dirty="0" smtClean="0"/>
              <a:t>2017:80 : </a:t>
            </a:r>
            <a:r>
              <a:rPr lang="sv-SE" b="1" dirty="0"/>
              <a:t>Förordningen</a:t>
            </a:r>
            <a:r>
              <a:rPr lang="sv-SE" b="1" dirty="0" smtClean="0"/>
              <a:t/>
            </a:r>
            <a:br>
              <a:rPr lang="sv-SE" b="1" dirty="0" smtClean="0"/>
            </a:br>
            <a:r>
              <a:rPr lang="sv-SE" b="1" dirty="0" smtClean="0"/>
              <a:t>2017:30 : Lagen</a:t>
            </a:r>
            <a:endParaRPr lang="sv-SE" b="1" dirty="0"/>
          </a:p>
        </p:txBody>
      </p:sp>
      <p:sp>
        <p:nvSpPr>
          <p:cNvPr id="3" name="Underrubrik 2"/>
          <p:cNvSpPr>
            <a:spLocks noGrp="1"/>
          </p:cNvSpPr>
          <p:nvPr>
            <p:ph type="subTitle" idx="1"/>
          </p:nvPr>
        </p:nvSpPr>
        <p:spPr>
          <a:xfrm>
            <a:off x="2059535" y="2427006"/>
            <a:ext cx="9554199" cy="3948157"/>
          </a:xfrm>
        </p:spPr>
        <p:txBody>
          <a:bodyPr/>
          <a:lstStyle/>
          <a:p>
            <a:endParaRPr lang="sv-SE" sz="4000" b="1" dirty="0" smtClean="0"/>
          </a:p>
          <a:p>
            <a:pPr marL="571500" indent="-571500" algn="l">
              <a:buFont typeface="Arial" panose="020B0604020202020204" pitchFamily="34" charset="0"/>
              <a:buChar char="•"/>
            </a:pPr>
            <a:r>
              <a:rPr lang="sv-SE" sz="4000" dirty="0" smtClean="0"/>
              <a:t>Verksamhetschef</a:t>
            </a:r>
            <a:endParaRPr lang="sv-SE" sz="4000" dirty="0"/>
          </a:p>
          <a:p>
            <a:pPr algn="l"/>
            <a:endParaRPr lang="sv-SE" sz="3600" dirty="0"/>
          </a:p>
          <a:p>
            <a:pPr marL="571500" indent="-571500" algn="l">
              <a:buFont typeface="Arial" panose="020B0604020202020204" pitchFamily="34" charset="0"/>
              <a:buChar char="•"/>
            </a:pPr>
            <a:r>
              <a:rPr lang="sv-SE" sz="4000" dirty="0"/>
              <a:t>Medicinskt ansvarig </a:t>
            </a:r>
            <a:r>
              <a:rPr lang="sv-SE" sz="4000" dirty="0" smtClean="0"/>
              <a:t>sjuksköterska</a:t>
            </a:r>
            <a:endParaRPr lang="sv-SE" sz="40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835430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67798" y="908720"/>
            <a:ext cx="5076202" cy="720080"/>
          </a:xfrm>
        </p:spPr>
        <p:txBody>
          <a:bodyPr/>
          <a:lstStyle/>
          <a:p>
            <a:r>
              <a:rPr lang="sv-SE" b="1" dirty="0" smtClean="0"/>
              <a:t>Syfte</a:t>
            </a:r>
            <a:endParaRPr lang="sv-SE" b="1" dirty="0"/>
          </a:p>
        </p:txBody>
      </p:sp>
      <p:sp>
        <p:nvSpPr>
          <p:cNvPr id="3" name="Platshållare för innehåll 2"/>
          <p:cNvSpPr>
            <a:spLocks noGrp="1"/>
          </p:cNvSpPr>
          <p:nvPr>
            <p:ph idx="1"/>
          </p:nvPr>
        </p:nvSpPr>
        <p:spPr>
          <a:xfrm>
            <a:off x="1375873" y="2691925"/>
            <a:ext cx="8606327" cy="3520868"/>
          </a:xfrm>
        </p:spPr>
        <p:txBody>
          <a:bodyPr>
            <a:noAutofit/>
          </a:bodyPr>
          <a:lstStyle/>
          <a:p>
            <a:pPr marL="0" indent="0">
              <a:buNone/>
            </a:pPr>
            <a:r>
              <a:rPr lang="sv-SE" sz="3600" dirty="0"/>
              <a:t>Syftet med utredningen ska vara att så långt som möjligt klarlägga händelseförloppet och vilka faktorer som påverkat det, samt ge underlag för beslut om åtgärder som ska ha till ändamål att hindra att liknande händelser inträffar på </a:t>
            </a:r>
            <a:r>
              <a:rPr lang="sv-SE" sz="3600" dirty="0" smtClean="0"/>
              <a:t>nytt</a:t>
            </a:r>
            <a:r>
              <a:rPr lang="sv-SE" sz="3600" dirty="0"/>
              <a:t>.</a:t>
            </a:r>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8630"/>
          </a:xfrm>
          <a:prstGeom prst="rect">
            <a:avLst/>
          </a:prstGeom>
        </p:spPr>
      </p:pic>
    </p:spTree>
    <p:extLst>
      <p:ext uri="{BB962C8B-B14F-4D97-AF65-F5344CB8AC3E}">
        <p14:creationId xmlns:p14="http://schemas.microsoft.com/office/powerpoint/2010/main" val="6792883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042303" y="609600"/>
            <a:ext cx="6101696" cy="731168"/>
          </a:xfrm>
        </p:spPr>
        <p:txBody>
          <a:bodyPr/>
          <a:lstStyle/>
          <a:p>
            <a:r>
              <a:rPr lang="sv-SE" dirty="0" err="1" smtClean="0"/>
              <a:t>IVOs</a:t>
            </a:r>
            <a:r>
              <a:rPr lang="sv-SE" dirty="0" smtClean="0"/>
              <a:t> ansvar</a:t>
            </a:r>
            <a:endParaRPr lang="sv-SE" dirty="0"/>
          </a:p>
        </p:txBody>
      </p:sp>
      <p:sp>
        <p:nvSpPr>
          <p:cNvPr id="3" name="Platshållare för innehåll 2"/>
          <p:cNvSpPr>
            <a:spLocks noGrp="1"/>
          </p:cNvSpPr>
          <p:nvPr>
            <p:ph idx="1"/>
          </p:nvPr>
        </p:nvSpPr>
        <p:spPr>
          <a:xfrm>
            <a:off x="1469877" y="1628800"/>
            <a:ext cx="8514555" cy="5040560"/>
          </a:xfrm>
        </p:spPr>
        <p:txBody>
          <a:bodyPr/>
          <a:lstStyle/>
          <a:p>
            <a:pPr>
              <a:buFont typeface="Arial" panose="020B0604020202020204" pitchFamily="34" charset="0"/>
              <a:buChar char="•"/>
            </a:pPr>
            <a:r>
              <a:rPr lang="sv-SE" sz="3600" dirty="0" smtClean="0"/>
              <a:t>IVO </a:t>
            </a:r>
            <a:r>
              <a:rPr lang="sv-SE" sz="3600" dirty="0"/>
              <a:t>ska ta del av vårdgivarens </a:t>
            </a:r>
            <a:r>
              <a:rPr lang="sv-SE" sz="3600" b="1" dirty="0"/>
              <a:t>utredning</a:t>
            </a:r>
            <a:r>
              <a:rPr lang="sv-SE" sz="3600" dirty="0"/>
              <a:t> och slutsatser beträffande händelseförlopp, möjliga </a:t>
            </a:r>
            <a:r>
              <a:rPr lang="sv-SE" sz="3600" u="sng" dirty="0"/>
              <a:t>orsaker</a:t>
            </a:r>
            <a:r>
              <a:rPr lang="sv-SE" sz="3600" dirty="0"/>
              <a:t> och </a:t>
            </a:r>
            <a:r>
              <a:rPr lang="sv-SE" sz="3600" u="sng" dirty="0" smtClean="0"/>
              <a:t>åtgärder</a:t>
            </a:r>
            <a:r>
              <a:rPr lang="sv-SE" sz="3600" dirty="0" smtClean="0"/>
              <a:t>.</a:t>
            </a:r>
          </a:p>
          <a:p>
            <a:pPr>
              <a:buFont typeface="Arial" panose="020B0604020202020204" pitchFamily="34" charset="0"/>
              <a:buChar char="•"/>
            </a:pPr>
            <a:r>
              <a:rPr lang="sv-SE" sz="3600" dirty="0" smtClean="0"/>
              <a:t>Om IVO bedömer att vårdgivarens utredning följer gällande bestämmelser avslutar IVO ärendet.</a:t>
            </a:r>
          </a:p>
          <a:p>
            <a:pPr marL="0" indent="0">
              <a:buNone/>
            </a:pPr>
            <a:endParaRPr lang="sv-SE" dirty="0"/>
          </a:p>
        </p:txBody>
      </p:sp>
      <p:pic>
        <p:nvPicPr>
          <p:cNvPr id="4" name="Platshållare för innehåll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384032" y="4797152"/>
            <a:ext cx="4101658" cy="1800201"/>
          </a:xfrm>
          <a:prstGeom prst="rect">
            <a:avLst/>
          </a:prstGeom>
          <a:noFill/>
          <a:ln w="9525">
            <a:noFill/>
            <a:miter lim="800000"/>
            <a:headEnd/>
            <a:tailEnd/>
          </a:ln>
        </p:spPr>
      </p:pic>
      <p:pic>
        <p:nvPicPr>
          <p:cNvPr id="5" name="Bildobjekt 4" descr="Sölvesborgs kommun"/>
          <p:cNvPicPr/>
          <p:nvPr/>
        </p:nvPicPr>
        <p:blipFill>
          <a:blip r:embed="rId3" cstate="print">
            <a:extLst>
              <a:ext uri="{28A0092B-C50C-407E-A947-70E740481C1C}">
                <a14:useLocalDpi xmlns:a14="http://schemas.microsoft.com/office/drawing/2010/main" val="0"/>
              </a:ext>
            </a:extLst>
          </a:blip>
          <a:stretch>
            <a:fillRect/>
          </a:stretch>
        </p:blipFill>
        <p:spPr>
          <a:xfrm>
            <a:off x="223686" y="172862"/>
            <a:ext cx="2087880" cy="758630"/>
          </a:xfrm>
          <a:prstGeom prst="rect">
            <a:avLst/>
          </a:prstGeom>
        </p:spPr>
      </p:pic>
    </p:spTree>
    <p:extLst>
      <p:ext uri="{BB962C8B-B14F-4D97-AF65-F5344CB8AC3E}">
        <p14:creationId xmlns:p14="http://schemas.microsoft.com/office/powerpoint/2010/main" val="38590046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863125" y="1435692"/>
            <a:ext cx="9596083" cy="5110387"/>
          </a:xfrm>
        </p:spPr>
        <p:txBody>
          <a:bodyPr>
            <a:normAutofit fontScale="92500" lnSpcReduction="10000"/>
          </a:bodyPr>
          <a:lstStyle/>
          <a:p>
            <a:pPr marL="0" indent="0">
              <a:buNone/>
            </a:pPr>
            <a:endParaRPr lang="sv-SE" sz="2400" b="1" dirty="0"/>
          </a:p>
          <a:p>
            <a:pPr marL="0" indent="0">
              <a:buNone/>
            </a:pPr>
            <a:r>
              <a:rPr lang="sv-SE" sz="3600" b="1" dirty="0"/>
              <a:t>6 § </a:t>
            </a:r>
            <a:r>
              <a:rPr lang="sv-SE" sz="3600" dirty="0"/>
              <a:t>När en händelse har medfört en allvarlig vårdskada, ska utredningen även innehålla uppgifter om patientens beskrivning och upplevelse av händelsen.</a:t>
            </a:r>
            <a:br>
              <a:rPr lang="sv-SE" sz="3600" dirty="0"/>
            </a:br>
            <a:endParaRPr lang="sv-SE" sz="3600" dirty="0"/>
          </a:p>
          <a:p>
            <a:r>
              <a:rPr lang="sv-SE" sz="3600" dirty="0"/>
              <a:t>Om patienten inte kan eller vill beskriva eller förmedla sin upplevelse av händelsen, ska i stället det anges.</a:t>
            </a:r>
          </a:p>
          <a:p>
            <a:r>
              <a:rPr lang="sv-SE" sz="3600" dirty="0"/>
              <a:t>Om patienten begär det eller själv inte kan beskriva eller förmedla sin upplevelse av händelsen, bör denna möjlighet erbjudas en närstående.</a:t>
            </a:r>
          </a:p>
          <a:p>
            <a:endParaRPr lang="sv-SE" sz="2400" dirty="0"/>
          </a:p>
          <a:p>
            <a:endParaRPr lang="sv-SE" sz="2400"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42012571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119499" y="1281870"/>
            <a:ext cx="10485689" cy="5375304"/>
          </a:xfrm>
        </p:spPr>
        <p:txBody>
          <a:bodyPr/>
          <a:lstStyle/>
          <a:p>
            <a:r>
              <a:rPr lang="sv-SE" sz="3600" dirty="0"/>
              <a:t>Om möjligheten att begära ersättning enligt </a:t>
            </a:r>
            <a:r>
              <a:rPr lang="sv-SE" sz="3600" dirty="0" smtClean="0"/>
              <a:t>patientskadelagen eller </a:t>
            </a:r>
            <a:r>
              <a:rPr lang="sv-SE" sz="3600" dirty="0"/>
              <a:t>från läkemedelsförsäkringen</a:t>
            </a:r>
            <a:r>
              <a:rPr lang="sv-SE" sz="3600" dirty="0" smtClean="0"/>
              <a:t>. </a:t>
            </a:r>
          </a:p>
          <a:p>
            <a:endParaRPr lang="sv-SE" sz="3600" dirty="0">
              <a:cs typeface="Arial" pitchFamily="34" charset="0"/>
            </a:endParaRPr>
          </a:p>
          <a:p>
            <a:r>
              <a:rPr lang="sv-SE" sz="3600" dirty="0" smtClean="0">
                <a:cs typeface="Arial" pitchFamily="34" charset="0"/>
              </a:rPr>
              <a:t>HSL skada = Patientskada</a:t>
            </a:r>
          </a:p>
          <a:p>
            <a:r>
              <a:rPr lang="sv-SE" sz="3600" dirty="0"/>
              <a:t>LÖF = Landstingens ömsesidiga försäkringsbolag</a:t>
            </a:r>
          </a:p>
          <a:p>
            <a:pPr marL="0" indent="0">
              <a:buNone/>
            </a:pPr>
            <a:endParaRPr lang="sv-SE" sz="3600" dirty="0" smtClean="0">
              <a:cs typeface="Arial" pitchFamily="34" charset="0"/>
            </a:endParaRPr>
          </a:p>
          <a:p>
            <a:pPr marL="0" indent="0">
              <a:buNone/>
            </a:pPr>
            <a:endParaRPr lang="sv-SE" sz="3600" dirty="0">
              <a:cs typeface="Arial" pitchFamily="34" charset="0"/>
            </a:endParaRPr>
          </a:p>
          <a:p>
            <a:r>
              <a:rPr lang="sv-SE" sz="3600" dirty="0" smtClean="0">
                <a:cs typeface="Arial" pitchFamily="34" charset="0"/>
              </a:rPr>
              <a:t>SOL skada = Skadestånd</a:t>
            </a:r>
          </a:p>
          <a:p>
            <a:pPr marL="0" indent="0">
              <a:buNone/>
            </a:pPr>
            <a:endParaRPr lang="sv-SE" dirty="0">
              <a:cs typeface="Arial" pitchFamily="34" charset="0"/>
            </a:endParaRPr>
          </a:p>
          <a:p>
            <a:endParaRPr lang="sv-SE" dirty="0">
              <a:cs typeface="Arial" pitchFamily="34" charset="0"/>
            </a:endParaRPr>
          </a:p>
          <a:p>
            <a:endParaRPr lang="sv-SE" dirty="0"/>
          </a:p>
        </p:txBody>
      </p:sp>
      <p:pic>
        <p:nvPicPr>
          <p:cNvPr id="4" name="Bildobjekt 3" descr="Sölvesborgs kommun"/>
          <p:cNvPicPr/>
          <p:nvPr/>
        </p:nvPicPr>
        <p:blipFill>
          <a:blip r:embed="rId3"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537888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39615" y="620688"/>
            <a:ext cx="7136773" cy="1143000"/>
          </a:xfrm>
        </p:spPr>
        <p:txBody>
          <a:bodyPr>
            <a:normAutofit fontScale="90000"/>
          </a:bodyPr>
          <a:lstStyle/>
          <a:p>
            <a:r>
              <a:rPr lang="sv-SE" sz="4000" b="1" dirty="0"/>
              <a:t/>
            </a:r>
            <a:br>
              <a:rPr lang="sv-SE" sz="4000" b="1" dirty="0"/>
            </a:br>
            <a:r>
              <a:rPr lang="sv-SE" sz="4900" b="1" dirty="0"/>
              <a:t>Samverkan med patienter och närstående</a:t>
            </a:r>
            <a:br>
              <a:rPr lang="sv-SE" sz="4900" b="1" dirty="0"/>
            </a:br>
            <a:endParaRPr lang="sv-SE" sz="4900" dirty="0"/>
          </a:p>
        </p:txBody>
      </p:sp>
      <p:pic>
        <p:nvPicPr>
          <p:cNvPr id="4" name="Platshållare för innehåll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39616" y="2348880"/>
            <a:ext cx="2963044" cy="3240360"/>
          </a:xfrm>
        </p:spPr>
      </p:pic>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937" y="2636912"/>
            <a:ext cx="4065215" cy="2952328"/>
          </a:xfrm>
          <a:prstGeom prst="rect">
            <a:avLst/>
          </a:prstGeom>
        </p:spPr>
      </p:pic>
      <p:pic>
        <p:nvPicPr>
          <p:cNvPr id="6" name="Bildobjekt 5" descr="Sölvesborgs kommun"/>
          <p:cNvPicPr/>
          <p:nvPr/>
        </p:nvPicPr>
        <p:blipFill>
          <a:blip r:embed="rId4"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4463160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43058" y="609600"/>
            <a:ext cx="5400941" cy="731168"/>
          </a:xfrm>
        </p:spPr>
        <p:txBody>
          <a:bodyPr>
            <a:normAutofit fontScale="90000"/>
          </a:bodyPr>
          <a:lstStyle/>
          <a:p>
            <a:r>
              <a:rPr lang="sv-SE" b="1" dirty="0" smtClean="0"/>
              <a:t/>
            </a:r>
            <a:br>
              <a:rPr lang="sv-SE" b="1" dirty="0" smtClean="0"/>
            </a:br>
            <a:r>
              <a:rPr lang="sv-SE" sz="4900" b="1" dirty="0"/>
              <a:t>Patientnämnderna</a:t>
            </a:r>
            <a:r>
              <a:rPr lang="sv-SE" sz="4000" b="1" dirty="0"/>
              <a:t/>
            </a:r>
            <a:br>
              <a:rPr lang="sv-SE" sz="4000" b="1" dirty="0"/>
            </a:br>
            <a:endParaRPr lang="sv-SE" sz="4000" dirty="0"/>
          </a:p>
        </p:txBody>
      </p:sp>
      <p:sp>
        <p:nvSpPr>
          <p:cNvPr id="3" name="Platshållare för innehåll 2"/>
          <p:cNvSpPr>
            <a:spLocks noGrp="1"/>
          </p:cNvSpPr>
          <p:nvPr>
            <p:ph idx="1"/>
          </p:nvPr>
        </p:nvSpPr>
        <p:spPr>
          <a:xfrm>
            <a:off x="1128045" y="1828800"/>
            <a:ext cx="9861847" cy="4666004"/>
          </a:xfrm>
        </p:spPr>
        <p:txBody>
          <a:bodyPr>
            <a:normAutofit fontScale="92500"/>
          </a:bodyPr>
          <a:lstStyle/>
          <a:p>
            <a:pPr>
              <a:buFont typeface="Arial" panose="020B0604020202020204" pitchFamily="34" charset="0"/>
              <a:buChar char="•"/>
            </a:pPr>
            <a:r>
              <a:rPr lang="sv-SE" sz="3900" dirty="0" smtClean="0"/>
              <a:t>att stödja och vägleda patienten vid klagomål mot sjukvården</a:t>
            </a:r>
            <a:endParaRPr lang="sv-SE" sz="3900" dirty="0"/>
          </a:p>
          <a:p>
            <a:pPr>
              <a:buFont typeface="Arial" panose="020B0604020202020204" pitchFamily="34" charset="0"/>
              <a:buChar char="•"/>
            </a:pPr>
            <a:r>
              <a:rPr lang="sv-SE" sz="3900" dirty="0"/>
              <a:t>a</a:t>
            </a:r>
            <a:r>
              <a:rPr lang="sv-SE" sz="3900" dirty="0" smtClean="0"/>
              <a:t>tt främja kontakterna mellan patienter och vårdpersonal</a:t>
            </a:r>
          </a:p>
          <a:p>
            <a:pPr>
              <a:buFont typeface="Arial" panose="020B0604020202020204" pitchFamily="34" charset="0"/>
              <a:buChar char="•"/>
            </a:pPr>
            <a:r>
              <a:rPr lang="sv-SE" sz="3900" dirty="0" smtClean="0"/>
              <a:t>att hjälpa patienten att vända sig till rätt instans,</a:t>
            </a:r>
          </a:p>
          <a:p>
            <a:pPr>
              <a:buFont typeface="Arial" panose="020B0604020202020204" pitchFamily="34" charset="0"/>
              <a:buChar char="•"/>
            </a:pPr>
            <a:r>
              <a:rPr lang="sv-SE" sz="3900" dirty="0" smtClean="0"/>
              <a:t>att rapportera iakttagelser av betydelse för patientsäkerheten till vårdgivare och vårdenheter</a:t>
            </a:r>
          </a:p>
          <a:p>
            <a:pPr>
              <a:buFont typeface="Arial" panose="020B0604020202020204" pitchFamily="34" charset="0"/>
              <a:buChar char="•"/>
            </a:pPr>
            <a:r>
              <a:rPr lang="sv-SE" sz="3900" dirty="0" smtClean="0"/>
              <a:t>att informera om sin verksamhet </a:t>
            </a:r>
            <a:r>
              <a:rPr lang="sv-SE" sz="3900" b="1" dirty="0" smtClean="0"/>
              <a:t>(</a:t>
            </a:r>
            <a:r>
              <a:rPr lang="sv-SE" sz="3900" b="1" u="sng" dirty="0" smtClean="0"/>
              <a:t>bjudas in?).</a:t>
            </a:r>
          </a:p>
          <a:p>
            <a:pPr marL="0" indent="0">
              <a:buNone/>
            </a:pPr>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26858744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60434" y="846034"/>
            <a:ext cx="9374736" cy="863125"/>
          </a:xfrm>
        </p:spPr>
        <p:txBody>
          <a:bodyPr>
            <a:noAutofit/>
          </a:bodyPr>
          <a:lstStyle/>
          <a:p>
            <a:r>
              <a:rPr lang="sv-SE" dirty="0" smtClean="0"/>
              <a:t>Strategier för </a:t>
            </a:r>
            <a:r>
              <a:rPr lang="sv-SE" dirty="0"/>
              <a:t>att </a:t>
            </a:r>
            <a:r>
              <a:rPr lang="sv-SE" dirty="0" smtClean="0"/>
              <a:t>nå </a:t>
            </a:r>
            <a:r>
              <a:rPr lang="sv-SE" dirty="0" err="1" smtClean="0"/>
              <a:t>nämndsmålen</a:t>
            </a:r>
            <a:r>
              <a:rPr lang="sv-SE" dirty="0" smtClean="0"/>
              <a:t> 2019</a:t>
            </a:r>
            <a:endParaRPr lang="sv-SE" dirty="0"/>
          </a:p>
        </p:txBody>
      </p:sp>
      <p:sp>
        <p:nvSpPr>
          <p:cNvPr id="3" name="Platshållare för innehåll 2"/>
          <p:cNvSpPr>
            <a:spLocks noGrp="1"/>
          </p:cNvSpPr>
          <p:nvPr>
            <p:ph idx="1"/>
          </p:nvPr>
        </p:nvSpPr>
        <p:spPr>
          <a:xfrm>
            <a:off x="1128045" y="1709159"/>
            <a:ext cx="10143858" cy="5076202"/>
          </a:xfrm>
        </p:spPr>
        <p:txBody>
          <a:bodyPr>
            <a:normAutofit fontScale="92500"/>
          </a:bodyPr>
          <a:lstStyle/>
          <a:p>
            <a:pPr lvl="0"/>
            <a:r>
              <a:rPr lang="sv-SE" sz="3600" dirty="0"/>
              <a:t>Fortsätta arbeta med våra tre stora kvalitetsregister, Senior alert, palliativa registret och BPSD.</a:t>
            </a:r>
          </a:p>
          <a:p>
            <a:pPr lvl="0"/>
            <a:r>
              <a:rPr lang="sv-SE" sz="3600" dirty="0"/>
              <a:t>Följsamhet till basala hygienrutiner och klädregler, (PPM mätning).</a:t>
            </a:r>
          </a:p>
          <a:p>
            <a:pPr lvl="0"/>
            <a:r>
              <a:rPr lang="sv-SE" sz="3600" dirty="0"/>
              <a:t>Att nattfastan inte skall överstiga 11 timmar.</a:t>
            </a:r>
          </a:p>
          <a:p>
            <a:pPr lvl="0"/>
            <a:r>
              <a:rPr lang="sv-SE" sz="3600" dirty="0"/>
              <a:t>Rehab med hög kvalitet och helhetssyn.</a:t>
            </a:r>
          </a:p>
          <a:p>
            <a:pPr lvl="0"/>
            <a:r>
              <a:rPr lang="sv-SE" sz="3600" dirty="0"/>
              <a:t>Optimera den interna teamsamverkan (</a:t>
            </a:r>
            <a:r>
              <a:rPr lang="sv-SE" sz="3600" dirty="0" err="1"/>
              <a:t>teamträffen</a:t>
            </a:r>
            <a:r>
              <a:rPr lang="sv-SE" sz="3600" dirty="0"/>
              <a:t>).</a:t>
            </a:r>
          </a:p>
          <a:p>
            <a:pPr lvl="0"/>
            <a:r>
              <a:rPr lang="sv-SE" sz="3600" dirty="0" smtClean="0"/>
              <a:t>Optimera </a:t>
            </a:r>
            <a:r>
              <a:rPr lang="sv-SE" sz="3600" dirty="0"/>
              <a:t>samverkan i triaden (vårdcentral, slutenvård, kommun).</a:t>
            </a:r>
          </a:p>
          <a:p>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10632551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43483" y="1290415"/>
            <a:ext cx="10451507" cy="5426580"/>
          </a:xfrm>
        </p:spPr>
        <p:txBody>
          <a:bodyPr>
            <a:normAutofit/>
          </a:bodyPr>
          <a:lstStyle/>
          <a:p>
            <a:r>
              <a:rPr lang="sv-SE" dirty="0"/>
              <a:t> </a:t>
            </a:r>
            <a:r>
              <a:rPr lang="sv-SE" sz="3600" dirty="0"/>
              <a:t>Att fortsätta implementera kvalitets ledningssystemet.</a:t>
            </a:r>
          </a:p>
          <a:p>
            <a:pPr lvl="0"/>
            <a:r>
              <a:rPr lang="sv-SE" sz="3600" dirty="0"/>
              <a:t>Att ta fram och beskriva HSL- processerna</a:t>
            </a:r>
            <a:r>
              <a:rPr lang="sv-SE" sz="3600" dirty="0" smtClean="0"/>
              <a:t>.</a:t>
            </a:r>
          </a:p>
          <a:p>
            <a:pPr lvl="0"/>
            <a:r>
              <a:rPr lang="sv-SE" sz="3600" dirty="0" smtClean="0"/>
              <a:t>Skapautbildningsplattform att </a:t>
            </a:r>
            <a:r>
              <a:rPr lang="sv-SE" sz="3600" dirty="0"/>
              <a:t>även praktisk kunna träna på tekniska moment. </a:t>
            </a:r>
            <a:endParaRPr lang="sv-SE" sz="3600" dirty="0" smtClean="0"/>
          </a:p>
          <a:p>
            <a:pPr lvl="0"/>
            <a:endParaRPr lang="sv-SE" dirty="0"/>
          </a:p>
          <a:p>
            <a:pPr marL="0" indent="0">
              <a:buNone/>
            </a:pPr>
            <a:endParaRPr lang="sv-SE" dirty="0"/>
          </a:p>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626" y="4426721"/>
            <a:ext cx="6098849" cy="2102266"/>
          </a:xfrm>
          <a:prstGeom prst="rect">
            <a:avLst/>
          </a:prstGeom>
        </p:spPr>
      </p:pic>
    </p:spTree>
    <p:extLst>
      <p:ext uri="{BB962C8B-B14F-4D97-AF65-F5344CB8AC3E}">
        <p14:creationId xmlns:p14="http://schemas.microsoft.com/office/powerpoint/2010/main" val="33392552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68224" y="726393"/>
            <a:ext cx="10285576" cy="964295"/>
          </a:xfrm>
        </p:spPr>
        <p:txBody>
          <a:bodyPr/>
          <a:lstStyle/>
          <a:p>
            <a:r>
              <a:rPr lang="sv-SE" dirty="0" smtClean="0"/>
              <a:t>			</a:t>
            </a:r>
            <a:endParaRPr lang="sv-SE" sz="4800" b="1" dirty="0"/>
          </a:p>
        </p:txBody>
      </p:sp>
      <p:sp>
        <p:nvSpPr>
          <p:cNvPr id="3" name="Platshållare för innehåll 2"/>
          <p:cNvSpPr>
            <a:spLocks noGrp="1"/>
          </p:cNvSpPr>
          <p:nvPr>
            <p:ph idx="1"/>
          </p:nvPr>
        </p:nvSpPr>
        <p:spPr>
          <a:xfrm>
            <a:off x="838200" y="1051133"/>
            <a:ext cx="10515600" cy="5125830"/>
          </a:xfrm>
        </p:spPr>
        <p:txBody>
          <a:bodyPr>
            <a:normAutofit/>
          </a:bodyPr>
          <a:lstStyle/>
          <a:p>
            <a:pPr marL="2743200" lvl="6" indent="0">
              <a:buNone/>
            </a:pPr>
            <a:r>
              <a:rPr lang="sv-SE" sz="5400" dirty="0" smtClean="0"/>
              <a:t>Tack för mig!</a:t>
            </a:r>
          </a:p>
          <a:p>
            <a:pPr marL="2743200" lvl="6" indent="0">
              <a:buNone/>
            </a:pPr>
            <a:r>
              <a:rPr lang="sv-SE" sz="4800" b="1" dirty="0" smtClean="0">
                <a:sym typeface="Wingdings" panose="05000000000000000000" pitchFamily="2" charset="2"/>
              </a:rPr>
              <a:t>						</a:t>
            </a:r>
            <a:endParaRPr lang="sv-SE" sz="2800" dirty="0"/>
          </a:p>
          <a:p>
            <a:pPr marL="2743200" lvl="6" indent="0">
              <a:buNone/>
            </a:pPr>
            <a:r>
              <a:rPr lang="sv-SE" sz="5400" dirty="0" smtClean="0"/>
              <a:t>Mats Olsson </a:t>
            </a:r>
            <a:r>
              <a:rPr lang="sv-SE" sz="5400" dirty="0" smtClean="0">
                <a:sym typeface="Wingdings" panose="05000000000000000000" pitchFamily="2" charset="2"/>
              </a:rPr>
              <a:t></a:t>
            </a:r>
            <a:endParaRPr lang="sv-SE" sz="5400" b="1" dirty="0"/>
          </a:p>
          <a:p>
            <a:pPr marL="1828800" lvl="4" indent="0">
              <a:buNone/>
            </a:pPr>
            <a:r>
              <a:rPr lang="sv-SE" sz="4400" b="1" dirty="0" smtClean="0"/>
              <a:t>Medicinskt ansvarig sjuksköterska </a:t>
            </a:r>
          </a:p>
          <a:p>
            <a:pPr marL="1828800" lvl="4" indent="0">
              <a:buNone/>
            </a:pPr>
            <a:r>
              <a:rPr lang="sv-SE" sz="4400" b="1" dirty="0" smtClean="0"/>
              <a:t>	Sölvesborgs kommun</a:t>
            </a:r>
            <a:endParaRPr lang="sv-SE" sz="44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5197156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640935"/>
            <a:ext cx="9144000" cy="752029"/>
          </a:xfrm>
        </p:spPr>
        <p:txBody>
          <a:bodyPr>
            <a:normAutofit fontScale="90000"/>
          </a:bodyPr>
          <a:lstStyle/>
          <a:p>
            <a:r>
              <a:rPr lang="sv-SE" dirty="0" smtClean="0"/>
              <a:t>Enhetscheferna</a:t>
            </a:r>
            <a:endParaRPr lang="sv-SE" dirty="0"/>
          </a:p>
        </p:txBody>
      </p:sp>
      <p:sp>
        <p:nvSpPr>
          <p:cNvPr id="3" name="Underrubrik 2"/>
          <p:cNvSpPr>
            <a:spLocks noGrp="1"/>
          </p:cNvSpPr>
          <p:nvPr>
            <p:ph type="subTitle" idx="1"/>
          </p:nvPr>
        </p:nvSpPr>
        <p:spPr>
          <a:xfrm>
            <a:off x="1524000" y="1897166"/>
            <a:ext cx="9144000" cy="4477997"/>
          </a:xfrm>
        </p:spPr>
        <p:txBody>
          <a:bodyPr/>
          <a:lstStyle/>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Bild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0278" y="1914259"/>
            <a:ext cx="9247721" cy="446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2179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392822" y="538385"/>
            <a:ext cx="8960978" cy="1486968"/>
          </a:xfrm>
        </p:spPr>
        <p:txBody>
          <a:bodyPr>
            <a:normAutofit fontScale="90000"/>
          </a:bodyPr>
          <a:lstStyle/>
          <a:p>
            <a:r>
              <a:rPr lang="sv-SE" dirty="0" smtClean="0"/>
              <a:t/>
            </a:r>
            <a:br>
              <a:rPr lang="sv-SE" dirty="0" smtClean="0"/>
            </a:br>
            <a:r>
              <a:rPr lang="sv-SE" b="1" dirty="0" smtClean="0"/>
              <a:t>Medicinskt </a:t>
            </a:r>
            <a:r>
              <a:rPr lang="sv-SE" b="1" dirty="0"/>
              <a:t>ansvarig för rehabilitering </a:t>
            </a:r>
            <a:r>
              <a:rPr lang="sv-SE" b="1" dirty="0" smtClean="0"/>
              <a:t>				(</a:t>
            </a:r>
            <a:r>
              <a:rPr lang="sv-SE" b="1" dirty="0"/>
              <a:t>MAR)</a:t>
            </a:r>
            <a:br>
              <a:rPr lang="sv-SE" b="1" dirty="0"/>
            </a:br>
            <a:endParaRPr lang="sv-SE" b="1" dirty="0"/>
          </a:p>
        </p:txBody>
      </p:sp>
      <p:sp>
        <p:nvSpPr>
          <p:cNvPr id="3" name="Platshållare för innehåll 2"/>
          <p:cNvSpPr>
            <a:spLocks noGrp="1"/>
          </p:cNvSpPr>
          <p:nvPr>
            <p:ph idx="1"/>
          </p:nvPr>
        </p:nvSpPr>
        <p:spPr>
          <a:xfrm>
            <a:off x="838200" y="2478280"/>
            <a:ext cx="10515600" cy="3698682"/>
          </a:xfrm>
        </p:spPr>
        <p:txBody>
          <a:bodyPr/>
          <a:lstStyle/>
          <a:p>
            <a:r>
              <a:rPr lang="sv-SE" sz="3600" dirty="0" smtClean="0"/>
              <a:t>I </a:t>
            </a:r>
            <a:r>
              <a:rPr lang="sv-SE" sz="3600" dirty="0"/>
              <a:t>mars startade ett två-årigt projekt där Blekinges fem kommuner tillsammans anställt en MAR. Syftet med projektet är att få en likvärdig kvalitetsutveckling av den kommunala rehabiliteringen i länet samt få möjlighet att kunna få en uppfattning om hur stort behovet av funktion är i länets kommuner. </a:t>
            </a:r>
          </a:p>
          <a:p>
            <a:endParaRPr lang="sv-SE" dirty="0"/>
          </a:p>
        </p:txBody>
      </p:sp>
      <p:pic>
        <p:nvPicPr>
          <p:cNvPr id="4" name="Bildobjekt 3"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69860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23844" y="675118"/>
            <a:ext cx="8417606" cy="803304"/>
          </a:xfrm>
        </p:spPr>
        <p:txBody>
          <a:bodyPr>
            <a:normAutofit fontScale="90000"/>
          </a:bodyPr>
          <a:lstStyle/>
          <a:p>
            <a:r>
              <a:rPr lang="sv-SE" dirty="0" smtClean="0"/>
              <a:t>Egenkontroll</a:t>
            </a:r>
            <a:endParaRPr lang="sv-SE" dirty="0"/>
          </a:p>
        </p:txBody>
      </p:sp>
      <p:sp>
        <p:nvSpPr>
          <p:cNvPr id="3" name="Underrubrik 2"/>
          <p:cNvSpPr>
            <a:spLocks noGrp="1"/>
          </p:cNvSpPr>
          <p:nvPr>
            <p:ph type="subTitle" idx="1"/>
          </p:nvPr>
        </p:nvSpPr>
        <p:spPr>
          <a:xfrm>
            <a:off x="504202" y="2247544"/>
            <a:ext cx="10878796" cy="4221622"/>
          </a:xfrm>
        </p:spPr>
        <p:txBody>
          <a:bodyPr>
            <a:normAutofit/>
          </a:bodyPr>
          <a:lstStyle/>
          <a:p>
            <a:pPr algn="l"/>
            <a:endParaRPr lang="sv-SE" sz="3900" dirty="0" smtClean="0"/>
          </a:p>
          <a:p>
            <a:pPr algn="l"/>
            <a:r>
              <a:rPr lang="sv-SE" sz="3600" dirty="0" smtClean="0"/>
              <a:t>Egenkontrollen </a:t>
            </a:r>
            <a:r>
              <a:rPr lang="sv-SE" sz="3600" dirty="0"/>
              <a:t>är en del av det systematiska kvalitetsarbetet och ska på ett systematiskt sätt kontrollera att verksamheten ger en god och säker vård samt att skattepengar och personalresurser används optimalt. Vidare kan egenkontroll innefatta jämförelser av verksamhetens resultat med uppföljning i nationella </a:t>
            </a:r>
            <a:r>
              <a:rPr lang="sv-SE" sz="3600" dirty="0" smtClean="0"/>
              <a:t>kvalitetsregister, mm.</a:t>
            </a:r>
            <a:endParaRPr lang="sv-SE" sz="3600"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Platshållare för innehåll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91358" y="675117"/>
            <a:ext cx="4548838" cy="2170633"/>
          </a:xfrm>
          <a:prstGeom prst="rect">
            <a:avLst/>
          </a:prstGeom>
          <a:noFill/>
          <a:ln w="9525">
            <a:noFill/>
            <a:miter lim="800000"/>
            <a:headEnd/>
            <a:tailEnd/>
          </a:ln>
        </p:spPr>
      </p:pic>
    </p:spTree>
    <p:extLst>
      <p:ext uri="{BB962C8B-B14F-4D97-AF65-F5344CB8AC3E}">
        <p14:creationId xmlns:p14="http://schemas.microsoft.com/office/powerpoint/2010/main" val="1245531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239140" y="666573"/>
            <a:ext cx="9428860" cy="811850"/>
          </a:xfrm>
        </p:spPr>
        <p:txBody>
          <a:bodyPr>
            <a:normAutofit fontScale="90000"/>
          </a:bodyPr>
          <a:lstStyle/>
          <a:p>
            <a:r>
              <a:rPr lang="sv-SE" dirty="0" smtClean="0"/>
              <a:t>Senior alert</a:t>
            </a:r>
            <a:endParaRPr lang="sv-SE" dirty="0"/>
          </a:p>
        </p:txBody>
      </p:sp>
      <p:sp>
        <p:nvSpPr>
          <p:cNvPr id="3" name="Underrubrik 2"/>
          <p:cNvSpPr>
            <a:spLocks noGrp="1"/>
          </p:cNvSpPr>
          <p:nvPr>
            <p:ph type="subTitle" idx="1"/>
          </p:nvPr>
        </p:nvSpPr>
        <p:spPr>
          <a:xfrm>
            <a:off x="1128045" y="1897166"/>
            <a:ext cx="9539955" cy="4477997"/>
          </a:xfrm>
        </p:spPr>
        <p:txBody>
          <a:bodyPr/>
          <a:lstStyle/>
          <a:p>
            <a:pPr marL="342900" indent="-342900" algn="l">
              <a:buFont typeface="Arial" panose="020B0604020202020204" pitchFamily="34" charset="0"/>
              <a:buChar char="•"/>
            </a:pPr>
            <a:r>
              <a:rPr lang="sv-SE" sz="3600" dirty="0">
                <a:cs typeface="Times New Roman" panose="02020603050405020304" pitchFamily="18" charset="0"/>
              </a:rPr>
              <a:t>Förbättra det förebyggande arbetet och öka patientsäkerheten</a:t>
            </a:r>
          </a:p>
          <a:p>
            <a:pPr marL="342900" indent="-342900" algn="l">
              <a:buFont typeface="Arial" panose="020B0604020202020204" pitchFamily="34" charset="0"/>
              <a:buChar char="•"/>
            </a:pPr>
            <a:r>
              <a:rPr lang="sv-SE" sz="3600" dirty="0">
                <a:cs typeface="Times New Roman" panose="02020603050405020304" pitchFamily="18" charset="0"/>
              </a:rPr>
              <a:t>Registrera risk för fall, undernäring, trycksår och ohälsa i munnen </a:t>
            </a:r>
          </a:p>
          <a:p>
            <a:pPr marL="342900" indent="-342900" algn="l">
              <a:buFont typeface="Arial" panose="020B0604020202020204" pitchFamily="34" charset="0"/>
              <a:buChar char="•"/>
            </a:pPr>
            <a:r>
              <a:rPr lang="sv-SE" sz="3600" dirty="0">
                <a:cs typeface="Times New Roman" panose="02020603050405020304" pitchFamily="18" charset="0"/>
              </a:rPr>
              <a:t>Antal riskbedömningar: </a:t>
            </a:r>
            <a:r>
              <a:rPr lang="sv-SE" sz="3600" dirty="0" smtClean="0">
                <a:cs typeface="Times New Roman" panose="02020603050405020304" pitchFamily="18" charset="0"/>
              </a:rPr>
              <a:t>205 (195) </a:t>
            </a:r>
            <a:endParaRPr lang="sv-SE" sz="3600" dirty="0">
              <a:cs typeface="Times New Roman" panose="02020603050405020304" pitchFamily="18" charset="0"/>
            </a:endParaRPr>
          </a:p>
          <a:p>
            <a:pPr marL="342900" indent="-342900" algn="l">
              <a:buFont typeface="Arial" panose="020B0604020202020204" pitchFamily="34" charset="0"/>
              <a:buChar char="•"/>
            </a:pPr>
            <a:r>
              <a:rPr lang="sv-SE" sz="3600" dirty="0">
                <a:cs typeface="Times New Roman" panose="02020603050405020304" pitchFamily="18" charset="0"/>
              </a:rPr>
              <a:t>Åtgärdsplan </a:t>
            </a:r>
            <a:r>
              <a:rPr lang="sv-SE" sz="3600" dirty="0" smtClean="0">
                <a:cs typeface="Times New Roman" panose="02020603050405020304" pitchFamily="18" charset="0"/>
              </a:rPr>
              <a:t>200 </a:t>
            </a:r>
            <a:r>
              <a:rPr lang="sv-SE" sz="3600" dirty="0">
                <a:cs typeface="Times New Roman" panose="02020603050405020304" pitchFamily="18" charset="0"/>
              </a:rPr>
              <a:t>av </a:t>
            </a:r>
            <a:r>
              <a:rPr lang="sv-SE" sz="3600" dirty="0" smtClean="0">
                <a:cs typeface="Times New Roman" panose="02020603050405020304" pitchFamily="18" charset="0"/>
              </a:rPr>
              <a:t>205</a:t>
            </a:r>
            <a:endParaRPr lang="sv-SE" sz="3600" dirty="0">
              <a:cs typeface="Times New Roman" panose="02020603050405020304" pitchFamily="18" charset="0"/>
            </a:endParaRPr>
          </a:p>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spTree>
    <p:extLst>
      <p:ext uri="{BB962C8B-B14F-4D97-AF65-F5344CB8AC3E}">
        <p14:creationId xmlns:p14="http://schemas.microsoft.com/office/powerpoint/2010/main" val="37149243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854579" y="1897166"/>
            <a:ext cx="9813421" cy="4477997"/>
          </a:xfrm>
        </p:spPr>
        <p:txBody>
          <a:bodyPr/>
          <a:lstStyle/>
          <a:p>
            <a:endParaRPr lang="sv-SE" dirty="0"/>
          </a:p>
        </p:txBody>
      </p:sp>
      <p:pic>
        <p:nvPicPr>
          <p:cNvPr id="5" name="Bildobjekt 4" descr="Sölvesborgs kommun"/>
          <p:cNvPicPr/>
          <p:nvPr/>
        </p:nvPicPr>
        <p:blipFill>
          <a:blip r:embed="rId2" cstate="print">
            <a:extLst>
              <a:ext uri="{28A0092B-C50C-407E-A947-70E740481C1C}">
                <a14:useLocalDpi xmlns:a14="http://schemas.microsoft.com/office/drawing/2010/main" val="0"/>
              </a:ext>
            </a:extLst>
          </a:blip>
          <a:stretch>
            <a:fillRect/>
          </a:stretch>
        </p:blipFill>
        <p:spPr>
          <a:xfrm>
            <a:off x="223686" y="172862"/>
            <a:ext cx="2087880" cy="750084"/>
          </a:xfrm>
          <a:prstGeom prst="rect">
            <a:avLst/>
          </a:prstGeom>
        </p:spPr>
      </p:pic>
      <p:pic>
        <p:nvPicPr>
          <p:cNvPr id="6" name="Platshållare för innehåll 3" descr="Den vårdpreventiva processen."/>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54578" y="1555334"/>
            <a:ext cx="9813421" cy="4291226"/>
          </a:xfrm>
          <a:prstGeom prst="rect">
            <a:avLst/>
          </a:prstGeom>
          <a:noFill/>
          <a:ln>
            <a:noFill/>
          </a:ln>
        </p:spPr>
      </p:pic>
    </p:spTree>
    <p:extLst>
      <p:ext uri="{BB962C8B-B14F-4D97-AF65-F5344CB8AC3E}">
        <p14:creationId xmlns:p14="http://schemas.microsoft.com/office/powerpoint/2010/main" val="2032215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644</TotalTime>
  <Words>1028</Words>
  <Application>Microsoft Office PowerPoint</Application>
  <PresentationFormat>Bredbild</PresentationFormat>
  <Paragraphs>189</Paragraphs>
  <Slides>48</Slides>
  <Notes>3</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48</vt:i4>
      </vt:variant>
    </vt:vector>
  </HeadingPairs>
  <TitlesOfParts>
    <vt:vector size="54" baseType="lpstr">
      <vt:lpstr>Arial</vt:lpstr>
      <vt:lpstr>Calibri</vt:lpstr>
      <vt:lpstr>Calibri Light</vt:lpstr>
      <vt:lpstr>Times New Roman</vt:lpstr>
      <vt:lpstr>Wingdings</vt:lpstr>
      <vt:lpstr>Office-tema</vt:lpstr>
      <vt:lpstr>  Patiensäkerhetsberättelse 2018</vt:lpstr>
      <vt:lpstr>PowerPoint-presentation</vt:lpstr>
      <vt:lpstr> Patientsäkerhetslagen vårdskada </vt:lpstr>
      <vt:lpstr> 2017:80 : Förordningen 2017:30 : Lagen</vt:lpstr>
      <vt:lpstr>Enhetscheferna</vt:lpstr>
      <vt:lpstr> Medicinskt ansvarig för rehabilitering     (MAR) </vt:lpstr>
      <vt:lpstr>Egenkontroll</vt:lpstr>
      <vt:lpstr>Senior alert</vt:lpstr>
      <vt:lpstr>PowerPoint-presentation</vt:lpstr>
      <vt:lpstr>Palliativa registret</vt:lpstr>
      <vt:lpstr>PowerPoint-presentation</vt:lpstr>
      <vt:lpstr>PowerPoint-presentation</vt:lpstr>
      <vt:lpstr> Beteendemässiga och Psykiska Symtom vid Demens, BPSD</vt:lpstr>
      <vt:lpstr>Nutrition och nattfasta</vt:lpstr>
      <vt:lpstr>PowerPoint-presentation</vt:lpstr>
      <vt:lpstr> Vinster med att förkorta nattfastan  </vt:lpstr>
      <vt:lpstr>PowerPoint-presentation</vt:lpstr>
      <vt:lpstr>Nattfasta</vt:lpstr>
      <vt:lpstr>   Bedömning/Åtgärder</vt:lpstr>
      <vt:lpstr>   Hygien</vt:lpstr>
      <vt:lpstr>MRSA.        ESBL+carba.         VRE.  </vt:lpstr>
      <vt:lpstr>HALT mätning</vt:lpstr>
      <vt:lpstr>Riskfaktorer</vt:lpstr>
      <vt:lpstr>PowerPoint-presentation</vt:lpstr>
      <vt:lpstr>Samverkan för ökad patientsäkerhet</vt:lpstr>
      <vt:lpstr>PowerPoint-presentation</vt:lpstr>
      <vt:lpstr>Delegering</vt:lpstr>
      <vt:lpstr>Delegerade HSL timmar 2018</vt:lpstr>
      <vt:lpstr>Läkemedel</vt:lpstr>
      <vt:lpstr>Läkemedelsgenomgångar</vt:lpstr>
      <vt:lpstr>Avvikelse är ett samlingsbegrepp för risk, tillbud och negativ händelse.</vt:lpstr>
      <vt:lpstr>Avvikelserapportering 2018</vt:lpstr>
      <vt:lpstr>1259 st avvikelse 2018   982 st avvikelse 2017    904 st avvikelse 2016</vt:lpstr>
      <vt:lpstr>PowerPoint-presentation</vt:lpstr>
      <vt:lpstr>PowerPoint-presentation</vt:lpstr>
      <vt:lpstr>PowerPoint-presentation</vt:lpstr>
      <vt:lpstr>PowerPoint-presentation</vt:lpstr>
      <vt:lpstr>PowerPoint-presentation</vt:lpstr>
      <vt:lpstr>HSL personal</vt:lpstr>
      <vt:lpstr>Syfte</vt:lpstr>
      <vt:lpstr>IVOs ansvar</vt:lpstr>
      <vt:lpstr>PowerPoint-presentation</vt:lpstr>
      <vt:lpstr>PowerPoint-presentation</vt:lpstr>
      <vt:lpstr> Samverkan med patienter och närstående </vt:lpstr>
      <vt:lpstr> Patientnämnderna </vt:lpstr>
      <vt:lpstr>Strategier för att nå nämndsmålen 2019</vt:lpstr>
      <vt:lpstr>PowerPoint-presentation</vt:lpstr>
      <vt:lpstr>   </vt:lpstr>
    </vt:vector>
  </TitlesOfParts>
  <Company>SBKF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Mats Olsson</dc:creator>
  <cp:lastModifiedBy>Camilla Eriksson</cp:lastModifiedBy>
  <cp:revision>118</cp:revision>
  <cp:lastPrinted>2019-02-28T08:06:07Z</cp:lastPrinted>
  <dcterms:created xsi:type="dcterms:W3CDTF">2019-01-03T06:26:34Z</dcterms:created>
  <dcterms:modified xsi:type="dcterms:W3CDTF">2019-03-07T15:04:31Z</dcterms:modified>
</cp:coreProperties>
</file>